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7"/>
  </p:notesMasterIdLst>
  <p:handoutMasterIdLst>
    <p:handoutMasterId r:id="rId28"/>
  </p:handoutMasterIdLst>
  <p:sldIdLst>
    <p:sldId id="273" r:id="rId2"/>
    <p:sldId id="256" r:id="rId3"/>
    <p:sldId id="284" r:id="rId4"/>
    <p:sldId id="280" r:id="rId5"/>
    <p:sldId id="257" r:id="rId6"/>
    <p:sldId id="258" r:id="rId7"/>
    <p:sldId id="279" r:id="rId8"/>
    <p:sldId id="272" r:id="rId9"/>
    <p:sldId id="262" r:id="rId10"/>
    <p:sldId id="260" r:id="rId11"/>
    <p:sldId id="261" r:id="rId12"/>
    <p:sldId id="263" r:id="rId13"/>
    <p:sldId id="259" r:id="rId14"/>
    <p:sldId id="275" r:id="rId15"/>
    <p:sldId id="271" r:id="rId16"/>
    <p:sldId id="264" r:id="rId17"/>
    <p:sldId id="266" r:id="rId18"/>
    <p:sldId id="267" r:id="rId19"/>
    <p:sldId id="265" r:id="rId20"/>
    <p:sldId id="268" r:id="rId21"/>
    <p:sldId id="269" r:id="rId22"/>
    <p:sldId id="270" r:id="rId23"/>
    <p:sldId id="285" r:id="rId24"/>
    <p:sldId id="286" r:id="rId25"/>
    <p:sldId id="282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" initials="1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FFCC"/>
    <a:srgbClr val="131353"/>
    <a:srgbClr val="F81010"/>
    <a:srgbClr val="630303"/>
    <a:srgbClr val="FF0000"/>
    <a:srgbClr val="FF6699"/>
    <a:srgbClr val="66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7" autoAdjust="0"/>
    <p:restoredTop sz="84510" autoAdjust="0"/>
  </p:normalViewPr>
  <p:slideViewPr>
    <p:cSldViewPr>
      <p:cViewPr varScale="1">
        <p:scale>
          <a:sx n="55" d="100"/>
          <a:sy n="55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74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9A33F-7EEC-4F02-BBFE-72157DE72D89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3524A-6EC8-4FEE-9235-73FE8986AF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B726907-2713-46BF-AA1E-1640688836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726907-2713-46BF-AA1E-164068883626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82BF56-8622-4229-B305-00C9D0341666}" type="slidenum">
              <a:rPr lang="ru-RU"/>
              <a:pPr/>
              <a:t>18</a:t>
            </a:fld>
            <a:endParaRPr lang="ru-RU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726907-2713-46BF-AA1E-164068883626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F42044-9B2E-4C34-8EF9-7034A6B426AE}" type="slidenum">
              <a:rPr lang="ru-RU"/>
              <a:pPr/>
              <a:t>8</a:t>
            </a:fld>
            <a:endParaRPr lang="ru-RU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4E1018-A95B-4F96-9164-452BE425DEBB}" type="slidenum">
              <a:rPr lang="ru-RU"/>
              <a:pPr/>
              <a:t>9</a:t>
            </a:fld>
            <a:endParaRPr lang="ru-RU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726907-2713-46BF-AA1E-16406888362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99CF29-EC5E-46ED-8785-E562A4DCD347}" type="slidenum">
              <a:rPr lang="ru-RU"/>
              <a:pPr/>
              <a:t>12</a:t>
            </a:fld>
            <a:endParaRPr lang="ru-RU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Весть о громоотводе Франклина быстро разнеслась по Европе, и его выбрали во все академии, включая и Российскую. Однако в некоторых странах набожное население встретило это изобретение с возмущением. Сама мысль, что человек так легко и просто может укротить главное оружие божьего гнева, казалась кощунственной. Поэтому в разных местах люди из благочестивых соображений ломали громоотводы. Любопытный случай произошел в 1780 году в одном небольшом городке (г. </a:t>
            </a:r>
            <a:r>
              <a:rPr lang="ru-RU" dirty="0" err="1" smtClean="0"/>
              <a:t>Сент-Омер</a:t>
            </a:r>
            <a:r>
              <a:rPr lang="ru-RU" dirty="0" smtClean="0"/>
              <a:t>) на севере Франции, где горожане потребовали снести железную мачту громоотвода, и дело дошло до судебного разбирательства. Молодой адвокат, защищавший громоотвод от нападок мракобесов, построил защиту на том, что и разум человека, и его способность покорять силы природы имеют божественное происхождение. Все, что помогает спасти жизнь, во благо - доказывал молодой адвокат. Он выиграл процесс и снискал большую известность. Адвоката звали Максимилиан Робеспьер. Ну, а сейчас портрет изобретателя громоотвода - самая желанная репродукция в мире, ведь она украшает известную всем стодолларовую купюру.</a:t>
            </a:r>
            <a:r>
              <a:rPr lang="ru-RU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Под грозовым облаком вблизи острия громоотвода напряжённость поля будет так высока, что вызовет ионизацию окружающего воздуха и коронный разряд. В результате, вероятность попадания молнии в громоотвод значительно возрастает. Так знание электростатики не только позволило объяснить происхождение молний, но и защититься от них. 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726907-2713-46BF-AA1E-16406888362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47E20F-D513-44D2-8FAD-3F7BF99FB39E}" type="slidenum">
              <a:rPr lang="ru-RU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726907-2713-46BF-AA1E-16406888362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90BFD3-F2B8-4E22-AAF8-1D17F7BD0EE5}" type="slidenum">
              <a:rPr lang="ru-RU"/>
              <a:pPr/>
              <a:t>17</a:t>
            </a:fld>
            <a:endParaRPr lang="ru-RU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5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8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  <p:sp>
            <p:nvSpPr>
              <p:cNvPr id="9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</p:grpSp>
        <p:sp>
          <p:nvSpPr>
            <p:cNvPr id="7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450" y="6553200"/>
            <a:ext cx="762000" cy="228600"/>
          </a:xfrm>
        </p:spPr>
        <p:txBody>
          <a:bodyPr/>
          <a:lstStyle>
            <a:lvl1pPr algn="ctr">
              <a:defRPr sz="900" kern="1200" cap="small" baseline="0" smtClean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4550EB65-99E0-42A1-A36A-44D5C13044D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354C8-334F-4006-8CA0-3F0520DB3F5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5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EC26A-F9D2-415F-966E-123F7655256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E4EC16A8-B6D7-4D5C-8E08-76DA5BEBD4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DD2D1-598A-41E4-ABD4-CC55E63AFBF2}" type="slidenum">
              <a:rPr lang="ru-RU" altLang="en-US"/>
              <a:pPr>
                <a:defRPr/>
              </a:pPr>
              <a:t>‹#›</a:t>
            </a:fld>
            <a:endParaRPr lang="ru-RU" altLang="en-US" dirty="0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025" y="6556375"/>
            <a:ext cx="167322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6375"/>
            <a:ext cx="167322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275" y="6556375"/>
            <a:ext cx="762000" cy="228600"/>
          </a:xfrm>
        </p:spPr>
        <p:txBody>
          <a:bodyPr/>
          <a:lstStyle>
            <a:lvl1pPr marL="0" algn="ctr" defTabSz="914400" rtl="0" eaLnBrk="1" latinLnBrk="0" hangingPunct="1">
              <a:defRPr sz="900" kern="1200" cap="small" baseline="0" smtClean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4B0677E9-0A52-47DB-A5E9-5D4711A4265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1ED2D-301F-4EAF-9449-87732F29F4A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rtlCol="0" anchor="ctr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201E-B890-4508-B97B-2A26C6FE5BB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4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5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C0A14-F1FE-4E95-9D5F-50C2BB03939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3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4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80FB1-2B78-43ED-B84E-02140C0701F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B9221-F3BC-4B9F-87D5-567F1DD37E5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EA8C8-2831-423D-B8D8-96B737554ED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438400" y="2286000"/>
            <a:ext cx="62484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5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FCF4F39B-C4CA-428E-BAE3-3E9F09E8869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2" r:id="rId2"/>
    <p:sldLayoutId id="2147483699" r:id="rId3"/>
    <p:sldLayoutId id="2147483693" r:id="rId4"/>
    <p:sldLayoutId id="2147483694" r:id="rId5"/>
    <p:sldLayoutId id="2147483700" r:id="rId6"/>
    <p:sldLayoutId id="2147483701" r:id="rId7"/>
    <p:sldLayoutId id="2147483695" r:id="rId8"/>
    <p:sldLayoutId id="2147483696" r:id="rId9"/>
    <p:sldLayoutId id="2147483697" r:id="rId10"/>
    <p:sldLayoutId id="2147483702" r:id="rId11"/>
    <p:sldLayoutId id="2147483703" r:id="rId12"/>
  </p:sldLayoutIdLst>
  <p:transition>
    <p:dissolve/>
  </p:transition>
  <p:txStyles>
    <p:titleStyle>
      <a:lvl1pPr algn="r" rtl="0" fontAlgn="base">
        <a:spcBef>
          <a:spcPct val="0"/>
        </a:spcBef>
        <a:spcAft>
          <a:spcPct val="0"/>
        </a:spcAft>
        <a:defRPr sz="4400" kern="1200" cap="small" spc="200">
          <a:solidFill>
            <a:schemeClr val="tx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9pPr>
    </p:titleStyle>
    <p:bodyStyle>
      <a:lvl1pPr marL="457200" indent="-457200" algn="l" rtl="0" fontAlgn="base">
        <a:spcBef>
          <a:spcPts val="18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rtl="0" fontAlgn="base">
        <a:spcBef>
          <a:spcPts val="18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rtl="0" fontAlgn="base">
        <a:spcBef>
          <a:spcPts val="1200"/>
        </a:spcBef>
        <a:spcAft>
          <a:spcPct val="0"/>
        </a:spcAft>
        <a:buClr>
          <a:srgbClr val="D4E336"/>
        </a:buClr>
        <a:buSzPct val="8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rtl="0" fontAlgn="base">
        <a:spcBef>
          <a:spcPts val="1200"/>
        </a:spcBef>
        <a:spcAft>
          <a:spcPct val="0"/>
        </a:spcAft>
        <a:buClr>
          <a:srgbClr val="0C8228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rtl="0" fontAlgn="base">
        <a:spcBef>
          <a:spcPts val="1200"/>
        </a:spcBef>
        <a:spcAft>
          <a:spcPct val="0"/>
        </a:spcAft>
        <a:buClr>
          <a:srgbClr val="C0EDA8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ертикальный свиток 4"/>
          <p:cNvSpPr/>
          <p:nvPr/>
        </p:nvSpPr>
        <p:spPr>
          <a:xfrm>
            <a:off x="0" y="1916832"/>
            <a:ext cx="2376264" cy="4536504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0"/>
            <a:ext cx="7308304" cy="1700808"/>
          </a:xfrm>
        </p:spPr>
        <p:txBody>
          <a:bodyPr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3800" dirty="0">
                <a:latin typeface="Arial Black" pitchFamily="34" charset="0"/>
              </a:rPr>
              <a:t>Обобщающий урок по теме </a:t>
            </a:r>
            <a:br>
              <a:rPr lang="ru-RU" sz="3800" dirty="0">
                <a:latin typeface="Arial Black" pitchFamily="34" charset="0"/>
              </a:rPr>
            </a:br>
            <a:r>
              <a:rPr lang="ru-RU" sz="3800" dirty="0">
                <a:latin typeface="Arial Black" pitchFamily="34" charset="0"/>
              </a:rPr>
              <a:t>« </a:t>
            </a:r>
            <a:r>
              <a:rPr lang="ru-RU" sz="3800" dirty="0">
                <a:latin typeface="Arial Black" pitchFamily="34" charset="0"/>
                <a:cs typeface="Arial" pitchFamily="34" charset="0"/>
              </a:rPr>
              <a:t>Электростатика</a:t>
            </a:r>
            <a:r>
              <a:rPr lang="ru-RU" sz="3800" dirty="0" smtClean="0">
                <a:latin typeface="Arial Black" pitchFamily="34" charset="0"/>
              </a:rPr>
              <a:t>» </a:t>
            </a:r>
            <a:endParaRPr lang="ru-RU" sz="3800" dirty="0">
              <a:latin typeface="Arial Black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2051720" y="1700808"/>
            <a:ext cx="7092280" cy="4896544"/>
          </a:xfrm>
        </p:spPr>
        <p:txBody>
          <a:bodyPr rtlCol="0">
            <a:normAutofit fontScale="625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b="1" dirty="0">
                <a:latin typeface="Arial" pitchFamily="34" charset="0"/>
                <a:cs typeface="Arial" pitchFamily="34" charset="0"/>
              </a:rPr>
              <a:t>Цели урока: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spc="300" dirty="0" smtClean="0">
                <a:latin typeface="Arial" pitchFamily="34" charset="0"/>
                <a:cs typeface="Arial" pitchFamily="34" charset="0"/>
              </a:rPr>
              <a:t>          образовательные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: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Формирование и систематизация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первоначальных представлений об электрическом заряде, о взаимодействии заряженных тел, о существовании двух видов электрических зарядов.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выяснение сущности процесса электризации тел.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spc="300" dirty="0" smtClean="0">
                <a:latin typeface="Arial" pitchFamily="34" charset="0"/>
                <a:cs typeface="Arial" pitchFamily="34" charset="0"/>
              </a:rPr>
              <a:t>           развивающие</a:t>
            </a:r>
            <a:r>
              <a:rPr lang="ru-RU" sz="2000" spc="300" dirty="0">
                <a:latin typeface="Arial" pitchFamily="34" charset="0"/>
                <a:cs typeface="Arial" pitchFamily="34" charset="0"/>
              </a:rPr>
              <a:t>: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развитие навыков выделять электрические явления в природе и технике.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показать практическое  значения и необходимость знаний, т.е. связь между содержанием рассматриваемого материала и его ценностью для жизни, практики.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000" spc="300" dirty="0" smtClean="0">
                <a:latin typeface="Arial" pitchFamily="34" charset="0"/>
                <a:cs typeface="Arial" pitchFamily="34" charset="0"/>
              </a:rPr>
              <a:t>воспитательные</a:t>
            </a:r>
            <a:r>
              <a:rPr lang="ru-RU" sz="2000" spc="300" dirty="0">
                <a:latin typeface="Arial" pitchFamily="34" charset="0"/>
                <a:cs typeface="Arial" pitchFamily="34" charset="0"/>
              </a:rPr>
              <a:t>: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воспитание умения работать в коллективе,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воспитание любознательности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ru-RU" sz="1900" dirty="0"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b="1" dirty="0">
                <a:latin typeface="Arial" pitchFamily="34" charset="0"/>
                <a:cs typeface="Arial" pitchFamily="34" charset="0"/>
              </a:rPr>
              <a:t>Оборудование</a:t>
            </a:r>
            <a:r>
              <a:rPr lang="ru-RU" sz="1900" dirty="0">
                <a:latin typeface="Arial" pitchFamily="34" charset="0"/>
                <a:cs typeface="Arial" pitchFamily="34" charset="0"/>
              </a:rPr>
              <a:t>: </a:t>
            </a:r>
            <a:r>
              <a:rPr lang="ru-RU" sz="19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1900" dirty="0" err="1" smtClean="0">
                <a:latin typeface="Arial" pitchFamily="34" charset="0"/>
                <a:cs typeface="Arial" pitchFamily="34" charset="0"/>
              </a:rPr>
              <a:t>мультимедийный</a:t>
            </a:r>
            <a:r>
              <a:rPr lang="ru-RU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900" dirty="0">
                <a:latin typeface="Arial" pitchFamily="34" charset="0"/>
                <a:cs typeface="Arial" pitchFamily="34" charset="0"/>
              </a:rPr>
              <a:t>проектор, ноутбук.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3528" y="2348880"/>
            <a:ext cx="1728192" cy="362087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     Учитель:</a:t>
            </a:r>
          </a:p>
          <a:p>
            <a:pPr>
              <a:lnSpc>
                <a:spcPct val="100000"/>
              </a:lnSpc>
            </a:pP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      Сергеева</a:t>
            </a:r>
          </a:p>
          <a:p>
            <a:pPr>
              <a:lnSpc>
                <a:spcPct val="100000"/>
              </a:lnSpc>
            </a:pP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        Ирина</a:t>
            </a:r>
          </a:p>
          <a:p>
            <a:pPr>
              <a:lnSpc>
                <a:spcPct val="100000"/>
              </a:lnSpc>
            </a:pP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     Владимировна</a:t>
            </a:r>
          </a:p>
          <a:p>
            <a:pPr>
              <a:lnSpc>
                <a:spcPct val="100000"/>
              </a:lnSpc>
            </a:pP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МОУСОШ №69</a:t>
            </a:r>
          </a:p>
          <a:p>
            <a:pPr>
              <a:lnSpc>
                <a:spcPct val="100000"/>
              </a:lnSpc>
            </a:pP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                                      г Уфа  РБ</a:t>
            </a:r>
          </a:p>
          <a:p>
            <a:pPr>
              <a:lnSpc>
                <a:spcPct val="100000"/>
              </a:lnSpc>
            </a:pPr>
            <a:endParaRPr lang="ru-RU" dirty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0"/>
            <a:ext cx="7236296" cy="1700808"/>
          </a:xfrm>
        </p:spPr>
        <p:txBody>
          <a:bodyPr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27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Грозовое облако – это огромное количество пара, часть которого конденсировалось в виде мельчайших капелек или льдинок</a:t>
            </a:r>
            <a:r>
              <a:rPr lang="ru-RU" sz="21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339975" y="1844675"/>
            <a:ext cx="6804025" cy="4752975"/>
          </a:xfrm>
        </p:spPr>
        <p:txBody>
          <a:bodyPr rtlCol="0">
            <a:normAutofit fontScale="32500" lnSpcReduction="20000"/>
          </a:bodyPr>
          <a:lstStyle/>
          <a:p>
            <a:pPr marL="1588" indent="20638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Эти льдинки находятся в постоянном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движении, вызванном 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восходящими потоками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тёплого воздуха</a:t>
            </a:r>
          </a:p>
          <a:p>
            <a:pPr marL="1588" indent="20638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Мелкие льдинки легче,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чем 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более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крупные и 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увлекаются восходящими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потоками 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воздуха.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588" indent="20638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Шустрые 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мелкие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льдинки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двигаясь в верхнюю часть облака,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всё 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время сталкиваются с крупными.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каждом таком столкновении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происходит 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электризация, при которой крупные </a:t>
            </a:r>
            <a:r>
              <a:rPr lang="ru-RU" sz="6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льдинки </a:t>
            </a:r>
            <a:r>
              <a:rPr lang="ru-RU" sz="6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заряжаются отрицательно, а мелкие положительно.</a:t>
            </a:r>
          </a:p>
          <a:p>
            <a:pPr marL="1588" indent="20638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6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Всё готово для разряда молнии, при котором происходит пробой воздуха, и отрицательный заряд с нижней части грозовой тучи перетекает на Землю.</a:t>
            </a:r>
          </a:p>
          <a:p>
            <a:pPr marL="1588" indent="20638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700" b="1" i="1" dirty="0"/>
          </a:p>
        </p:txBody>
      </p:sp>
      <p:pic>
        <p:nvPicPr>
          <p:cNvPr id="16388" name="Picture 4" descr="image0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20938"/>
            <a:ext cx="2284413" cy="364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228600"/>
            <a:ext cx="6923087" cy="7524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0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Фульгурит – след молнии на земле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052513"/>
            <a:ext cx="9144000" cy="5073650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                      </a:t>
            </a:r>
            <a:r>
              <a:rPr lang="ru-RU" sz="2000" b="1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При разряде молнии выделяется энергия 1000МДж</a:t>
            </a:r>
          </a:p>
          <a:p>
            <a:endParaRPr lang="ru-RU" sz="2000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r>
              <a:rPr lang="ru-RU" sz="1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Молния может разогревать канал, по которому она движется, до 30000 °С,</a:t>
            </a:r>
          </a:p>
          <a:p>
            <a:endParaRPr lang="ru-RU" sz="1900" dirty="0" smtClean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95536" y="5013176"/>
            <a:ext cx="8353425" cy="1569660"/>
          </a:xfrm>
          <a:prstGeom prst="rect">
            <a:avLst/>
          </a:prstGeom>
          <a:ln>
            <a:solidFill>
              <a:srgbClr val="00B0F0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 фульгуриты  </a:t>
            </a:r>
            <a:r>
              <a:rPr lang="ru-RU" sz="2400" dirty="0"/>
              <a:t>(громовые стрелы, чёртовы пальцы) – полые цилиндры, сделанные из оплавленного </a:t>
            </a:r>
            <a:r>
              <a:rPr lang="ru-RU" sz="2400" dirty="0" smtClean="0"/>
              <a:t>песка.  </a:t>
            </a:r>
            <a:r>
              <a:rPr lang="ru-RU" sz="2400" dirty="0"/>
              <a:t>Самые длинные из раскопанных фульгуритов уходили под землю на глубину более пяти метров.</a:t>
            </a:r>
          </a:p>
        </p:txBody>
      </p:sp>
      <p:pic>
        <p:nvPicPr>
          <p:cNvPr id="17413" name="Picture 5" descr="image0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708920"/>
            <a:ext cx="3284984" cy="200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 descr="image0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2780928"/>
            <a:ext cx="26003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age_nwwPDHHquWosD3m6APTB1F1V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4581872" cy="1143000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Как электростатика защищает от молний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773238"/>
            <a:ext cx="8892480" cy="4352925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К счастью, большинство разрядов молнии происходят между облаками и поэтому не угрожают здоровью людей</a:t>
            </a:r>
            <a:r>
              <a:rPr lang="ru-RU" sz="2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ru-RU" sz="1900" dirty="0" smtClean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95536" y="4365104"/>
            <a:ext cx="8748464" cy="2246769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1775 году Б. Франклин, пытаясь защитить здание Капитолия столицы штата Мериленд от удара молнии, прикрепил к зданию толстый железный стержень, возвышающийся над куполом на несколько метров и соединённый с землёй.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ятиугольник 10"/>
          <p:cNvSpPr/>
          <p:nvPr/>
        </p:nvSpPr>
        <p:spPr>
          <a:xfrm>
            <a:off x="2123728" y="4005064"/>
            <a:ext cx="4536504" cy="432048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ятиугольник 9"/>
          <p:cNvSpPr/>
          <p:nvPr/>
        </p:nvSpPr>
        <p:spPr>
          <a:xfrm>
            <a:off x="2123728" y="6021288"/>
            <a:ext cx="7020272" cy="648072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ятиугольник 8"/>
          <p:cNvSpPr/>
          <p:nvPr/>
        </p:nvSpPr>
        <p:spPr>
          <a:xfrm>
            <a:off x="2123728" y="5157192"/>
            <a:ext cx="6048672" cy="648072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ятиугольник 7"/>
          <p:cNvSpPr/>
          <p:nvPr/>
        </p:nvSpPr>
        <p:spPr>
          <a:xfrm>
            <a:off x="2123728" y="4653136"/>
            <a:ext cx="3888432" cy="360040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0"/>
            <a:ext cx="7559675" cy="1700808"/>
          </a:xfrm>
        </p:spPr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Электризация 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– это хорошо или плохо?</a:t>
            </a:r>
            <a:b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Если 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хорошо – используй! </a:t>
            </a: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Где?</a:t>
            </a:r>
            <a:b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Если 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плохо – борись</a:t>
            </a: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!          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Как?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691680" y="1773238"/>
            <a:ext cx="7452320" cy="5084762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</a:rPr>
              <a:t>      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</a:rPr>
              <a:t>       Статическое электричество может быть верным    помощником человека, если изучить его закономерности и правильно их использовать.</a:t>
            </a:r>
          </a:p>
          <a:p>
            <a:pPr fontAlgn="auto">
              <a:spcAft>
                <a:spcPts val="0"/>
              </a:spcAft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Для окраски различных деталей.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Применение </a:t>
            </a:r>
            <a:r>
              <a:rPr lang="ru-RU" b="1" dirty="0" err="1" smtClean="0">
                <a:solidFill>
                  <a:srgbClr val="002060"/>
                </a:solidFill>
              </a:rPr>
              <a:t>электроневода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Получение  смеси, где частицы распределены равномерно.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Сильные электрические поля используются, в медицине при создании </a:t>
            </a:r>
            <a:r>
              <a:rPr lang="ru-RU" b="1" dirty="0" err="1" smtClean="0">
                <a:solidFill>
                  <a:srgbClr val="002060"/>
                </a:solidFill>
              </a:rPr>
              <a:t>электроаэрозолей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 cstate="print">
            <a:lum contrast="-16000"/>
          </a:blip>
          <a:srcRect/>
          <a:stretch>
            <a:fillRect/>
          </a:stretch>
        </p:blipFill>
        <p:spPr bwMode="auto">
          <a:xfrm>
            <a:off x="1" y="1916832"/>
            <a:ext cx="1763688" cy="37890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нутый угол 3"/>
          <p:cNvSpPr/>
          <p:nvPr/>
        </p:nvSpPr>
        <p:spPr>
          <a:xfrm>
            <a:off x="2267744" y="2204864"/>
            <a:ext cx="6408712" cy="3960440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5013" y="333375"/>
            <a:ext cx="7138987" cy="1143000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 способах предупреждения электризации на производстве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тщательное заземление станков, машин; </a:t>
            </a:r>
          </a:p>
          <a:p>
            <a:r>
              <a:rPr lang="ru-RU" sz="2400" dirty="0" smtClean="0"/>
              <a:t>применение токопроводящих пластиков для полов; </a:t>
            </a:r>
          </a:p>
          <a:p>
            <a:r>
              <a:rPr lang="ru-RU" sz="2400" dirty="0" smtClean="0"/>
              <a:t>увлажнение воздуха;</a:t>
            </a:r>
          </a:p>
          <a:p>
            <a:r>
              <a:rPr lang="ru-RU" sz="2400" dirty="0" smtClean="0"/>
              <a:t>ионизация воздуха; </a:t>
            </a:r>
          </a:p>
          <a:p>
            <a:r>
              <a:rPr lang="ru-RU" sz="2400" dirty="0" smtClean="0"/>
              <a:t>использование различного рода «нейтрализаторов».</a:t>
            </a: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>
            <a:lum contrast="-16000"/>
          </a:blip>
          <a:srcRect/>
          <a:stretch>
            <a:fillRect/>
          </a:stretch>
        </p:blipFill>
        <p:spPr bwMode="auto">
          <a:xfrm>
            <a:off x="0" y="2060848"/>
            <a:ext cx="1655763" cy="37890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95536" y="1628800"/>
            <a:ext cx="8424936" cy="165618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260350"/>
            <a:ext cx="6248400" cy="681038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такое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антистатики?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125538"/>
            <a:ext cx="8893175" cy="57324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1900" dirty="0" smtClean="0"/>
              <a:t>                      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630303"/>
                </a:solidFill>
              </a:rPr>
              <a:t>       Одежда, ковры, покрывала и т.п. заряжаются после контакта с  другими предметами, а иногда и просто со струями воздуха. В быту и на производстве заряды, возникающие на предметах, часто называют </a:t>
            </a:r>
            <a:r>
              <a:rPr lang="ru-RU" sz="2400" b="1" dirty="0" smtClean="0">
                <a:solidFill>
                  <a:srgbClr val="FF0000"/>
                </a:solidFill>
              </a:rPr>
              <a:t>статическим электричеством.</a:t>
            </a:r>
          </a:p>
          <a:p>
            <a:endParaRPr lang="ru-RU" sz="1900" dirty="0" smtClean="0"/>
          </a:p>
          <a:p>
            <a:endParaRPr lang="ru-RU" sz="1900" dirty="0" smtClean="0"/>
          </a:p>
          <a:p>
            <a:endParaRPr lang="ru-RU" sz="1900" dirty="0" smtClean="0"/>
          </a:p>
          <a:p>
            <a:endParaRPr lang="ru-RU" sz="1900" dirty="0" smtClean="0"/>
          </a:p>
          <a:p>
            <a:endParaRPr lang="ru-RU" sz="1900" dirty="0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50825" y="3500438"/>
            <a:ext cx="8640763" cy="3200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При нормальных атмосферных условиях натуральные волокна (из хлопка, шерсти, шёлка и вискозы) хорошо впитывают влагу </a:t>
            </a:r>
            <a:r>
              <a:rPr lang="ru-RU" b="1" dirty="0">
                <a:solidFill>
                  <a:srgbClr val="F81010"/>
                </a:solidFill>
              </a:rPr>
              <a:t>(</a:t>
            </a:r>
            <a:r>
              <a:rPr lang="ru-RU" b="1" dirty="0" err="1">
                <a:solidFill>
                  <a:srgbClr val="F81010"/>
                </a:solidFill>
              </a:rPr>
              <a:t>гидрофильны</a:t>
            </a:r>
            <a:r>
              <a:rPr lang="ru-RU" b="1" dirty="0">
                <a:solidFill>
                  <a:srgbClr val="F81010"/>
                </a:solidFill>
              </a:rPr>
              <a:t>) </a:t>
            </a:r>
            <a:r>
              <a:rPr lang="ru-RU" dirty="0"/>
              <a:t>и поэтому слегка проводят электричество. </a:t>
            </a:r>
          </a:p>
          <a:p>
            <a:r>
              <a:rPr lang="ru-RU" dirty="0"/>
              <a:t>В отличие от натуральных волокон синтетические волокна (полиэфирные, акриловые, полипропиленовые) плохо впитывают влагу </a:t>
            </a:r>
            <a:r>
              <a:rPr lang="ru-RU" b="1" dirty="0">
                <a:solidFill>
                  <a:srgbClr val="F81010"/>
                </a:solidFill>
              </a:rPr>
              <a:t>(</a:t>
            </a:r>
            <a:r>
              <a:rPr lang="ru-RU" b="1" dirty="0" err="1">
                <a:solidFill>
                  <a:srgbClr val="F81010"/>
                </a:solidFill>
              </a:rPr>
              <a:t>гидрофобны</a:t>
            </a:r>
            <a:r>
              <a:rPr lang="ru-RU" b="1" dirty="0">
                <a:solidFill>
                  <a:srgbClr val="F81010"/>
                </a:solidFill>
              </a:rPr>
              <a:t>), </a:t>
            </a:r>
            <a:r>
              <a:rPr lang="ru-RU" dirty="0"/>
              <a:t>и на их поверхности меньше подвижных ионов.</a:t>
            </a:r>
          </a:p>
          <a:p>
            <a:r>
              <a:rPr lang="ru-RU" dirty="0"/>
              <a:t>Чтобы избавиться от статического электричества, поверхность одежды или другого предмета, можно смазать веществом, которое удерживало бы влагу и этим увеличивало концентрацию подвижных ионов на его поверхности.</a:t>
            </a:r>
          </a:p>
          <a:p>
            <a:r>
              <a:rPr lang="ru-RU" sz="2000" b="1" dirty="0">
                <a:solidFill>
                  <a:srgbClr val="FF0000"/>
                </a:solidFill>
              </a:rPr>
              <a:t> Вещества, препятствующие появлению статического электричества, называют антистатиками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ыноска со стрелкой вправо 8"/>
          <p:cNvSpPr/>
          <p:nvPr/>
        </p:nvSpPr>
        <p:spPr>
          <a:xfrm>
            <a:off x="539552" y="4797152"/>
            <a:ext cx="5256584" cy="144016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611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ru-RU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Электростатика, возвращающая жизнь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484784"/>
            <a:ext cx="8208912" cy="5373216"/>
          </a:xfrm>
        </p:spPr>
        <p:txBody>
          <a:bodyPr rtlCol="0">
            <a:normAutofit fontScale="62500" lnSpcReduction="20000"/>
          </a:bodyPr>
          <a:lstStyle/>
          <a:p>
            <a:pPr marL="1588" indent="20638" fontAlgn="auto">
              <a:spcAft>
                <a:spcPts val="0"/>
              </a:spcAft>
              <a:buNone/>
              <a:defRPr/>
            </a:pPr>
            <a:endParaRPr lang="ru-RU" sz="21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588" indent="20638" fontAlgn="auto">
              <a:spcAft>
                <a:spcPts val="0"/>
              </a:spcAft>
              <a:buNone/>
              <a:defRPr/>
            </a:pPr>
            <a:r>
              <a:rPr lang="ru-RU" sz="2600" b="1" dirty="0" smtClean="0">
                <a:solidFill>
                  <a:srgbClr val="002060"/>
                </a:solidFill>
                <a:latin typeface="MS Gothic" pitchFamily="49" charset="-128"/>
                <a:ea typeface="MS Gothic" pitchFamily="49" charset="-128"/>
                <a:cs typeface="Arial" pitchFamily="34" charset="0"/>
              </a:rPr>
              <a:t>Энергия </a:t>
            </a:r>
            <a:r>
              <a:rPr lang="ru-RU" sz="2600" b="1" dirty="0">
                <a:solidFill>
                  <a:srgbClr val="002060"/>
                </a:solidFill>
                <a:latin typeface="MS Gothic" pitchFamily="49" charset="-128"/>
                <a:ea typeface="MS Gothic" pitchFamily="49" charset="-128"/>
                <a:cs typeface="Arial" pitchFamily="34" charset="0"/>
              </a:rPr>
              <a:t>разряда конденсатора не только привела к возникновению жизни на Земле, но и может вернуть жизнь людям, у которых клетки сердца перестали синхронно </a:t>
            </a:r>
            <a:r>
              <a:rPr lang="ru-RU" sz="2600" b="1" dirty="0" smtClean="0">
                <a:solidFill>
                  <a:srgbClr val="002060"/>
                </a:solidFill>
                <a:latin typeface="MS Gothic" pitchFamily="49" charset="-128"/>
                <a:ea typeface="MS Gothic" pitchFamily="49" charset="-128"/>
                <a:cs typeface="Arial" pitchFamily="34" charset="0"/>
              </a:rPr>
              <a:t>сокращаться.</a:t>
            </a:r>
          </a:p>
          <a:p>
            <a:pPr marL="1588" indent="20638" fontAlgn="auto">
              <a:spcAft>
                <a:spcPts val="0"/>
              </a:spcAft>
              <a:buNone/>
              <a:defRPr/>
            </a:pPr>
            <a:r>
              <a:rPr lang="ru-RU" sz="2600" dirty="0" smtClean="0">
                <a:solidFill>
                  <a:srgbClr val="FF0000"/>
                </a:solidFill>
                <a:latin typeface="Monotype Corsiva" pitchFamily="66" charset="0"/>
                <a:cs typeface="Arial" pitchFamily="34" charset="0"/>
              </a:rPr>
              <a:t>Асинхронное </a:t>
            </a:r>
            <a:r>
              <a:rPr lang="ru-RU" sz="2600" dirty="0">
                <a:solidFill>
                  <a:srgbClr val="FF0000"/>
                </a:solidFill>
                <a:latin typeface="Monotype Corsiva" pitchFamily="66" charset="0"/>
                <a:cs typeface="Arial" pitchFamily="34" charset="0"/>
              </a:rPr>
              <a:t>(хаотичное) сокращение </a:t>
            </a:r>
            <a:r>
              <a:rPr lang="ru-RU" sz="2600" dirty="0" smtClean="0">
                <a:solidFill>
                  <a:srgbClr val="FF0000"/>
                </a:solidFill>
                <a:latin typeface="Monotype Corsiva" pitchFamily="66" charset="0"/>
                <a:cs typeface="Arial" pitchFamily="34" charset="0"/>
              </a:rPr>
              <a:t>клеток сердца называют </a:t>
            </a:r>
            <a:r>
              <a:rPr lang="ru-RU" sz="2600" dirty="0">
                <a:solidFill>
                  <a:srgbClr val="FF0000"/>
                </a:solidFill>
                <a:latin typeface="Monotype Corsiva" pitchFamily="66" charset="0"/>
                <a:cs typeface="Arial" pitchFamily="34" charset="0"/>
              </a:rPr>
              <a:t>фибрилляцией. Фибрилляцию сердца можно прекратить, если пропустить через все его клетки короткий импульс тока. </a:t>
            </a:r>
          </a:p>
          <a:p>
            <a:pPr marL="1588" indent="20638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ru-RU" sz="2600" dirty="0">
                <a:latin typeface="Monotype Corsiva" pitchFamily="66" charset="0"/>
                <a:cs typeface="Arial" pitchFamily="34" charset="0"/>
              </a:rPr>
              <a:t> </a:t>
            </a:r>
            <a:r>
              <a:rPr lang="ru-RU" sz="2600" b="1" dirty="0">
                <a:latin typeface="Monotype Corsiva" pitchFamily="66" charset="0"/>
                <a:cs typeface="Arial" pitchFamily="34" charset="0"/>
              </a:rPr>
              <a:t>Устройство, обеспечивающее электрический </a:t>
            </a:r>
            <a:r>
              <a:rPr lang="ru-RU" sz="2600" b="1" dirty="0" smtClean="0">
                <a:latin typeface="Monotype Corsiva" pitchFamily="66" charset="0"/>
                <a:cs typeface="Arial" pitchFamily="34" charset="0"/>
              </a:rPr>
              <a:t>разряд</a:t>
            </a:r>
            <a:r>
              <a:rPr lang="ru-RU" sz="2600" b="1" dirty="0">
                <a:latin typeface="Monotype Corsiva" pitchFamily="66" charset="0"/>
                <a:cs typeface="Arial" pitchFamily="34" charset="0"/>
              </a:rPr>
              <a:t>, прекращающий </a:t>
            </a:r>
            <a:endParaRPr lang="ru-RU" sz="2600" b="1" dirty="0" smtClean="0">
              <a:latin typeface="Monotype Corsiva" pitchFamily="66" charset="0"/>
              <a:cs typeface="Arial" pitchFamily="34" charset="0"/>
            </a:endParaRPr>
          </a:p>
          <a:p>
            <a:pPr marL="1588" indent="20638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ru-RU" sz="2600" b="1" dirty="0" smtClean="0">
                <a:latin typeface="Monotype Corsiva" pitchFamily="66" charset="0"/>
                <a:cs typeface="Arial" pitchFamily="34" charset="0"/>
              </a:rPr>
              <a:t>фибрилляцию </a:t>
            </a:r>
            <a:r>
              <a:rPr lang="ru-RU" sz="2600" b="1" dirty="0">
                <a:latin typeface="Monotype Corsiva" pitchFamily="66" charset="0"/>
                <a:cs typeface="Arial" pitchFamily="34" charset="0"/>
              </a:rPr>
              <a:t>сердца</a:t>
            </a:r>
            <a:r>
              <a:rPr lang="ru-RU" sz="2600" b="1" dirty="0" smtClean="0">
                <a:latin typeface="Monotype Corsiva" pitchFamily="66" charset="0"/>
                <a:cs typeface="Arial" pitchFamily="34" charset="0"/>
              </a:rPr>
              <a:t>, </a:t>
            </a:r>
            <a:r>
              <a:rPr lang="ru-RU" sz="2600" b="1" dirty="0">
                <a:latin typeface="Monotype Corsiva" pitchFamily="66" charset="0"/>
                <a:cs typeface="Arial" pitchFamily="34" charset="0"/>
              </a:rPr>
              <a:t>называют </a:t>
            </a:r>
            <a:r>
              <a:rPr lang="ru-RU" sz="2600" b="1" dirty="0">
                <a:solidFill>
                  <a:srgbClr val="002060"/>
                </a:solidFill>
                <a:latin typeface="Monotype Corsiva" pitchFamily="66" charset="0"/>
                <a:cs typeface="Arial" pitchFamily="34" charset="0"/>
              </a:rPr>
              <a:t>дефибриллятором.</a:t>
            </a:r>
          </a:p>
          <a:p>
            <a:pPr marL="1588" indent="20638" fontAlgn="auto">
              <a:lnSpc>
                <a:spcPct val="11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1588" indent="20638" fontAlgn="auto">
              <a:lnSpc>
                <a:spcPct val="11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Энергия </a:t>
            </a:r>
            <a:r>
              <a:rPr lang="ru-RU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разряда через грудную клетку </a:t>
            </a: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может </a:t>
            </a:r>
          </a:p>
          <a:p>
            <a:pPr marL="1588" indent="20638" fontAlgn="auto">
              <a:lnSpc>
                <a:spcPct val="11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достигать     ?    , </a:t>
            </a:r>
            <a:r>
              <a:rPr lang="ru-RU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что равно </a:t>
            </a: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потенциальной энергии</a:t>
            </a:r>
          </a:p>
          <a:p>
            <a:pPr marL="1588" indent="20638" fontAlgn="auto">
              <a:lnSpc>
                <a:spcPct val="11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пудовой гири приподнятой на высоту 2,5 м.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588" indent="2063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marL="1588" indent="20638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Расположение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электродов на грудной клетке пациента при электрической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дефибрилляции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сердца.</a:t>
            </a:r>
          </a:p>
        </p:txBody>
      </p:sp>
      <p:pic>
        <p:nvPicPr>
          <p:cNvPr id="19460" name="Picture 4" descr="image0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861048"/>
            <a:ext cx="2554519" cy="2456556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5375" y="260648"/>
            <a:ext cx="6778625" cy="1143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3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Как электростатика предупреждает о пожаре и делает дым чище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9512" y="1772816"/>
            <a:ext cx="8784976" cy="4896544"/>
          </a:xfr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>
            <a:normAutofit fontScale="775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2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Дымовые </a:t>
            </a:r>
            <a:r>
              <a:rPr lang="ru-RU" sz="2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датчики используют ионизацию или фотоэлектрический принцип для обнаружения дыма в воздухе.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ru-RU" sz="1900" dirty="0"/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ru-RU" sz="1900" dirty="0"/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ru-RU" sz="1900" dirty="0"/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ru-RU" sz="1900" dirty="0"/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ru-RU" sz="1900" dirty="0"/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ru-RU" sz="19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dirty="0"/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ru-RU" sz="1900" b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1900" b="1" dirty="0" smtClean="0">
                <a:solidFill>
                  <a:srgbClr val="630303"/>
                </a:solidFill>
                <a:latin typeface="Arial" pitchFamily="34" charset="0"/>
                <a:cs typeface="Arial" pitchFamily="34" charset="0"/>
              </a:rPr>
              <a:t>Слева </a:t>
            </a:r>
            <a:r>
              <a:rPr lang="ru-RU" sz="1900" b="1" dirty="0">
                <a:solidFill>
                  <a:srgbClr val="630303"/>
                </a:solidFill>
                <a:latin typeface="Arial" pitchFamily="34" charset="0"/>
                <a:cs typeface="Arial" pitchFamily="34" charset="0"/>
              </a:rPr>
              <a:t>– внешний вид ионизационного детектора дыма; справа – "разноцветные" ионы, образующиеся в результате </a:t>
            </a:r>
            <a:r>
              <a:rPr lang="ru-RU" sz="1900" b="1" dirty="0" err="1">
                <a:solidFill>
                  <a:srgbClr val="630303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1900" b="1" dirty="0">
                <a:solidFill>
                  <a:srgbClr val="630303"/>
                </a:solidFill>
                <a:latin typeface="Arial" pitchFamily="34" charset="0"/>
                <a:cs typeface="Arial" pitchFamily="34" charset="0"/>
              </a:rPr>
              <a:t> - излучения, обеспечивают проводимость между электродами (верх), которая исчезает, когда появляются частички пыли (чёрные точки).</a:t>
            </a:r>
          </a:p>
        </p:txBody>
      </p:sp>
      <p:pic>
        <p:nvPicPr>
          <p:cNvPr id="21508" name="Picture 4" descr="image0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852936"/>
            <a:ext cx="4078287" cy="255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6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051719" y="764703"/>
            <a:ext cx="6841455" cy="11521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indent="20638">
              <a:buNone/>
            </a:pPr>
            <a:r>
              <a:rPr lang="ru-RU" sz="24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Способность частичек пыли к электризации широко используется в электростатических пылеуловителях  </a:t>
            </a:r>
          </a:p>
          <a:p>
            <a:pPr indent="20638">
              <a:buFont typeface="Wingdings" pitchFamily="2" charset="2"/>
              <a:buNone/>
            </a:pPr>
            <a:endParaRPr lang="ru-RU" sz="2400" dirty="0" smtClean="0"/>
          </a:p>
        </p:txBody>
      </p:sp>
      <p:pic>
        <p:nvPicPr>
          <p:cNvPr id="22531" name="Picture 4" descr="image0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875" y="2565400"/>
            <a:ext cx="4787900" cy="359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3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4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Электростатика, дающая свет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779912" y="2132856"/>
            <a:ext cx="5122862" cy="4175125"/>
          </a:xfrm>
          <a:ln w="762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90000"/>
              </a:lnSpc>
              <a:buNone/>
            </a:pPr>
            <a:endParaRPr lang="ru-RU" sz="1900" dirty="0" smtClean="0"/>
          </a:p>
          <a:p>
            <a:pPr>
              <a:lnSpc>
                <a:spcPct val="90000"/>
              </a:lnSpc>
            </a:pPr>
            <a:r>
              <a:rPr lang="ru-RU" sz="1900" dirty="0" smtClean="0"/>
              <a:t>Электрическое поле под высоковольтными линиями электропередач (ЛЭП) может достигать очень высоких значений. </a:t>
            </a:r>
          </a:p>
          <a:p>
            <a:pPr>
              <a:lnSpc>
                <a:spcPct val="90000"/>
              </a:lnSpc>
            </a:pPr>
            <a:r>
              <a:rPr lang="ru-RU" sz="1900" dirty="0" smtClean="0"/>
              <a:t>Поэтому, если в тёмное время суток люминесцентную лампу воткнуть в землю под ЛЭП, то она загорится и довольно ярко (см. рис). </a:t>
            </a:r>
          </a:p>
          <a:p>
            <a:pPr>
              <a:lnSpc>
                <a:spcPct val="90000"/>
              </a:lnSpc>
            </a:pPr>
            <a:r>
              <a:rPr lang="ru-RU" sz="1900" dirty="0" smtClean="0"/>
              <a:t>Так с помощью энергии электростатического поля можно освещать пространство под ЛЭП.</a:t>
            </a:r>
          </a:p>
        </p:txBody>
      </p:sp>
      <p:pic>
        <p:nvPicPr>
          <p:cNvPr id="20484" name="Picture 4" descr="image0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36912"/>
            <a:ext cx="3398837" cy="319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0"/>
            <a:ext cx="7308304" cy="1700808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4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Что может электростатика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 pitchFamily="34" charset="0"/>
                <a:cs typeface="Arial" pitchFamily="34" charset="0"/>
              </a:rPr>
              <a:t>Цель урока:  </a:t>
            </a:r>
            <a:r>
              <a:rPr lang="ru-RU" sz="2000" b="1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объяснить физический смысл электрических явлений</a:t>
            </a:r>
            <a:endParaRPr lang="ru-RU" sz="2000" b="1" dirty="0">
              <a:solidFill>
                <a:srgbClr val="FFFF0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51520" y="1844824"/>
            <a:ext cx="8712968" cy="4824264"/>
          </a:xfr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>
            <a:normAutofit fontScale="85000" lnSpcReduction="20000"/>
          </a:bodyPr>
          <a:lstStyle/>
          <a:p>
            <a:pPr marL="889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ru-RU" sz="2800" i="1" dirty="0" smtClean="0">
                <a:solidFill>
                  <a:srgbClr val="F81010"/>
                </a:solidFill>
                <a:latin typeface="Monotype Corsiva" pitchFamily="66" charset="0"/>
              </a:rPr>
              <a:t>      </a:t>
            </a:r>
          </a:p>
          <a:p>
            <a:pPr marL="88900" algn="ctr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ru-RU" sz="2600" i="1" dirty="0" smtClean="0">
                <a:solidFill>
                  <a:srgbClr val="F81010"/>
                </a:solidFill>
                <a:latin typeface="Monotype Corsiva" pitchFamily="66" charset="0"/>
              </a:rPr>
              <a:t>                                             </a:t>
            </a:r>
            <a:r>
              <a:rPr lang="ru-RU" sz="30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Отыщи </a:t>
            </a:r>
            <a:r>
              <a:rPr lang="ru-RU" sz="3000" b="1" i="1" dirty="0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всему начало и ты многое поймёшь</a:t>
            </a:r>
            <a:r>
              <a:rPr lang="ru-RU" sz="30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”.</a:t>
            </a:r>
          </a:p>
          <a:p>
            <a:pPr marL="88900" algn="ctr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ru-RU" sz="30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                                                                                (</a:t>
            </a:r>
            <a:r>
              <a:rPr lang="ru-RU" sz="3000" b="1" i="1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Козьма</a:t>
            </a:r>
            <a:r>
              <a:rPr lang="ru-RU" sz="3000" b="1" i="1" dirty="0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 Прутков.)</a:t>
            </a:r>
          </a:p>
          <a:p>
            <a:pPr marL="88900" fontAlgn="auto">
              <a:lnSpc>
                <a:spcPct val="80000"/>
              </a:lnSpc>
              <a:spcAft>
                <a:spcPts val="0"/>
              </a:spcAft>
              <a:defRPr/>
            </a:pPr>
            <a:endParaRPr lang="ru-RU" sz="2400" i="1" dirty="0" smtClean="0">
              <a:solidFill>
                <a:srgbClr val="F81010"/>
              </a:solidFill>
              <a:latin typeface="Monotype Corsiva" pitchFamily="66" charset="0"/>
            </a:endParaRPr>
          </a:p>
          <a:p>
            <a:pPr marL="88900" fontAlgn="auto">
              <a:lnSpc>
                <a:spcPct val="80000"/>
              </a:lnSpc>
              <a:spcAft>
                <a:spcPts val="0"/>
              </a:spcAft>
              <a:defRPr/>
            </a:pPr>
            <a:endParaRPr lang="ru-RU" sz="2400" i="1" dirty="0">
              <a:solidFill>
                <a:srgbClr val="F81010"/>
              </a:solidFill>
              <a:latin typeface="Monotype Corsiva" pitchFamily="66" charset="0"/>
            </a:endParaRPr>
          </a:p>
          <a:p>
            <a:pPr marL="889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ru-RU" sz="1900" b="1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Электростатика изучает взаимодействие неподвижных зарядов.</a:t>
            </a:r>
          </a:p>
          <a:p>
            <a:pPr marL="889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ru-RU" sz="1900" b="1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Ключевые эксперименты электростатики были проведены в XVII – XVIII в.в.</a:t>
            </a:r>
          </a:p>
          <a:p>
            <a:pPr marL="889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ru-RU" sz="1900" b="1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С открытием электромагнитных явлений и той революции в технологиях, которые они произвели, интерес к электростатике на некоторое время был утерян. </a:t>
            </a:r>
          </a:p>
          <a:p>
            <a:pPr marL="889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ru-RU" sz="1900" b="1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Современные научные исследования показывают огромное значение электростатики для понимания многих процессов живой и неживой природы. </a:t>
            </a:r>
          </a:p>
          <a:p>
            <a:pPr marL="889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ru-RU" sz="1900" b="1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В настоящее время электростатика начинает играть всё более и более заметную роль в различных технологиях</a:t>
            </a:r>
            <a:r>
              <a:rPr lang="ru-RU" sz="1600" b="1" i="1" dirty="0">
                <a:solidFill>
                  <a:srgbClr val="630303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8196" name="Picture 4" descr="image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2736280" cy="205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0"/>
                            </p:stCondLst>
                            <p:childTnLst>
                              <p:par>
                                <p:cTn id="5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277813"/>
            <a:ext cx="6131024" cy="630237"/>
          </a:xfrm>
        </p:spPr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4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Биоэлектростатика</a:t>
            </a:r>
            <a:endParaRPr lang="ru-RU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763713" y="1268413"/>
            <a:ext cx="6923087" cy="5589587"/>
          </a:xfrm>
        </p:spPr>
        <p:txBody>
          <a:bodyPr rtlCol="0">
            <a:normAutofit fontScale="92500" lnSpcReduction="20000"/>
          </a:bodyPr>
          <a:lstStyle/>
          <a:p>
            <a:pPr marL="90488" indent="-158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dirty="0" smtClean="0">
              <a:latin typeface="Arial" pitchFamily="34" charset="0"/>
              <a:cs typeface="Arial" pitchFamily="34" charset="0"/>
            </a:endParaRPr>
          </a:p>
          <a:p>
            <a:pPr marL="90488" indent="-1588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Одна </a:t>
            </a:r>
            <a:r>
              <a:rPr lang="ru-RU" sz="19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из причин астмы – продукты жизнедеятельности </a:t>
            </a:r>
            <a:r>
              <a:rPr lang="ru-RU" sz="19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пылевых клешей</a:t>
            </a:r>
            <a:r>
              <a:rPr lang="ru-RU" sz="19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насекомых размером около 0,5 мм, живущих в нашем доме.</a:t>
            </a:r>
          </a:p>
          <a:p>
            <a:pPr marL="90488" indent="-158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dirty="0"/>
          </a:p>
          <a:p>
            <a:pPr marL="90488" indent="-158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dirty="0"/>
          </a:p>
          <a:p>
            <a:pPr marL="90488" indent="-158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dirty="0"/>
          </a:p>
          <a:p>
            <a:pPr marL="90488" indent="-158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dirty="0"/>
          </a:p>
          <a:p>
            <a:pPr marL="90488" indent="-158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dirty="0"/>
          </a:p>
          <a:p>
            <a:pPr marL="90488" indent="-158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dirty="0"/>
          </a:p>
          <a:p>
            <a:pPr marL="90488" indent="-1588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dirty="0" smtClean="0"/>
              <a:t>Исследования </a:t>
            </a:r>
            <a:r>
              <a:rPr lang="ru-RU" sz="1900" dirty="0"/>
              <a:t>показали, что приступы астмы вызываются одним из </a:t>
            </a:r>
            <a:r>
              <a:rPr lang="ru-RU" sz="1900" dirty="0" smtClean="0"/>
              <a:t>белков, </a:t>
            </a:r>
            <a:r>
              <a:rPr lang="ru-RU" sz="1900" dirty="0"/>
              <a:t>который выделяют эти насекомые. Структура этого белка напоминает подкову, оба конца которой заряжены положительно. Электростатические силы отталкивания между концами такого подковообразного белка делают его структуру стабильной.</a:t>
            </a:r>
          </a:p>
          <a:p>
            <a:pPr marL="90488" indent="-158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dirty="0"/>
          </a:p>
        </p:txBody>
      </p:sp>
      <p:pic>
        <p:nvPicPr>
          <p:cNvPr id="23556" name="Picture 4" descr="image0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475" y="2781300"/>
            <a:ext cx="37242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свойства белка можно изменить, если нейтрализовать его положительные заряды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051720" y="1844824"/>
            <a:ext cx="6912768" cy="4464496"/>
          </a:xfr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     </a:t>
            </a: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Это удаётся сделать, если увеличить концентрацию отрицательных ионов в воздухе с помощью  любого ионизатора, например, люстры Чижевского .</a:t>
            </a:r>
          </a:p>
          <a:p>
            <a:pPr>
              <a:buNone/>
            </a:pPr>
            <a:endParaRPr lang="ru-RU" sz="2000" dirty="0" smtClean="0">
              <a:latin typeface="Arial" charset="0"/>
              <a:cs typeface="Arial" charset="0"/>
            </a:endParaRPr>
          </a:p>
          <a:p>
            <a:pPr>
              <a:buNone/>
            </a:pPr>
            <a:endParaRPr lang="ru-RU" sz="2000" dirty="0" smtClean="0">
              <a:latin typeface="Arial" charset="0"/>
              <a:cs typeface="Arial" charset="0"/>
            </a:endParaRPr>
          </a:p>
          <a:p>
            <a:pPr>
              <a:buNone/>
            </a:pPr>
            <a:endParaRPr lang="ru-RU" sz="2000" dirty="0" smtClean="0">
              <a:latin typeface="Arial" charset="0"/>
              <a:cs typeface="Arial" charset="0"/>
            </a:endParaRPr>
          </a:p>
          <a:p>
            <a:pPr>
              <a:buNone/>
            </a:pPr>
            <a:endParaRPr lang="ru-RU" sz="2000" dirty="0" smtClean="0">
              <a:latin typeface="Arial" charset="0"/>
              <a:cs typeface="Arial" charset="0"/>
            </a:endParaRPr>
          </a:p>
          <a:p>
            <a:pPr>
              <a:buNone/>
            </a:pPr>
            <a:endParaRPr lang="ru-RU" sz="2000" dirty="0" smtClean="0">
              <a:latin typeface="Arial" charset="0"/>
              <a:cs typeface="Arial" charset="0"/>
            </a:endParaRPr>
          </a:p>
          <a:p>
            <a:pPr>
              <a:buNone/>
            </a:pPr>
            <a:r>
              <a:rPr lang="ru-RU" sz="2000" dirty="0" smtClean="0">
                <a:latin typeface="Arial" charset="0"/>
                <a:cs typeface="Arial" charset="0"/>
              </a:rPr>
              <a:t>    </a:t>
            </a:r>
            <a:r>
              <a:rPr lang="ru-RU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Отрицательные ионы полезны для здоровья</a:t>
            </a:r>
          </a:p>
        </p:txBody>
      </p:sp>
      <p:pic>
        <p:nvPicPr>
          <p:cNvPr id="24580" name="Picture 4" descr="image0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212976"/>
            <a:ext cx="3175000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Veer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3284984"/>
            <a:ext cx="2520280" cy="2608197"/>
          </a:xfrm>
          <a:prstGeom prst="rect">
            <a:avLst/>
          </a:prstGeom>
        </p:spPr>
      </p:pic>
      <p:pic>
        <p:nvPicPr>
          <p:cNvPr id="6" name="Рисунок 5" descr="Wat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2060848"/>
            <a:ext cx="1485900" cy="1000125"/>
          </a:xfrm>
          <a:prstGeom prst="rect">
            <a:avLst/>
          </a:prstGeom>
        </p:spPr>
      </p:pic>
      <p:pic>
        <p:nvPicPr>
          <p:cNvPr id="7" name="Рисунок 6" descr="Mountai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3501008"/>
            <a:ext cx="1524136" cy="1016091"/>
          </a:xfrm>
          <a:prstGeom prst="rect">
            <a:avLst/>
          </a:prstGeom>
        </p:spPr>
      </p:pic>
      <p:pic>
        <p:nvPicPr>
          <p:cNvPr id="8" name="Рисунок 7" descr="Su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9512" y="5013176"/>
            <a:ext cx="1609725" cy="1066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3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ьная выноска 8"/>
          <p:cNvSpPr/>
          <p:nvPr/>
        </p:nvSpPr>
        <p:spPr>
          <a:xfrm>
            <a:off x="0" y="1556792"/>
            <a:ext cx="3347864" cy="2088232"/>
          </a:xfrm>
          <a:prstGeom prst="wedgeEllipseCallout">
            <a:avLst>
              <a:gd name="adj1" fmla="val 16970"/>
              <a:gd name="adj2" fmla="val 14747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idh_insects_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2996952"/>
            <a:ext cx="2381250" cy="2809875"/>
          </a:xfrm>
          <a:prstGeom prst="rect">
            <a:avLst/>
          </a:prstGeom>
        </p:spPr>
      </p:pic>
      <p:sp>
        <p:nvSpPr>
          <p:cNvPr id="6" name="Блок-схема: альтернативный процесс 5"/>
          <p:cNvSpPr/>
          <p:nvPr/>
        </p:nvSpPr>
        <p:spPr>
          <a:xfrm>
            <a:off x="323528" y="5805264"/>
            <a:ext cx="8568952" cy="8367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ьная выноска 4"/>
          <p:cNvSpPr/>
          <p:nvPr/>
        </p:nvSpPr>
        <p:spPr>
          <a:xfrm>
            <a:off x="4427984" y="2492896"/>
            <a:ext cx="4464496" cy="2952328"/>
          </a:xfrm>
          <a:prstGeom prst="wedgeEllipseCallout">
            <a:avLst>
              <a:gd name="adj1" fmla="val -47910"/>
              <a:gd name="adj2" fmla="val 6250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228600"/>
            <a:ext cx="6778625" cy="1143000"/>
          </a:xfrm>
        </p:spPr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24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Электростатика помогает не только обезвреживать белки, выделяемые насекомыми, но и ловить их самих.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844824"/>
            <a:ext cx="8208912" cy="4353347"/>
          </a:xfrm>
        </p:spPr>
        <p:txBody>
          <a:bodyPr/>
          <a:lstStyle/>
          <a:p>
            <a:pPr marL="1588" indent="20638">
              <a:buNone/>
            </a:pPr>
            <a:r>
              <a:rPr lang="ru-RU" sz="1900" dirty="0" smtClean="0">
                <a:latin typeface="Arial" charset="0"/>
                <a:cs typeface="Arial" charset="0"/>
              </a:rPr>
              <a:t> Известно, что волосы </a:t>
            </a:r>
          </a:p>
          <a:p>
            <a:pPr marL="1588" indent="20638">
              <a:buNone/>
            </a:pPr>
            <a:r>
              <a:rPr lang="ru-RU" sz="1900" dirty="0" smtClean="0">
                <a:latin typeface="Arial" charset="0"/>
                <a:cs typeface="Arial" charset="0"/>
              </a:rPr>
              <a:t>  "встают дыбом",</a:t>
            </a:r>
          </a:p>
          <a:p>
            <a:pPr marL="1588" indent="20638">
              <a:buNone/>
            </a:pPr>
            <a:r>
              <a:rPr lang="ru-RU" sz="1900" dirty="0" smtClean="0">
                <a:latin typeface="Arial" charset="0"/>
                <a:cs typeface="Arial" charset="0"/>
              </a:rPr>
              <a:t>   если их зарядить                                        Можно себе представить, </a:t>
            </a:r>
          </a:p>
          <a:p>
            <a:pPr marL="1588" indent="20638" algn="r">
              <a:buNone/>
            </a:pPr>
            <a:r>
              <a:rPr lang="ru-RU" sz="1900" dirty="0" smtClean="0">
                <a:latin typeface="Arial" charset="0"/>
                <a:cs typeface="Arial" charset="0"/>
              </a:rPr>
              <a:t>что испытывают насекомые, </a:t>
            </a:r>
          </a:p>
          <a:p>
            <a:pPr marL="1588" indent="20638" algn="r">
              <a:buNone/>
            </a:pPr>
            <a:r>
              <a:rPr lang="ru-RU" sz="1900" dirty="0" smtClean="0">
                <a:latin typeface="Arial" charset="0"/>
                <a:cs typeface="Arial" charset="0"/>
              </a:rPr>
              <a:t>когда оказываются электрически</a:t>
            </a:r>
          </a:p>
          <a:p>
            <a:pPr marL="1588" indent="20638" algn="r">
              <a:buNone/>
            </a:pPr>
            <a:r>
              <a:rPr lang="ru-RU" sz="1900" dirty="0" smtClean="0">
                <a:latin typeface="Arial" charset="0"/>
                <a:cs typeface="Arial" charset="0"/>
              </a:rPr>
              <a:t> заряженными. </a:t>
            </a:r>
          </a:p>
          <a:p>
            <a:pPr marL="1588" indent="20638">
              <a:buNone/>
            </a:pPr>
            <a:endParaRPr lang="ru-RU" sz="1900" dirty="0" smtClean="0">
              <a:latin typeface="Arial" charset="0"/>
              <a:cs typeface="Arial" charset="0"/>
            </a:endParaRPr>
          </a:p>
          <a:p>
            <a:pPr marL="1588" indent="20638">
              <a:buNone/>
            </a:pPr>
            <a:endParaRPr lang="ru-RU" sz="1900" dirty="0" smtClean="0">
              <a:latin typeface="Arial" charset="0"/>
              <a:cs typeface="Arial" charset="0"/>
            </a:endParaRPr>
          </a:p>
          <a:p>
            <a:pPr marL="1588" indent="20638">
              <a:buNone/>
            </a:pPr>
            <a:r>
              <a:rPr lang="ru-RU" sz="1900" dirty="0" smtClean="0">
                <a:latin typeface="Arial" charset="0"/>
                <a:cs typeface="Arial" charset="0"/>
              </a:rPr>
              <a:t>Тончайшие волоски на их лапках расходятся в разные стороны, и насекомые теряют способность передвигаться.</a:t>
            </a:r>
            <a:endParaRPr lang="ru-RU" dirty="0" smtClean="0">
              <a:latin typeface="Arial" charset="0"/>
              <a:cs typeface="Arial" charset="0"/>
            </a:endParaRPr>
          </a:p>
        </p:txBody>
      </p:sp>
      <p:pic>
        <p:nvPicPr>
          <p:cNvPr id="8" name="Рисунок 7" descr="tarakany_clip_image0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1700808"/>
            <a:ext cx="2014323" cy="1296145"/>
          </a:xfrm>
          <a:prstGeom prst="rect">
            <a:avLst/>
          </a:prstGeom>
          <a:effectLst>
            <a:softEdge rad="6350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5434E-6 L 0.53542 -0.0002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Ловушка для тараканов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4" name="Содержимое 3" descr="image02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295" y="2276872"/>
            <a:ext cx="6825469" cy="36004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27585" y="1700810"/>
          <a:ext cx="7848871" cy="4320478"/>
        </p:xfrm>
        <a:graphic>
          <a:graphicData uri="http://schemas.openxmlformats.org/drawingml/2006/table">
            <a:tbl>
              <a:tblPr/>
              <a:tblGrid>
                <a:gridCol w="2616039"/>
                <a:gridCol w="2616039"/>
                <a:gridCol w="2616793"/>
              </a:tblGrid>
              <a:tr h="5937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ПОНРАВИЛОСЬ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   </a:t>
                      </a:r>
                      <a:r>
                        <a:rPr lang="ru-RU"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ПОНРАВИЛОСЬ</a:t>
                      </a:r>
                      <a:endParaRPr lang="ru-RU" sz="20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endParaRPr lang="ru-RU" sz="1300" b="1" i="1" dirty="0" smtClean="0">
                        <a:latin typeface="Segoe Script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r>
                        <a:rPr lang="ru-RU" sz="1300" b="1" i="1" dirty="0" smtClean="0">
                          <a:latin typeface="Segoe Script" pitchFamily="34" charset="0"/>
                          <a:ea typeface="Times New Roman"/>
                          <a:cs typeface="Times New Roman"/>
                        </a:rPr>
                        <a:t>ГРУППА </a:t>
                      </a:r>
                      <a:r>
                        <a:rPr lang="ru-RU" sz="1300" b="1" i="1" dirty="0">
                          <a:latin typeface="Segoe Script" pitchFamily="34" charset="0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 b="1" i="1" dirty="0">
                        <a:latin typeface="Segoe Script" pitchFamily="34" charset="0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endParaRPr lang="ru-RU" sz="1300" b="1" i="1" dirty="0" smtClean="0">
                        <a:latin typeface="Segoe Script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r>
                        <a:rPr lang="ru-RU" sz="1300" b="1" i="1" dirty="0" smtClean="0">
                          <a:latin typeface="Segoe Script" pitchFamily="34" charset="0"/>
                          <a:ea typeface="Times New Roman"/>
                          <a:cs typeface="Times New Roman"/>
                        </a:rPr>
                        <a:t>ГРУППА </a:t>
                      </a:r>
                      <a:r>
                        <a:rPr lang="ru-RU" sz="1300" b="1" i="1" dirty="0">
                          <a:latin typeface="Segoe Script" pitchFamily="34" charset="0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 b="1" i="1" dirty="0">
                        <a:latin typeface="Segoe Script" pitchFamily="34" charset="0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1" i="1" dirty="0" smtClean="0">
                        <a:latin typeface="Segoe Script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1" dirty="0" smtClean="0">
                          <a:latin typeface="Segoe Script" pitchFamily="34" charset="0"/>
                          <a:ea typeface="Times New Roman"/>
                          <a:cs typeface="Times New Roman"/>
                        </a:rPr>
                        <a:t>ГРУППА </a:t>
                      </a:r>
                      <a:r>
                        <a:rPr lang="ru-RU" sz="1300" b="1" i="1" dirty="0">
                          <a:latin typeface="Segoe Script" pitchFamily="34" charset="0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 b="1" i="1" dirty="0">
                        <a:latin typeface="Segoe Script" pitchFamily="34" charset="0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1" i="1" dirty="0" smtClean="0">
                        <a:latin typeface="Segoe Script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1" dirty="0" smtClean="0">
                          <a:latin typeface="Segoe Script" pitchFamily="34" charset="0"/>
                          <a:ea typeface="Times New Roman"/>
                          <a:cs typeface="Times New Roman"/>
                        </a:rPr>
                        <a:t>ГРУППА </a:t>
                      </a:r>
                      <a:r>
                        <a:rPr lang="ru-RU" sz="1300" b="1" i="1" dirty="0">
                          <a:latin typeface="Segoe Script" pitchFamily="34" charset="0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 b="1" i="1" dirty="0">
                        <a:latin typeface="Segoe Script" pitchFamily="34" charset="0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endParaRPr lang="ru-RU" sz="1300" b="1" i="1" dirty="0" smtClean="0">
                        <a:latin typeface="Segoe Script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r>
                        <a:rPr lang="ru-RU" sz="1300" b="1" i="1" dirty="0" smtClean="0">
                          <a:latin typeface="Segoe Script" pitchFamily="34" charset="0"/>
                          <a:ea typeface="Times New Roman"/>
                          <a:cs typeface="Times New Roman"/>
                        </a:rPr>
                        <a:t>ГРУППА </a:t>
                      </a:r>
                      <a:r>
                        <a:rPr lang="ru-RU" sz="1300" b="1" i="1" dirty="0">
                          <a:latin typeface="Segoe Script" pitchFamily="34" charset="0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 b="1" i="1" dirty="0">
                        <a:latin typeface="Segoe Script" pitchFamily="34" charset="0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71600" y="343109"/>
            <a:ext cx="79563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289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ОЦЕНИТЕ ДЕЯТЕЛЬНОСТЬ СВОИХ        ОДНОКЛАССНИКОВ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4869160"/>
            <a:ext cx="6190456" cy="1368152"/>
          </a:xfrm>
        </p:spPr>
        <p:txBody>
          <a:bodyPr/>
          <a:lstStyle/>
          <a:p>
            <a: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ru-RU" sz="4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r>
              <a:rPr lang="ru-RU" sz="44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Спасибо за работу!</a:t>
            </a:r>
            <a:r>
              <a:rPr lang="ru-RU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ru-RU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332656"/>
            <a:ext cx="5919946" cy="3816424"/>
          </a:xfrm>
        </p:spPr>
        <p:txBody>
          <a:bodyPr>
            <a:prstTxWarp prst="textDeflateBottom">
              <a:avLst/>
            </a:prstTxWarp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Итог нашего урока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>
            <a:lum contrast="-16000"/>
          </a:blip>
          <a:srcRect/>
          <a:stretch>
            <a:fillRect/>
          </a:stretch>
        </p:blipFill>
        <p:spPr bwMode="auto">
          <a:xfrm>
            <a:off x="179512" y="332656"/>
            <a:ext cx="1655763" cy="37890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771800" y="1556792"/>
            <a:ext cx="5742384" cy="2304255"/>
          </a:xfrm>
          <a:prstGeom prst="rect">
            <a:avLst/>
          </a:prstGeom>
        </p:spPr>
        <p:txBody>
          <a:bodyPr wrap="square">
            <a:prstTxWarp prst="textFadeDown">
              <a:avLst/>
            </a:prstTxWarp>
            <a:spAutoFit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Какой  вопрос  был 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самым интересным, 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самым     простым, 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самым   трудным ?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Задачи урока</a:t>
            </a:r>
            <a:endParaRPr lang="ru-RU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835696" y="188640"/>
            <a:ext cx="7308304" cy="66693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600" dirty="0" smtClean="0">
                <a:solidFill>
                  <a:srgbClr val="FF0000"/>
                </a:solidFill>
              </a:rPr>
              <a:t>Повторим и вспомним:</a:t>
            </a:r>
          </a:p>
          <a:p>
            <a:pPr>
              <a:lnSpc>
                <a:spcPct val="100000"/>
              </a:lnSpc>
            </a:pPr>
            <a:r>
              <a:rPr lang="ru-RU" sz="2400" dirty="0" smtClean="0">
                <a:solidFill>
                  <a:srgbClr val="FF0000"/>
                </a:solidFill>
              </a:rPr>
              <a:t>Что такое электризация тел;</a:t>
            </a:r>
          </a:p>
          <a:p>
            <a:pPr>
              <a:lnSpc>
                <a:spcPct val="100000"/>
              </a:lnSpc>
            </a:pPr>
            <a:r>
              <a:rPr lang="ru-RU" sz="2400" dirty="0" smtClean="0">
                <a:solidFill>
                  <a:srgbClr val="FF0000"/>
                </a:solidFill>
              </a:rPr>
              <a:t>Что такое  электрическое поле.</a:t>
            </a:r>
          </a:p>
          <a:p>
            <a:pPr>
              <a:lnSpc>
                <a:spcPct val="100000"/>
              </a:lnSpc>
            </a:pPr>
            <a:endParaRPr lang="ru-RU" sz="2400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ru-RU" sz="2400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ru-RU" sz="2400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ru-RU" sz="2400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ru-RU" sz="3600" dirty="0" smtClean="0">
                <a:solidFill>
                  <a:srgbClr val="FF0000"/>
                </a:solidFill>
              </a:rPr>
              <a:t>Узнаем:</a:t>
            </a:r>
          </a:p>
          <a:p>
            <a:pPr>
              <a:lnSpc>
                <a:spcPct val="100000"/>
              </a:lnSpc>
            </a:pPr>
            <a:r>
              <a:rPr lang="ru-RU" sz="3600" dirty="0" smtClean="0">
                <a:solidFill>
                  <a:srgbClr val="FF0000"/>
                </a:solidFill>
              </a:rPr>
              <a:t>Что может электростатика.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47395"/>
            <a:ext cx="1835696" cy="3245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mashina electroforna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332656"/>
            <a:ext cx="1572766" cy="1944216"/>
          </a:xfrm>
          <a:prstGeom prst="rect">
            <a:avLst/>
          </a:prstGeom>
        </p:spPr>
      </p:pic>
      <p:pic>
        <p:nvPicPr>
          <p:cNvPr id="7" name="Рисунок 6" descr="tumb-122060228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24328" y="4725144"/>
            <a:ext cx="1369091" cy="1820521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>
            <a:off x="2555776" y="160338"/>
            <a:ext cx="5616624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9999FF"/>
                  </a:outerShdw>
                </a:effectLst>
                <a:latin typeface="Arial Black" pitchFamily="34" charset="0"/>
                <a:cs typeface="Arial"/>
              </a:rPr>
              <a:t>                                                   </a:t>
            </a:r>
            <a:endParaRPr lang="ru-RU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9999FF"/>
                </a:outerShdw>
              </a:effectLst>
              <a:latin typeface="Arial Black" pitchFamily="34" charset="0"/>
              <a:cs typeface="Arial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979712" y="1772816"/>
            <a:ext cx="6984776" cy="48963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ru-RU" sz="1800" dirty="0"/>
              <a:t>А. Если к подвешенной бумажной гильзе поднести эбонитовую</a:t>
            </a:r>
          </a:p>
          <a:p>
            <a:pPr algn="l"/>
            <a:r>
              <a:rPr lang="ru-RU" sz="1800" dirty="0"/>
              <a:t> палочку, потёртую о мех, то она…</a:t>
            </a:r>
          </a:p>
          <a:p>
            <a:pPr algn="l"/>
            <a:r>
              <a:rPr lang="ru-RU" sz="1800" dirty="0"/>
              <a:t>Б. Если до такой же гильзы дотронуться стеклянной палочкой, </a:t>
            </a:r>
          </a:p>
          <a:p>
            <a:pPr algn="l"/>
            <a:r>
              <a:rPr lang="ru-RU" sz="1800" dirty="0"/>
              <a:t>     потёртой о шёлк, то она…</a:t>
            </a:r>
          </a:p>
          <a:p>
            <a:pPr algn="l"/>
            <a:r>
              <a:rPr lang="ru-RU" sz="1800" dirty="0"/>
              <a:t>В. Две стеклянные палочки, потёртые о шёлк, взаимно…</a:t>
            </a:r>
          </a:p>
          <a:p>
            <a:pPr algn="l"/>
            <a:r>
              <a:rPr lang="ru-RU" sz="1800" dirty="0"/>
              <a:t>Г. Стеклянная палочка, потёртая о шёлк, и эбонитовая </a:t>
            </a:r>
          </a:p>
          <a:p>
            <a:pPr algn="l"/>
            <a:r>
              <a:rPr lang="ru-RU" sz="1800" dirty="0"/>
              <a:t>    палочка, потёртая о мех, …</a:t>
            </a:r>
          </a:p>
          <a:p>
            <a:pPr algn="l"/>
            <a:r>
              <a:rPr lang="ru-RU" sz="1800" dirty="0"/>
              <a:t>              1. </a:t>
            </a:r>
            <a:r>
              <a:rPr lang="ru-RU" sz="1800" dirty="0" smtClean="0"/>
              <a:t>притягиваю(е)</a:t>
            </a:r>
            <a:r>
              <a:rPr lang="ru-RU" sz="1800" dirty="0" err="1" smtClean="0"/>
              <a:t>тся</a:t>
            </a:r>
            <a:r>
              <a:rPr lang="ru-RU" sz="1800" dirty="0"/>
              <a:t>.              2. </a:t>
            </a:r>
            <a:r>
              <a:rPr lang="ru-RU" sz="1800" dirty="0" smtClean="0"/>
              <a:t>отталкиваю(е)</a:t>
            </a:r>
            <a:r>
              <a:rPr lang="ru-RU" sz="1800" dirty="0" err="1" smtClean="0"/>
              <a:t>тся</a:t>
            </a:r>
            <a:r>
              <a:rPr lang="ru-RU" sz="1800" dirty="0"/>
              <a:t>.</a:t>
            </a:r>
          </a:p>
          <a:p>
            <a:pPr algn="l"/>
            <a:r>
              <a:rPr lang="ru-RU" sz="1800" dirty="0"/>
              <a:t>Д. Будут ли взаимодействовать заряды на Луне?     </a:t>
            </a:r>
          </a:p>
          <a:p>
            <a:pPr algn="l"/>
            <a:r>
              <a:rPr lang="ru-RU" sz="1800" dirty="0"/>
              <a:t>Е.  А на Марсе?</a:t>
            </a:r>
          </a:p>
          <a:p>
            <a:pPr algn="l"/>
            <a:r>
              <a:rPr lang="ru-RU" sz="1800" dirty="0"/>
              <a:t>Ж. При натирании о шерсть заряжаются палочки из резины, </a:t>
            </a:r>
          </a:p>
          <a:p>
            <a:pPr algn="l"/>
            <a:r>
              <a:rPr lang="ru-RU" sz="1800" dirty="0"/>
              <a:t>    эбонита, серы, пластмассы. Заряжается ли при этом сама </a:t>
            </a:r>
          </a:p>
          <a:p>
            <a:pPr algn="l"/>
            <a:r>
              <a:rPr lang="ru-RU" sz="1800" dirty="0"/>
              <a:t>    шерсть?</a:t>
            </a:r>
          </a:p>
          <a:p>
            <a:pPr algn="l"/>
            <a:r>
              <a:rPr lang="ru-RU" sz="1800" dirty="0"/>
              <a:t>               1. Да, т.к. …                         2. Нет, т.к. …</a:t>
            </a:r>
          </a:p>
          <a:p>
            <a:pPr algn="l"/>
            <a:r>
              <a:rPr lang="ru-RU" sz="1800" dirty="0"/>
              <a:t>                             (Ответы обоснуйте).</a:t>
            </a:r>
            <a:endParaRPr lang="ru-RU" dirty="0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763713" y="6165850"/>
            <a:ext cx="56880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 flipH="1">
            <a:off x="2339752" y="0"/>
            <a:ext cx="6003038" cy="1052736"/>
          </a:xfrm>
        </p:spPr>
        <p:txBody>
          <a:bodyPr>
            <a:normAutofit/>
          </a:bodyPr>
          <a:lstStyle/>
          <a:p>
            <a:pPr algn="l"/>
            <a:r>
              <a:rPr lang="ru-RU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</a:rPr>
              <a:t>Проверь себя</a:t>
            </a:r>
            <a:endParaRPr lang="ru-RU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164592" y="1700808"/>
            <a:ext cx="1527048" cy="3689833"/>
          </a:xfrm>
        </p:spPr>
        <p:txBody>
          <a:bodyPr/>
          <a:lstStyle/>
          <a:p>
            <a:r>
              <a:rPr lang="ru-RU" sz="1800" dirty="0" smtClean="0">
                <a:solidFill>
                  <a:schemeClr val="bg1"/>
                </a:solidFill>
              </a:rPr>
              <a:t>Ответы: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 А1; Б2; В2; Г1; Д1; Е1; Ж1.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15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53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5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53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3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53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536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536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536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1536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536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536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3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3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3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3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3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53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3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3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53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нутый угол 7"/>
          <p:cNvSpPr/>
          <p:nvPr/>
        </p:nvSpPr>
        <p:spPr>
          <a:xfrm>
            <a:off x="2051720" y="3429000"/>
            <a:ext cx="6624736" cy="295232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ятно 2 6"/>
          <p:cNvSpPr/>
          <p:nvPr/>
        </p:nvSpPr>
        <p:spPr>
          <a:xfrm>
            <a:off x="2051720" y="2708920"/>
            <a:ext cx="3456384" cy="648072"/>
          </a:xfrm>
          <a:prstGeom prst="irregularSeal2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1979712" y="1772816"/>
            <a:ext cx="5472608" cy="1080120"/>
          </a:xfrm>
          <a:prstGeom prst="horizontalScroll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ru-RU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Объясните факты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907704" y="1916832"/>
            <a:ext cx="6707187" cy="4941168"/>
          </a:xfrm>
        </p:spPr>
        <p:txBody>
          <a:bodyPr/>
          <a:lstStyle/>
          <a:p>
            <a:pPr marL="266700" indent="-1588">
              <a:buNone/>
            </a:pPr>
            <a:r>
              <a:rPr lang="ru-RU" sz="2400" b="1" dirty="0" smtClean="0"/>
              <a:t>Почему атом в обычном состоянии нейтрален?</a:t>
            </a:r>
          </a:p>
          <a:p>
            <a:pPr marL="266700" indent="-1588">
              <a:buNone/>
            </a:pP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Решите задачу</a:t>
            </a:r>
            <a:endParaRPr lang="ru-RU" sz="2100" dirty="0" smtClean="0">
              <a:latin typeface="Arial Black" pitchFamily="34" charset="0"/>
            </a:endParaRPr>
          </a:p>
          <a:p>
            <a:pPr marL="266700" indent="-1588">
              <a:buFont typeface="Wingdings" pitchFamily="2" charset="2"/>
              <a:buNone/>
            </a:pPr>
            <a:r>
              <a:rPr lang="ru-RU" sz="1900" b="1" dirty="0" smtClean="0"/>
              <a:t>На рисунке изображена модель атома лития.</a:t>
            </a:r>
            <a:r>
              <a:rPr lang="ru-RU" b="1" dirty="0" smtClean="0"/>
              <a:t> </a:t>
            </a:r>
            <a:endParaRPr lang="ru-RU" sz="2100" b="1" dirty="0" smtClean="0"/>
          </a:p>
          <a:p>
            <a:pPr marL="266700" indent="-1588">
              <a:buFont typeface="Wingdings" pitchFamily="2" charset="2"/>
              <a:buNone/>
            </a:pPr>
            <a:r>
              <a:rPr lang="ru-RU" sz="1900" b="1" dirty="0" smtClean="0"/>
              <a:t>Сколько протонов содержит атом лития?</a:t>
            </a:r>
          </a:p>
          <a:p>
            <a:pPr marL="266700" indent="-1588">
              <a:buFont typeface="Wingdings" pitchFamily="2" charset="2"/>
              <a:buNone/>
            </a:pPr>
            <a:r>
              <a:rPr lang="ru-RU" sz="1900" b="1" dirty="0" smtClean="0"/>
              <a:t>Сколько электронов содержит атом лития?</a:t>
            </a:r>
            <a:r>
              <a:rPr lang="ru-RU" b="1" dirty="0" smtClean="0"/>
              <a:t> </a:t>
            </a:r>
          </a:p>
          <a:p>
            <a:pPr marL="266700" indent="-1588">
              <a:buFont typeface="Wingdings" pitchFamily="2" charset="2"/>
              <a:buNone/>
            </a:pPr>
            <a:r>
              <a:rPr lang="ru-RU" sz="1900" b="1" dirty="0" smtClean="0"/>
              <a:t>Как изменится суммарный заряд электронов на внешних орбитах при превращении нейтрального атома в отрицательный ион?</a:t>
            </a:r>
          </a:p>
        </p:txBody>
      </p:sp>
      <p:pic>
        <p:nvPicPr>
          <p:cNvPr id="11268" name="Picture 4" descr="лит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717032"/>
            <a:ext cx="1246187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</p:pic>
      <p:pic>
        <p:nvPicPr>
          <p:cNvPr id="11269" name="Picture 5" descr="Рисунок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550987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 cstate="print">
            <a:lum contrast="-16000"/>
          </a:blip>
          <a:srcRect/>
          <a:stretch>
            <a:fillRect/>
          </a:stretch>
        </p:blipFill>
        <p:spPr bwMode="auto">
          <a:xfrm>
            <a:off x="179513" y="2060848"/>
            <a:ext cx="1656184" cy="37890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483768" y="3573016"/>
            <a:ext cx="4968552" cy="15121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ru-RU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Объясните факты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772816"/>
            <a:ext cx="1800200" cy="4829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endParaRPr lang="ru-RU" b="1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ru-RU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ЗАДАЧА</a:t>
            </a:r>
          </a:p>
          <a:p>
            <a:pPr>
              <a:lnSpc>
                <a:spcPct val="90000"/>
              </a:lnSpc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</a:rPr>
              <a:t>При электризации эбонитовой палочки о шерсть ей сообщили заряд - 4,8*10</a:t>
            </a:r>
            <a:r>
              <a:rPr lang="en-US" dirty="0" smtClean="0">
                <a:solidFill>
                  <a:schemeClr val="bg1"/>
                </a:solidFill>
                <a:cs typeface="Arial" charset="0"/>
              </a:rPr>
              <a:t>‾¹³</a:t>
            </a:r>
            <a:r>
              <a:rPr lang="ru-RU" dirty="0" smtClean="0">
                <a:solidFill>
                  <a:schemeClr val="bg1"/>
                </a:solidFill>
              </a:rPr>
              <a:t> Кл. Какое число электронов перешло при этом из шерсти в эбонит?</a:t>
            </a:r>
          </a:p>
          <a:p>
            <a:pPr>
              <a:lnSpc>
                <a:spcPct val="90000"/>
              </a:lnSpc>
            </a:pPr>
            <a:endParaRPr lang="ru-RU" dirty="0" smtClean="0"/>
          </a:p>
          <a:p>
            <a:pPr>
              <a:lnSpc>
                <a:spcPct val="90000"/>
              </a:lnSpc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6237312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N=q/e=3000000</a:t>
            </a:r>
            <a:endParaRPr lang="ru-RU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835696" y="1628800"/>
            <a:ext cx="7308304" cy="52292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/>
          <a:lstStyle/>
          <a:p>
            <a:pPr>
              <a:spcBef>
                <a:spcPct val="50000"/>
              </a:spcBef>
              <a:buFont typeface="+mj-lt"/>
              <a:buAutoNum type="arabicPeriod"/>
            </a:pPr>
            <a:r>
              <a:rPr lang="ru-RU" sz="2400" b="1" dirty="0" smtClean="0"/>
              <a:t> Почему металлы имеют свободные электроны, а диэлектрики – практически их не имеют? 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/>
              <a:t>Как перенести заряд с одного электроскопа на другой?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/>
              <a:t>Почему происходит притяжение не наэлектризованных тел к наэлектризованным?  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/>
              <a:t>Каким образом электризуется металлическая гильза?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/>
              <a:t>Объясните, в результате чего происходит     электризация тел?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 cstate="print">
            <a:lum contrast="-16000"/>
          </a:blip>
          <a:srcRect/>
          <a:stretch>
            <a:fillRect/>
          </a:stretch>
        </p:blipFill>
        <p:spPr bwMode="auto">
          <a:xfrm>
            <a:off x="0" y="1844824"/>
            <a:ext cx="1655763" cy="37890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3995936" y="1484784"/>
            <a:ext cx="4860032" cy="208823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845" name="AutoShape 5"/>
          <p:cNvSpPr>
            <a:spLocks noGrp="1" noChangeArrowheads="1"/>
          </p:cNvSpPr>
          <p:nvPr>
            <p:ph type="title"/>
          </p:nvPr>
        </p:nvSpPr>
        <p:spPr>
          <a:xfrm>
            <a:off x="1907704" y="0"/>
            <a:ext cx="7236296" cy="1905000"/>
          </a:xfrm>
        </p:spPr>
        <p:txBody>
          <a:bodyPr>
            <a:normAutofit/>
          </a:bodyPr>
          <a:lstStyle/>
          <a:p>
            <a:pPr algn="l"/>
            <a:r>
              <a:rPr lang="ru-RU" sz="36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oso" pitchFamily="2" charset="0"/>
              </a:rPr>
              <a:t>Энергия связи электрона с атомами вещества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endParaRPr lang="ru-RU" sz="2400"/>
          </a:p>
        </p:txBody>
      </p:sp>
      <p:sp>
        <p:nvSpPr>
          <p:cNvPr id="35847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427984" y="1772816"/>
            <a:ext cx="4114800" cy="4241651"/>
          </a:xfrm>
        </p:spPr>
        <p:txBody>
          <a:bodyPr/>
          <a:lstStyle/>
          <a:p>
            <a:pPr>
              <a:buNone/>
            </a:pPr>
            <a:r>
              <a:rPr lang="ru-RU" sz="1800" b="1" dirty="0" smtClean="0"/>
              <a:t>       </a:t>
            </a:r>
            <a:r>
              <a:rPr lang="ru-RU" sz="1800" b="1" dirty="0" smtClean="0">
                <a:solidFill>
                  <a:srgbClr val="FF0000"/>
                </a:solidFill>
              </a:rPr>
              <a:t> Вопрос</a:t>
            </a:r>
            <a:r>
              <a:rPr lang="ru-RU" sz="1800" b="1" dirty="0">
                <a:solidFill>
                  <a:srgbClr val="002060"/>
                </a:solidFill>
              </a:rPr>
              <a:t>: Определите знак заряда на дереве после того, как о него потрётся кошка, используя таблицу «Энергия связи электрона с атомами вещества»</a:t>
            </a:r>
          </a:p>
          <a:p>
            <a:endParaRPr lang="ru-RU" sz="1800" dirty="0"/>
          </a:p>
          <a:p>
            <a:endParaRPr lang="ru-RU" sz="1800" dirty="0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2411760" y="1988840"/>
            <a:ext cx="2089150" cy="44640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/>
              <a:t>Каучук</a:t>
            </a:r>
          </a:p>
          <a:p>
            <a:pPr algn="ctr"/>
            <a:r>
              <a:rPr lang="ru-RU" b="1" dirty="0"/>
              <a:t>Сера</a:t>
            </a:r>
          </a:p>
          <a:p>
            <a:pPr algn="ctr"/>
            <a:r>
              <a:rPr lang="ru-RU" b="1" dirty="0"/>
              <a:t>Резина</a:t>
            </a:r>
          </a:p>
          <a:p>
            <a:pPr algn="ctr"/>
            <a:r>
              <a:rPr lang="ru-RU" b="1" dirty="0"/>
              <a:t>Медь</a:t>
            </a:r>
          </a:p>
          <a:p>
            <a:pPr algn="ctr"/>
            <a:r>
              <a:rPr lang="ru-RU" b="1" dirty="0"/>
              <a:t>Янтарь</a:t>
            </a:r>
          </a:p>
          <a:p>
            <a:pPr algn="ctr"/>
            <a:r>
              <a:rPr lang="ru-RU" b="1" dirty="0"/>
              <a:t>Дерево</a:t>
            </a:r>
          </a:p>
          <a:p>
            <a:pPr algn="ctr"/>
            <a:r>
              <a:rPr lang="ru-RU" b="1" dirty="0"/>
              <a:t>Хлопок</a:t>
            </a:r>
          </a:p>
          <a:p>
            <a:pPr algn="ctr"/>
            <a:r>
              <a:rPr lang="ru-RU" b="1" dirty="0"/>
              <a:t>Кожа человека</a:t>
            </a:r>
          </a:p>
          <a:p>
            <a:pPr algn="ctr"/>
            <a:r>
              <a:rPr lang="ru-RU" b="1" dirty="0"/>
              <a:t>Шёлк</a:t>
            </a:r>
          </a:p>
          <a:p>
            <a:pPr algn="ctr"/>
            <a:r>
              <a:rPr lang="ru-RU" b="1" dirty="0"/>
              <a:t>Мех (кошки)</a:t>
            </a:r>
          </a:p>
          <a:p>
            <a:pPr algn="ctr"/>
            <a:r>
              <a:rPr lang="ru-RU" b="1" dirty="0"/>
              <a:t>Кварц</a:t>
            </a:r>
          </a:p>
          <a:p>
            <a:pPr algn="ctr"/>
            <a:r>
              <a:rPr lang="ru-RU" b="1" dirty="0"/>
              <a:t>Шерсть</a:t>
            </a:r>
          </a:p>
          <a:p>
            <a:pPr algn="ctr"/>
            <a:r>
              <a:rPr lang="ru-RU" b="1" dirty="0"/>
              <a:t>Слюда</a:t>
            </a:r>
          </a:p>
          <a:p>
            <a:pPr algn="ctr"/>
            <a:r>
              <a:rPr lang="ru-RU" b="1" dirty="0"/>
              <a:t>Мех (кролика)</a:t>
            </a:r>
          </a:p>
          <a:p>
            <a:pPr algn="ctr"/>
            <a:r>
              <a:rPr lang="ru-RU" b="1" dirty="0"/>
              <a:t>Асбест</a:t>
            </a: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1475656" y="1916832"/>
            <a:ext cx="1441450" cy="4537075"/>
          </a:xfrm>
          <a:prstGeom prst="upArrow">
            <a:avLst>
              <a:gd name="adj1" fmla="val 50000"/>
              <a:gd name="adj2" fmla="val 78689"/>
            </a:avLst>
          </a:prstGeom>
          <a:solidFill>
            <a:schemeClr val="accent4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pic>
        <p:nvPicPr>
          <p:cNvPr id="35849" name="Picture 9" descr="NA01698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3933056"/>
            <a:ext cx="19431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0" name="Picture 10" descr="IMAG00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36941" y="4062995"/>
            <a:ext cx="2744787" cy="2519363"/>
          </a:xfrm>
          <a:prstGeom prst="rect">
            <a:avLst/>
          </a:prstGeom>
          <a:noFill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 cstate="print">
            <a:lum contrast="-16000"/>
          </a:blip>
          <a:srcRect/>
          <a:stretch>
            <a:fillRect/>
          </a:stretch>
        </p:blipFill>
        <p:spPr bwMode="auto">
          <a:xfrm>
            <a:off x="251520" y="1988840"/>
            <a:ext cx="1655763" cy="37890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Электростатика и жизнь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51521" y="1772816"/>
            <a:ext cx="8712967" cy="4896544"/>
          </a:xfr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1800" b="1" i="1" dirty="0" smtClean="0">
                <a:solidFill>
                  <a:srgbClr val="FFFF00"/>
                </a:solidFill>
                <a:latin typeface="Bradley Hand ITC" pitchFamily="66" charset="0"/>
              </a:rPr>
              <a:t>В 1953 году американские учёные С. Миллер (S. </a:t>
            </a:r>
            <a:r>
              <a:rPr lang="ru-RU" sz="1800" b="1" i="1" dirty="0" err="1" smtClean="0">
                <a:solidFill>
                  <a:srgbClr val="FFFF00"/>
                </a:solidFill>
                <a:latin typeface="Bradley Hand ITC" pitchFamily="66" charset="0"/>
              </a:rPr>
              <a:t>Miller</a:t>
            </a:r>
            <a:r>
              <a:rPr lang="ru-RU" sz="1800" b="1" i="1" dirty="0" smtClean="0">
                <a:solidFill>
                  <a:srgbClr val="FFFF00"/>
                </a:solidFill>
                <a:latin typeface="Bradley Hand ITC" pitchFamily="66" charset="0"/>
              </a:rPr>
              <a:t>) и Г. </a:t>
            </a:r>
            <a:r>
              <a:rPr lang="ru-RU" sz="1800" b="1" i="1" dirty="0" err="1" smtClean="0">
                <a:solidFill>
                  <a:srgbClr val="FFFF00"/>
                </a:solidFill>
                <a:latin typeface="Bradley Hand ITC" pitchFamily="66" charset="0"/>
              </a:rPr>
              <a:t>Юри</a:t>
            </a:r>
            <a:r>
              <a:rPr lang="ru-RU" sz="1800" b="1" i="1" dirty="0" smtClean="0">
                <a:solidFill>
                  <a:srgbClr val="FFFF00"/>
                </a:solidFill>
                <a:latin typeface="Bradley Hand ITC" pitchFamily="66" charset="0"/>
              </a:rPr>
              <a:t> (</a:t>
            </a:r>
            <a:r>
              <a:rPr lang="ru-RU" sz="1800" b="1" i="1" dirty="0" err="1" smtClean="0">
                <a:solidFill>
                  <a:srgbClr val="FFFF00"/>
                </a:solidFill>
                <a:latin typeface="Bradley Hand ITC" pitchFamily="66" charset="0"/>
              </a:rPr>
              <a:t>Harold</a:t>
            </a:r>
            <a:r>
              <a:rPr lang="ru-RU" sz="1800" b="1" i="1" dirty="0" smtClean="0">
                <a:solidFill>
                  <a:srgbClr val="FFFF00"/>
                </a:solidFill>
                <a:latin typeface="Bradley Hand ITC" pitchFamily="66" charset="0"/>
              </a:rPr>
              <a:t> </a:t>
            </a:r>
            <a:r>
              <a:rPr lang="ru-RU" sz="1800" b="1" i="1" dirty="0" err="1" smtClean="0">
                <a:solidFill>
                  <a:srgbClr val="FFFF00"/>
                </a:solidFill>
                <a:latin typeface="Bradley Hand ITC" pitchFamily="66" charset="0"/>
              </a:rPr>
              <a:t>Urey</a:t>
            </a:r>
            <a:r>
              <a:rPr lang="ru-RU" sz="1800" b="1" i="1" dirty="0" smtClean="0">
                <a:solidFill>
                  <a:srgbClr val="FFFF00"/>
                </a:solidFill>
                <a:latin typeface="Bradley Hand ITC" pitchFamily="66" charset="0"/>
              </a:rPr>
              <a:t>) показали, что одни из "кирпичиков жизни" - аминокислоты могут быть получены путем пропускания электрического разряда через газ, близкий по составу "первобытной" атмосфере Земли, состоящей из метана, аммиака, водорода и паров воды. В течение последующих 50 лет другие исследователи повторили эти опыты и получили те же результаты. </a:t>
            </a:r>
          </a:p>
          <a:p>
            <a:r>
              <a:rPr lang="ru-RU" sz="18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Bradley Hand ITC" pitchFamily="66" charset="0"/>
              </a:rPr>
              <a:t>Таким  образом,  считается  научно  доказанной  возможность  зарождения жизни  на  Земле  вследствие  разрядов   молний.</a:t>
            </a:r>
          </a:p>
        </p:txBody>
      </p:sp>
      <p:pic>
        <p:nvPicPr>
          <p:cNvPr id="10244" name="Picture 4" descr="image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365104"/>
            <a:ext cx="4966022" cy="228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лако 6"/>
          <p:cNvSpPr/>
          <p:nvPr/>
        </p:nvSpPr>
        <p:spPr>
          <a:xfrm>
            <a:off x="3491880" y="1196752"/>
            <a:ext cx="5652120" cy="5328592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нутый угол 4"/>
          <p:cNvSpPr/>
          <p:nvPr/>
        </p:nvSpPr>
        <p:spPr>
          <a:xfrm>
            <a:off x="179512" y="2060848"/>
            <a:ext cx="3312368" cy="4104456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34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Как электростатика вызывает</a:t>
            </a:r>
            <a:r>
              <a:rPr lang="ru-RU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4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молнии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51520" y="1844824"/>
            <a:ext cx="8712968" cy="4824264"/>
          </a:xfrm>
        </p:spPr>
        <p:txBody>
          <a:bodyPr rtlCol="0">
            <a:normAutofit fontScale="92500" lnSpcReduction="10000"/>
          </a:bodyPr>
          <a:lstStyle/>
          <a:p>
            <a:pPr marL="3681413" fontAlgn="auto">
              <a:lnSpc>
                <a:spcPct val="80000"/>
              </a:lnSpc>
              <a:spcAft>
                <a:spcPts val="0"/>
              </a:spcAft>
              <a:defRPr/>
            </a:pPr>
            <a:endParaRPr lang="ru-RU" sz="1700" dirty="0" smtClean="0"/>
          </a:p>
          <a:p>
            <a:pPr marL="3681413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каждый момент времени в разных точках Земли сверкают молнии около 2000 гроз. В каждую секунду около 50 молний ударяются в поверхность Земли, и в среднем 1 </a:t>
            </a:r>
            <a:r>
              <a:rPr lang="ru-RU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км поражается молнией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шесть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 в году. </a:t>
            </a:r>
          </a:p>
          <a:p>
            <a:pPr marL="3681413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начале 20-го века было измерено электрическое поле Земли, что соответствует суммарному заряду планеты около 400000 Кл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681413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Поэтому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хорошую погоду электрический конденсатор Земли разряжается, а при грозе – заряжается.</a:t>
            </a:r>
          </a:p>
          <a:p>
            <a:pPr marL="3681413" fontAlgn="auto">
              <a:lnSpc>
                <a:spcPct val="80000"/>
              </a:lnSpc>
              <a:spcAft>
                <a:spcPts val="0"/>
              </a:spcAft>
              <a:defRPr/>
            </a:pPr>
            <a:endParaRPr lang="ru-RU" sz="2000" dirty="0">
              <a:solidFill>
                <a:srgbClr val="002060"/>
              </a:solidFill>
            </a:endParaRPr>
          </a:p>
          <a:p>
            <a:pPr marL="3681413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600" dirty="0">
                <a:solidFill>
                  <a:srgbClr val="002060"/>
                </a:solidFill>
              </a:rPr>
              <a:t> </a:t>
            </a:r>
            <a:endParaRPr lang="ru-RU" sz="1700" dirty="0">
              <a:solidFill>
                <a:srgbClr val="002060"/>
              </a:solidFill>
            </a:endParaRPr>
          </a:p>
          <a:p>
            <a:pPr marL="3681413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600" dirty="0"/>
          </a:p>
        </p:txBody>
      </p:sp>
      <p:pic>
        <p:nvPicPr>
          <p:cNvPr id="15364" name="Picture 4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2492375"/>
            <a:ext cx="3048000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Theme_Mod_theme</Template>
  <TotalTime>1774</TotalTime>
  <Words>1834</Words>
  <Application>Microsoft Office PowerPoint</Application>
  <PresentationFormat>Экран (4:3)</PresentationFormat>
  <Paragraphs>238</Paragraphs>
  <Slides>25</Slides>
  <Notes>11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Mod</vt:lpstr>
      <vt:lpstr>Обобщающий урок по теме  « Электростатика» </vt:lpstr>
      <vt:lpstr>Что может электростатика Цель урока:  объяснить физический смысл электрических явлений</vt:lpstr>
      <vt:lpstr>Задачи урока</vt:lpstr>
      <vt:lpstr>Проверь себя</vt:lpstr>
      <vt:lpstr>Объясните факты</vt:lpstr>
      <vt:lpstr>Объясните факты</vt:lpstr>
      <vt:lpstr>Энергия связи электрона с атомами вещества</vt:lpstr>
      <vt:lpstr>Электростатика и жизнь</vt:lpstr>
      <vt:lpstr>Как электростатика вызывает молнии</vt:lpstr>
      <vt:lpstr>Грозовое облако – это огромное количество пара, часть которого конденсировалось в виде мельчайших капелек или льдинок.</vt:lpstr>
      <vt:lpstr>Фульгурит – след молнии на земле</vt:lpstr>
      <vt:lpstr>Как электростатика защищает от молний</vt:lpstr>
      <vt:lpstr>Электризация – это хорошо или плохо? Если хорошо – используй!  Где? Если плохо – борись!          Как?</vt:lpstr>
      <vt:lpstr>о способах предупреждения электризации на производстве</vt:lpstr>
      <vt:lpstr>Что такое антистатики?</vt:lpstr>
      <vt:lpstr>Электростатика, возвращающая жизнь</vt:lpstr>
      <vt:lpstr>Как электростатика предупреждает о пожаре и делает дым чище</vt:lpstr>
      <vt:lpstr>Слайд 18</vt:lpstr>
      <vt:lpstr>Электростатика, дающая свет</vt:lpstr>
      <vt:lpstr>Биоэлектростатика</vt:lpstr>
      <vt:lpstr>свойства белка можно изменить, если нейтрализовать его положительные заряды</vt:lpstr>
      <vt:lpstr>Электростатика помогает не только обезвреживать белки, выделяемые насекомыми, но и ловить их самих.</vt:lpstr>
      <vt:lpstr>Ловушка для тараканов</vt:lpstr>
      <vt:lpstr>Слайд 24</vt:lpstr>
      <vt:lpstr>      Спасибо за работу!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может электростатика</dc:title>
  <dc:creator>User</dc:creator>
  <cp:lastModifiedBy>1</cp:lastModifiedBy>
  <cp:revision>170</cp:revision>
  <dcterms:created xsi:type="dcterms:W3CDTF">2012-01-21T16:58:16Z</dcterms:created>
  <dcterms:modified xsi:type="dcterms:W3CDTF">2012-01-30T10:17:26Z</dcterms:modified>
</cp:coreProperties>
</file>