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0" r:id="rId3"/>
    <p:sldId id="271" r:id="rId4"/>
    <p:sldId id="272" r:id="rId5"/>
    <p:sldId id="273" r:id="rId6"/>
    <p:sldId id="264" r:id="rId7"/>
    <p:sldId id="265" r:id="rId8"/>
    <p:sldId id="27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269D01E-BC32-4049-B463-5C60D7B0CCD2}" styleName="Стиль из темы 2 - акцент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5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EA0CE0-274C-4FCE-8A81-3CAE89DD9597}" type="datetimeFigureOut">
              <a:rPr lang="ru-RU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19.05.2012</a:t>
            </a:fld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BFC12-F247-4AC3-A01A-2D3DEC31EB22}" type="slidenum">
              <a:rPr lang="ru-RU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481098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B3B7A-5C48-4B4F-AF20-2643CDABF78F}" type="datetimeFigureOut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19.05.2012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66FA7A-E15B-4541-A824-76431A2A2D88}" type="slidenum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3084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E6721-56E9-4FE0-B7A1-5AA3F420BE8C}" type="datetimeFigureOut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19.05.2012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D578FE-982E-42FB-946B-A56F591244A5}" type="slidenum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14460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B1F748-8F0E-4949-A5F3-2682BD79D253}" type="datetimeFigureOut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19.05.2012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1A16C-4EC0-4F3A-B355-B356F74E0653}" type="slidenum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93558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4AB5C-4FB4-4FD2-88C5-59C363BE06AA}" type="datetimeFigureOut">
              <a:rPr lang="ru-RU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19.05.2012</a:t>
            </a:fld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327780-F1F1-4CFA-8C2D-6C458DF7CEA6}" type="slidenum">
              <a:rPr lang="ru-RU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540523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24A8AA-427F-460E-8AA3-A4908B98C460}" type="datetimeFigureOut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19.05.2012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7587C1-0739-4593-BCE6-A35B5492696A}" type="slidenum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29446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6AE97D-18B6-4609-A8F2-A4AB6509DADB}" type="datetimeFigureOut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19.05.2012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66F0AB-69FD-4D17-9A21-C2A58D78C417}" type="slidenum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62528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EBAD7-93CB-40F9-97EF-3AEFB8C42E55}" type="datetimeFigureOut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19.05.2012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D41522-A059-47A7-9B83-C280C823F984}" type="slidenum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90150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AAABD-016E-441A-9E53-F65B45D9C76E}" type="datetimeFigureOut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19.05.2012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C1727-4677-4F03-9995-DA7540E18CE1}" type="slidenum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55798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00487-50D5-4C2F-8923-E6D8DB54ED79}" type="datetimeFigureOut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19.05.2012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0808EC-E435-4D50-84A4-22520E32A812}" type="slidenum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05150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58E65-46D5-42FA-BD35-F55A0837426A}" type="datetimeFigureOut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19.05.2012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1D130A-C24A-445C-8E58-4A52DD52F907}" type="slidenum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45129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03D4A8">
                <a:alpha val="57000"/>
              </a:srgbClr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361C8AC-8845-43CD-BD99-02F977EDB09E}" type="datetimeFigureOut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19.05.2012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1CC180B-A877-4CA6-841C-F5DBC222545C}" type="slidenum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cs typeface="Arial" charset="0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cs typeface="Arial" charset="0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1222400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0"/>
            <a:ext cx="8892480" cy="6857999"/>
          </a:xfrm>
        </p:spPr>
        <p:txBody>
          <a:bodyPr/>
          <a:lstStyle/>
          <a:p>
            <a:pPr marR="0" algn="ctr" eaLnBrk="1" hangingPunct="1">
              <a:lnSpc>
                <a:spcPct val="80000"/>
              </a:lnSpc>
            </a:pP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>
              <a:lnSpc>
                <a:spcPct val="80000"/>
              </a:lnSpc>
            </a:pP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>
              <a:lnSpc>
                <a:spcPct val="80000"/>
              </a:lnSpc>
            </a:pP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>
              <a:lnSpc>
                <a:spcPct val="150000"/>
              </a:lnSpc>
            </a:pP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Мотивы </a:t>
            </a:r>
            <a:r>
              <a:rPr lang="ru-RU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 потребности в профессиональном </a:t>
            </a: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выборе</a:t>
            </a:r>
          </a:p>
          <a:p>
            <a:pPr marR="0" algn="ctr" eaLnBrk="1" hangingPunct="1">
              <a:lnSpc>
                <a:spcPct val="150000"/>
              </a:lnSpc>
            </a:pPr>
            <a:endParaRPr lang="ru-RU" sz="41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l" eaLnBrk="1" hangingPunct="1">
              <a:lnSpc>
                <a:spcPct val="150000"/>
              </a:lnSpc>
            </a:pP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Цель занятия 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Calibri"/>
              </a:rPr>
              <a:t>формирование представлений о своих мотивах и потребностях в профессиональном выборе.</a:t>
            </a:r>
            <a:endParaRPr lang="ru-RU" sz="28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>
              <a:lnSpc>
                <a:spcPct val="80000"/>
              </a:lnSpc>
            </a:pP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>
              <a:lnSpc>
                <a:spcPct val="80000"/>
              </a:lnSpc>
            </a:pP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>
              <a:lnSpc>
                <a:spcPct val="80000"/>
              </a:lnSpc>
            </a:pP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>
              <a:lnSpc>
                <a:spcPct val="80000"/>
              </a:lnSpc>
            </a:pP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>
              <a:lnSpc>
                <a:spcPct val="80000"/>
              </a:lnSpc>
            </a:pP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eaLnBrk="1" hangingPunct="1">
              <a:lnSpc>
                <a:spcPct val="80000"/>
              </a:lnSpc>
            </a:pPr>
            <a:r>
              <a:rPr lang="ru-RU" sz="15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3001462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0"/>
            <a:ext cx="8892480" cy="6857999"/>
          </a:xfrm>
        </p:spPr>
        <p:txBody>
          <a:bodyPr/>
          <a:lstStyle/>
          <a:p>
            <a:pPr marR="0" algn="ctr" eaLnBrk="1" hangingPunct="1">
              <a:lnSpc>
                <a:spcPct val="80000"/>
              </a:lnSpc>
            </a:pP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>
              <a:lnSpc>
                <a:spcPct val="80000"/>
              </a:lnSpc>
            </a:pP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>
              <a:lnSpc>
                <a:spcPct val="80000"/>
              </a:lnSpc>
            </a:pP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Мотив</a:t>
            </a: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побуждение к деятельности. </a:t>
            </a:r>
          </a:p>
          <a:p>
            <a:pPr algn="ctr"/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Нет мотива – </a:t>
            </a: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нет </a:t>
            </a: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деятельности.</a:t>
            </a:r>
            <a:endParaRPr lang="ru-RU" sz="4000" dirty="0">
              <a:solidFill>
                <a:schemeClr val="accent1">
                  <a:lumMod val="50000"/>
                </a:schemeClr>
              </a:solidFill>
            </a:endParaRPr>
          </a:p>
          <a:p>
            <a:pPr marR="0" algn="ctr" eaLnBrk="1" hangingPunct="1"/>
            <a:endParaRPr lang="ru-RU" sz="4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>
              <a:lnSpc>
                <a:spcPct val="80000"/>
              </a:lnSpc>
            </a:pP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>
              <a:lnSpc>
                <a:spcPct val="80000"/>
              </a:lnSpc>
            </a:pP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>
              <a:lnSpc>
                <a:spcPct val="80000"/>
              </a:lnSpc>
            </a:pP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>
              <a:lnSpc>
                <a:spcPct val="80000"/>
              </a:lnSpc>
            </a:pP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>
              <a:lnSpc>
                <a:spcPct val="80000"/>
              </a:lnSpc>
            </a:pP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eaLnBrk="1" hangingPunct="1">
              <a:lnSpc>
                <a:spcPct val="80000"/>
              </a:lnSpc>
            </a:pPr>
            <a:r>
              <a:rPr lang="ru-RU" sz="15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278745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0"/>
            <a:ext cx="8892480" cy="6857999"/>
          </a:xfrm>
        </p:spPr>
        <p:txBody>
          <a:bodyPr/>
          <a:lstStyle/>
          <a:p>
            <a:pPr marR="0" algn="ctr" eaLnBrk="1" hangingPunct="1">
              <a:lnSpc>
                <a:spcPct val="80000"/>
              </a:lnSpc>
            </a:pP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3050" marR="0" lvl="0" indent="-273050" algn="ctr"/>
            <a:r>
              <a:rPr lang="ru-RU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«За двумя зайцами»</a:t>
            </a:r>
          </a:p>
          <a:p>
            <a:pPr marR="0" algn="ctr" eaLnBrk="1" hangingPunct="1">
              <a:lnSpc>
                <a:spcPct val="80000"/>
              </a:lnSpc>
            </a:pP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>
              <a:lnSpc>
                <a:spcPct val="80000"/>
              </a:lnSpc>
            </a:pP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/>
            <a:endParaRPr lang="ru-RU" sz="4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>
              <a:lnSpc>
                <a:spcPct val="80000"/>
              </a:lnSpc>
            </a:pP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>
              <a:lnSpc>
                <a:spcPct val="80000"/>
              </a:lnSpc>
            </a:pP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>
              <a:lnSpc>
                <a:spcPct val="80000"/>
              </a:lnSpc>
            </a:pP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>
              <a:lnSpc>
                <a:spcPct val="80000"/>
              </a:lnSpc>
            </a:pP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>
              <a:lnSpc>
                <a:spcPct val="80000"/>
              </a:lnSpc>
            </a:pP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eaLnBrk="1" hangingPunct="1">
              <a:lnSpc>
                <a:spcPct val="80000"/>
              </a:lnSpc>
            </a:pPr>
            <a:r>
              <a:rPr lang="ru-RU" sz="15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129971526"/>
              </p:ext>
            </p:extLst>
          </p:nvPr>
        </p:nvGraphicFramePr>
        <p:xfrm>
          <a:off x="251520" y="1340768"/>
          <a:ext cx="4248472" cy="3456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472"/>
              </a:tblGrid>
              <a:tr h="345638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Если выбранные вами суждения находятся в левой части таблицы (профессиональная мотивация), значит, в данный момент для вас актуальна профессиональная самореализация (выбор профессии и путей ее получения, профессиональный рост и карьера).</a:t>
                      </a:r>
                    </a:p>
                    <a:p>
                      <a:endParaRPr lang="ru-RU" sz="18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185361784"/>
              </p:ext>
            </p:extLst>
          </p:nvPr>
        </p:nvGraphicFramePr>
        <p:xfrm>
          <a:off x="4572000" y="1340768"/>
          <a:ext cx="4320480" cy="3456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0"/>
              </a:tblGrid>
              <a:tr h="345638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F6FC6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Если выбранные суждения находятся в правой части таблицы (</a:t>
                      </a:r>
                      <a:r>
                        <a:rPr kumimoji="0" lang="ru-RU" sz="20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F6FC6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внепрофессиональная</a:t>
                      </a: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F6FC6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мотивация), значит, сейчас для вас важнее вопросы, не связанные с профессиональной самореализацией (семья, здоровье, личностный рост, который не всегда связан с профессиональным). 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8611755"/>
              </p:ext>
            </p:extLst>
          </p:nvPr>
        </p:nvGraphicFramePr>
        <p:xfrm>
          <a:off x="251520" y="4869160"/>
          <a:ext cx="8640960" cy="1512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0"/>
              </a:tblGrid>
              <a:tr h="151216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F6FC6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Если выбранные суждения оказались в разных частях таблицы, значит, ваша мотивация носит противоречивый характер. Решите, что для вас в сейчас важнее – профессиональное самоопределение или другие вопросы. 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791454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0"/>
            <a:ext cx="8892480" cy="6857999"/>
          </a:xfrm>
        </p:spPr>
        <p:txBody>
          <a:bodyPr/>
          <a:lstStyle/>
          <a:p>
            <a:pPr marR="0" algn="ctr" eaLnBrk="1" hangingPunct="1">
              <a:lnSpc>
                <a:spcPct val="80000"/>
              </a:lnSpc>
            </a:pP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lvl="0" algn="ctr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</a:pPr>
            <a:r>
              <a:rPr lang="ru-RU" sz="5400" b="1" dirty="0" smtClean="0">
                <a:ln w="11430"/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Gabriola" pitchFamily="82" charset="0"/>
              </a:rPr>
              <a:t> </a:t>
            </a:r>
            <a:r>
              <a:rPr lang="ru-RU" sz="5400" b="1" dirty="0">
                <a:ln w="11430"/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Gabriola" pitchFamily="82" charset="0"/>
              </a:rPr>
              <a:t>Сказка о царе </a:t>
            </a:r>
            <a:r>
              <a:rPr lang="ru-RU" sz="5400" b="1" dirty="0" err="1" smtClean="0">
                <a:ln w="11430"/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Gabriola" pitchFamily="82" charset="0"/>
              </a:rPr>
              <a:t>Салтане</a:t>
            </a:r>
            <a:endParaRPr lang="ru-RU" sz="5400" b="1" dirty="0" smtClean="0">
              <a:ln w="11430"/>
              <a:solidFill>
                <a:srgbClr val="C0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Gabriola" pitchFamily="82" charset="0"/>
            </a:endParaRPr>
          </a:p>
          <a:p>
            <a:pPr marL="273050" marR="0" lvl="0" indent="-273050" algn="l">
              <a:lnSpc>
                <a:spcPct val="150000"/>
              </a:lnSpc>
            </a:pPr>
            <a:r>
              <a:rPr lang="ru-RU" sz="1800" b="1" i="1" dirty="0" smtClean="0">
                <a:solidFill>
                  <a:srgbClr val="0F6FC6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   Три </a:t>
            </a:r>
            <a:r>
              <a:rPr lang="ru-RU" sz="1800" b="1" i="1" dirty="0">
                <a:solidFill>
                  <a:srgbClr val="0F6FC6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девицы под окном пряли поздно вечерком.</a:t>
            </a:r>
          </a:p>
          <a:p>
            <a:pPr marL="273050" marR="0" lvl="0" indent="-273050" algn="l">
              <a:lnSpc>
                <a:spcPct val="150000"/>
              </a:lnSpc>
            </a:pPr>
            <a:r>
              <a:rPr lang="ru-RU" sz="1800" b="1" i="1" dirty="0">
                <a:solidFill>
                  <a:srgbClr val="0F6FC6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 smtClean="0">
                <a:solidFill>
                  <a:srgbClr val="0F6FC6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   «</a:t>
            </a:r>
            <a:r>
              <a:rPr lang="ru-RU" sz="1800" b="1" i="1" dirty="0">
                <a:solidFill>
                  <a:srgbClr val="0F6FC6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Кабы я была царица, говорит одна девица, </a:t>
            </a:r>
          </a:p>
          <a:p>
            <a:pPr marL="273050" marR="0" lvl="0" indent="-273050" algn="l">
              <a:lnSpc>
                <a:spcPct val="150000"/>
              </a:lnSpc>
            </a:pPr>
            <a:r>
              <a:rPr lang="ru-RU" sz="1800" b="1" i="1" dirty="0" smtClean="0">
                <a:solidFill>
                  <a:srgbClr val="0F6FC6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   -  </a:t>
            </a:r>
            <a:r>
              <a:rPr lang="ru-RU" sz="1800" b="1" i="1" dirty="0">
                <a:solidFill>
                  <a:srgbClr val="0F6FC6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Я б на весь крещеный мир приготовила бы пир».</a:t>
            </a:r>
          </a:p>
          <a:p>
            <a:pPr marL="273050" marR="0" lvl="0" indent="-273050" algn="l">
              <a:lnSpc>
                <a:spcPct val="150000"/>
              </a:lnSpc>
            </a:pPr>
            <a:r>
              <a:rPr lang="ru-RU" sz="1800" b="1" i="1" dirty="0" smtClean="0">
                <a:solidFill>
                  <a:srgbClr val="0F6FC6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   «</a:t>
            </a:r>
            <a:r>
              <a:rPr lang="ru-RU" sz="1800" b="1" i="1" dirty="0">
                <a:solidFill>
                  <a:srgbClr val="0F6FC6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Если б я была царица, говорит ее сестрица,</a:t>
            </a:r>
          </a:p>
          <a:p>
            <a:pPr marL="273050" marR="0" lvl="0" indent="-273050" algn="l">
              <a:lnSpc>
                <a:spcPct val="150000"/>
              </a:lnSpc>
            </a:pPr>
            <a:r>
              <a:rPr lang="ru-RU" sz="1800" b="1" i="1" dirty="0">
                <a:solidFill>
                  <a:srgbClr val="0F6FC6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 smtClean="0">
                <a:solidFill>
                  <a:srgbClr val="0F6FC6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   - </a:t>
            </a:r>
            <a:r>
              <a:rPr lang="ru-RU" sz="1800" b="1" i="1" dirty="0">
                <a:solidFill>
                  <a:srgbClr val="0F6FC6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Я б на целый мир одна накала бы полотна».</a:t>
            </a:r>
          </a:p>
          <a:p>
            <a:pPr marL="273050" marR="0" lvl="0" indent="-273050" algn="l">
              <a:lnSpc>
                <a:spcPct val="150000"/>
              </a:lnSpc>
            </a:pPr>
            <a:r>
              <a:rPr lang="ru-RU" sz="1800" b="1" i="1" dirty="0" smtClean="0">
                <a:solidFill>
                  <a:srgbClr val="0F6FC6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   «</a:t>
            </a:r>
            <a:r>
              <a:rPr lang="ru-RU" sz="1800" b="1" i="1" dirty="0">
                <a:solidFill>
                  <a:srgbClr val="0F6FC6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Если б я была царица, третья молвила девица,</a:t>
            </a:r>
          </a:p>
          <a:p>
            <a:pPr marL="273050" marR="0" lvl="0" indent="-273050" algn="l">
              <a:lnSpc>
                <a:spcPct val="150000"/>
              </a:lnSpc>
            </a:pPr>
            <a:r>
              <a:rPr lang="ru-RU" sz="1800" b="1" i="1" dirty="0" smtClean="0">
                <a:solidFill>
                  <a:srgbClr val="0F6FC6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   - </a:t>
            </a:r>
            <a:r>
              <a:rPr lang="ru-RU" sz="1800" b="1" i="1" dirty="0">
                <a:solidFill>
                  <a:srgbClr val="0F6FC6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Я б для батюшки царя родила богатыря».                                        А.С. Пушкин</a:t>
            </a:r>
            <a:endParaRPr lang="ru-RU" sz="1800" b="1" dirty="0">
              <a:solidFill>
                <a:srgbClr val="0F6FC6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R="0" lvl="0" algn="l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</a:pPr>
            <a:endParaRPr lang="ru-RU" sz="5400" b="1" dirty="0">
              <a:ln w="11430"/>
              <a:solidFill>
                <a:srgbClr val="C0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Gabriola" pitchFamily="82" charset="0"/>
            </a:endParaRPr>
          </a:p>
          <a:p>
            <a:pPr marL="273050" marR="0" lvl="0" indent="-273050" algn="ctr">
              <a:buFont typeface="Wingdings 2" pitchFamily="18" charset="2"/>
              <a:buChar char=""/>
            </a:pP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>
              <a:lnSpc>
                <a:spcPct val="80000"/>
              </a:lnSpc>
            </a:pP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>
              <a:lnSpc>
                <a:spcPct val="80000"/>
              </a:lnSpc>
            </a:pP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/>
            <a:endParaRPr lang="ru-RU" sz="4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>
              <a:lnSpc>
                <a:spcPct val="80000"/>
              </a:lnSpc>
            </a:pP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>
              <a:lnSpc>
                <a:spcPct val="80000"/>
              </a:lnSpc>
            </a:pP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>
              <a:lnSpc>
                <a:spcPct val="80000"/>
              </a:lnSpc>
            </a:pP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>
              <a:lnSpc>
                <a:spcPct val="80000"/>
              </a:lnSpc>
            </a:pP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>
              <a:lnSpc>
                <a:spcPct val="80000"/>
              </a:lnSpc>
            </a:pP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eaLnBrk="1" hangingPunct="1">
              <a:lnSpc>
                <a:spcPct val="80000"/>
              </a:lnSpc>
            </a:pPr>
            <a:r>
              <a:rPr lang="ru-RU" sz="15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0552" y="4509120"/>
            <a:ext cx="3387732" cy="22491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704654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0"/>
            <a:ext cx="8892480" cy="6857999"/>
          </a:xfrm>
        </p:spPr>
        <p:txBody>
          <a:bodyPr/>
          <a:lstStyle/>
          <a:p>
            <a:pPr marR="0" algn="ctr" eaLnBrk="1" hangingPunct="1">
              <a:lnSpc>
                <a:spcPct val="80000"/>
              </a:lnSpc>
            </a:pP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>
              <a:lnSpc>
                <a:spcPct val="80000"/>
              </a:lnSpc>
            </a:pP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>
              <a:lnSpc>
                <a:spcPct val="80000"/>
              </a:lnSpc>
            </a:pP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>
              <a:lnSpc>
                <a:spcPct val="80000"/>
              </a:lnSpc>
            </a:pP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основе любой мотивации лежат потребности.</a:t>
            </a:r>
          </a:p>
          <a:p>
            <a:pPr algn="l"/>
            <a:endParaRPr lang="ru-RU" sz="36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Потребность</a:t>
            </a: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endParaRPr lang="ru-RU" sz="40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это ощущение, что чего-то не достает. 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>
              <a:lnSpc>
                <a:spcPct val="80000"/>
              </a:lnSpc>
            </a:pP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>
              <a:lnSpc>
                <a:spcPct val="80000"/>
              </a:lnSpc>
            </a:pP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>
              <a:lnSpc>
                <a:spcPct val="80000"/>
              </a:lnSpc>
            </a:pP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>
              <a:lnSpc>
                <a:spcPct val="80000"/>
              </a:lnSpc>
            </a:pP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>
              <a:lnSpc>
                <a:spcPct val="80000"/>
              </a:lnSpc>
            </a:pP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eaLnBrk="1" hangingPunct="1">
              <a:lnSpc>
                <a:spcPct val="80000"/>
              </a:lnSpc>
            </a:pPr>
            <a:r>
              <a:rPr lang="ru-RU" sz="15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1652702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0"/>
            <a:ext cx="8892480" cy="6858000"/>
          </a:xfrm>
        </p:spPr>
        <p:txBody>
          <a:bodyPr/>
          <a:lstStyle/>
          <a:p>
            <a:pPr marL="0" lvl="0" indent="0" algn="ctr">
              <a:buNone/>
            </a:pPr>
            <a:r>
              <a:rPr lang="ru-RU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«Сто к одному»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           </a:t>
            </a:r>
            <a:r>
              <a:rPr lang="ru-RU" sz="25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</a:t>
            </a:r>
          </a:p>
          <a:p>
            <a:endParaRPr lang="ru-RU" sz="25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5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2.</a:t>
            </a:r>
          </a:p>
          <a:p>
            <a:endParaRPr lang="ru-RU" sz="25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5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3.</a:t>
            </a:r>
          </a:p>
          <a:p>
            <a:endParaRPr lang="ru-RU" sz="25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5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4.</a:t>
            </a:r>
          </a:p>
          <a:p>
            <a:endParaRPr lang="ru-RU" sz="25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5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5.</a:t>
            </a:r>
          </a:p>
          <a:p>
            <a:endParaRPr lang="ru-RU" sz="25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5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6.</a:t>
            </a:r>
          </a:p>
          <a:p>
            <a:endParaRPr lang="ru-RU" sz="25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5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7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600800846"/>
              </p:ext>
            </p:extLst>
          </p:nvPr>
        </p:nvGraphicFramePr>
        <p:xfrm>
          <a:off x="1475656" y="620688"/>
          <a:ext cx="6408712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8712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Здоровье</a:t>
                      </a:r>
                      <a:endParaRPr lang="ru-RU" sz="2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859988313"/>
              </p:ext>
            </p:extLst>
          </p:nvPr>
        </p:nvGraphicFramePr>
        <p:xfrm>
          <a:off x="1475656" y="1484784"/>
          <a:ext cx="6408712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8712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Благополучие семьи и близких</a:t>
                      </a:r>
                      <a:endParaRPr lang="ru-RU" sz="2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704314963"/>
              </p:ext>
            </p:extLst>
          </p:nvPr>
        </p:nvGraphicFramePr>
        <p:xfrm>
          <a:off x="1475656" y="2420888"/>
          <a:ext cx="6408712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8712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Материальная</a:t>
                      </a:r>
                      <a:r>
                        <a:rPr lang="ru-RU" sz="28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обеспеченность</a:t>
                      </a:r>
                      <a:endParaRPr lang="ru-RU" sz="2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053752481"/>
              </p:ext>
            </p:extLst>
          </p:nvPr>
        </p:nvGraphicFramePr>
        <p:xfrm>
          <a:off x="1475656" y="3284984"/>
          <a:ext cx="6408712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8712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Хорошая</a:t>
                      </a:r>
                      <a:r>
                        <a:rPr lang="ru-RU" sz="28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работа</a:t>
                      </a:r>
                      <a:endParaRPr lang="ru-RU" sz="2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660028565"/>
              </p:ext>
            </p:extLst>
          </p:nvPr>
        </p:nvGraphicFramePr>
        <p:xfrm>
          <a:off x="1475656" y="4221088"/>
          <a:ext cx="6408712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8712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Любовь</a:t>
                      </a:r>
                      <a:endParaRPr lang="ru-RU" sz="2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24282142"/>
              </p:ext>
            </p:extLst>
          </p:nvPr>
        </p:nvGraphicFramePr>
        <p:xfrm>
          <a:off x="1475656" y="6165304"/>
          <a:ext cx="6408712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8712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Слава</a:t>
                      </a:r>
                      <a:endParaRPr lang="ru-RU" sz="2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246238883"/>
              </p:ext>
            </p:extLst>
          </p:nvPr>
        </p:nvGraphicFramePr>
        <p:xfrm>
          <a:off x="1475656" y="5229200"/>
          <a:ext cx="6408712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8712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Карьера</a:t>
                      </a:r>
                      <a:endParaRPr lang="ru-RU" sz="2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814640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0"/>
            <a:ext cx="8892480" cy="6858000"/>
          </a:xfrm>
        </p:spPr>
        <p:txBody>
          <a:bodyPr/>
          <a:lstStyle/>
          <a:p>
            <a:pPr marL="0" indent="0" algn="ctr">
              <a:buNone/>
            </a:pPr>
            <a:endParaRPr lang="ru-RU" sz="4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«Пирамида потребностей» А. </a:t>
            </a:r>
            <a:r>
              <a:rPr lang="ru-RU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Маслоу</a:t>
            </a:r>
            <a:endParaRPr lang="ru-RU" sz="4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467544" y="1340768"/>
            <a:ext cx="8136904" cy="5040560"/>
          </a:xfrm>
          <a:prstGeom prst="triangle">
            <a:avLst>
              <a:gd name="adj" fmla="val 50295"/>
            </a:avLst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989602" y="5805264"/>
            <a:ext cx="71647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2339752" y="4077072"/>
            <a:ext cx="43924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1619672" y="5013176"/>
            <a:ext cx="59046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3131840" y="3140968"/>
            <a:ext cx="2880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475656" y="5949280"/>
            <a:ext cx="65527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Физиологические потребности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763688" y="5229200"/>
            <a:ext cx="597666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Потребности в безопасности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835697" y="4365104"/>
            <a:ext cx="554461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Социальные потребности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835696" y="3429000"/>
            <a:ext cx="554461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Потребности в признании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344840" y="2420888"/>
            <a:ext cx="252330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Потребности в </a:t>
            </a:r>
          </a:p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самореализации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09363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/>
      <p:bldP spid="23" grpId="0"/>
      <p:bldP spid="24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0"/>
            <a:ext cx="8820472" cy="6857999"/>
          </a:xfrm>
        </p:spPr>
        <p:txBody>
          <a:bodyPr/>
          <a:lstStyle/>
          <a:p>
            <a:pPr marR="0" algn="ctr" eaLnBrk="1" hangingPunct="1">
              <a:lnSpc>
                <a:spcPct val="80000"/>
              </a:lnSpc>
            </a:pP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lvl="0" algn="ctr"/>
            <a:r>
              <a:rPr lang="ru-RU" sz="5400" b="1" dirty="0" smtClean="0">
                <a:ln w="11430"/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Gabriola" pitchFamily="82" charset="0"/>
              </a:rPr>
              <a:t> </a:t>
            </a: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«Говорящий </a:t>
            </a:r>
            <a:r>
              <a:rPr lang="ru-RU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мяч»</a:t>
            </a:r>
          </a:p>
          <a:p>
            <a:pPr marR="0" lvl="0" algn="l"/>
            <a:r>
              <a:rPr lang="ru-RU" sz="2800" b="1" dirty="0" smtClean="0">
                <a:solidFill>
                  <a:srgbClr val="0F6FC6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- Какую </a:t>
            </a:r>
            <a:r>
              <a:rPr lang="ru-RU" sz="2800" b="1" dirty="0">
                <a:solidFill>
                  <a:srgbClr val="0F6FC6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цель мы ставили на сегодняшнее занятие? Удалось ли ее реализовать?</a:t>
            </a:r>
          </a:p>
          <a:p>
            <a:pPr marL="273050" marR="0" lvl="0" indent="-273050" algn="l">
              <a:buFontTx/>
              <a:buChar char="-"/>
            </a:pPr>
            <a:endParaRPr lang="ru-RU" sz="2800" b="1" dirty="0">
              <a:solidFill>
                <a:srgbClr val="0F6FC6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R="0" lvl="0" algn="l"/>
            <a:r>
              <a:rPr lang="ru-RU" sz="2800" b="1" dirty="0" smtClean="0">
                <a:solidFill>
                  <a:srgbClr val="0F6FC6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- Почему </a:t>
            </a:r>
            <a:r>
              <a:rPr lang="ru-RU" sz="2800" b="1" dirty="0">
                <a:solidFill>
                  <a:srgbClr val="0F6FC6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важно  учитывать свои мотивы и потребности в профессиональном выборе?</a:t>
            </a:r>
          </a:p>
          <a:p>
            <a:pPr marL="273050" marR="0" lvl="0" indent="-273050" algn="l">
              <a:buFontTx/>
              <a:buChar char="-"/>
            </a:pPr>
            <a:endParaRPr lang="ru-RU" sz="2800" b="1" dirty="0">
              <a:solidFill>
                <a:srgbClr val="0F6FC6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R="0" lvl="0" algn="l"/>
            <a:r>
              <a:rPr lang="ru-RU" sz="2800" b="1" dirty="0" smtClean="0">
                <a:solidFill>
                  <a:srgbClr val="0F6FC6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- Как </a:t>
            </a:r>
            <a:r>
              <a:rPr lang="ru-RU" sz="2800" b="1" dirty="0">
                <a:solidFill>
                  <a:srgbClr val="0F6FC6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связаны мотивы и потребности с уровнем профессионализма?</a:t>
            </a:r>
          </a:p>
          <a:p>
            <a:pPr marL="273050" marR="0" lvl="0" indent="-273050" algn="l">
              <a:buFontTx/>
              <a:buChar char="-"/>
            </a:pPr>
            <a:endParaRPr lang="ru-RU" sz="2800" b="1" dirty="0">
              <a:solidFill>
                <a:srgbClr val="0F6FC6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R="0" lvl="0" algn="l"/>
            <a:r>
              <a:rPr lang="ru-RU" sz="2800" b="1" dirty="0" smtClean="0">
                <a:solidFill>
                  <a:srgbClr val="0F6FC6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- Что </a:t>
            </a:r>
            <a:r>
              <a:rPr lang="ru-RU" sz="2800" b="1" dirty="0">
                <a:solidFill>
                  <a:srgbClr val="0F6FC6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было на занятии для вас новым, интересным, значимым? </a:t>
            </a:r>
          </a:p>
          <a:p>
            <a:pPr marR="0" lvl="0" algn="ctr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</a:pPr>
            <a:endParaRPr lang="ru-RU" sz="5400" b="1" dirty="0" smtClean="0">
              <a:ln w="11430"/>
              <a:solidFill>
                <a:srgbClr val="C0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Gabriola" pitchFamily="82" charset="0"/>
            </a:endParaRPr>
          </a:p>
          <a:p>
            <a:pPr marL="273050" marR="0" lvl="0" indent="-273050" algn="ctr">
              <a:buFont typeface="Wingdings 2" pitchFamily="18" charset="2"/>
              <a:buChar char=""/>
            </a:pP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>
              <a:lnSpc>
                <a:spcPct val="80000"/>
              </a:lnSpc>
            </a:pP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>
              <a:lnSpc>
                <a:spcPct val="80000"/>
              </a:lnSpc>
            </a:pP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/>
            <a:endParaRPr lang="ru-RU" sz="4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>
              <a:lnSpc>
                <a:spcPct val="80000"/>
              </a:lnSpc>
            </a:pP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>
              <a:lnSpc>
                <a:spcPct val="80000"/>
              </a:lnSpc>
            </a:pP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>
              <a:lnSpc>
                <a:spcPct val="80000"/>
              </a:lnSpc>
            </a:pP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>
              <a:lnSpc>
                <a:spcPct val="80000"/>
              </a:lnSpc>
            </a:pP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algn="ctr" eaLnBrk="1" hangingPunct="1">
              <a:lnSpc>
                <a:spcPct val="80000"/>
              </a:lnSpc>
            </a:pP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R="0" eaLnBrk="1" hangingPunct="1">
              <a:lnSpc>
                <a:spcPct val="80000"/>
              </a:lnSpc>
            </a:pPr>
            <a:r>
              <a:rPr lang="ru-RU" sz="15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393458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366</Words>
  <Application>Microsoft Office PowerPoint</Application>
  <PresentationFormat>Экран (4:3)</PresentationFormat>
  <Paragraphs>127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Лена</dc:creator>
  <cp:lastModifiedBy>Tata</cp:lastModifiedBy>
  <cp:revision>20</cp:revision>
  <dcterms:created xsi:type="dcterms:W3CDTF">2012-01-21T13:38:08Z</dcterms:created>
  <dcterms:modified xsi:type="dcterms:W3CDTF">2012-05-19T14:58:43Z</dcterms:modified>
</cp:coreProperties>
</file>