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89" r:id="rId3"/>
    <p:sldId id="261" r:id="rId4"/>
    <p:sldId id="262" r:id="rId5"/>
    <p:sldId id="292" r:id="rId6"/>
    <p:sldId id="266" r:id="rId7"/>
    <p:sldId id="263" r:id="rId8"/>
    <p:sldId id="265" r:id="rId9"/>
    <p:sldId id="257" r:id="rId10"/>
    <p:sldId id="259" r:id="rId11"/>
    <p:sldId id="264" r:id="rId12"/>
    <p:sldId id="268" r:id="rId13"/>
    <p:sldId id="267" r:id="rId14"/>
    <p:sldId id="270" r:id="rId15"/>
    <p:sldId id="269" r:id="rId16"/>
    <p:sldId id="274" r:id="rId17"/>
    <p:sldId id="271" r:id="rId18"/>
    <p:sldId id="275" r:id="rId19"/>
    <p:sldId id="272" r:id="rId20"/>
    <p:sldId id="276" r:id="rId21"/>
    <p:sldId id="273" r:id="rId22"/>
    <p:sldId id="280" r:id="rId23"/>
    <p:sldId id="277" r:id="rId24"/>
    <p:sldId id="281" r:id="rId25"/>
    <p:sldId id="278" r:id="rId26"/>
    <p:sldId id="282" r:id="rId27"/>
    <p:sldId id="279" r:id="rId28"/>
    <p:sldId id="286" r:id="rId29"/>
    <p:sldId id="283" r:id="rId30"/>
    <p:sldId id="287" r:id="rId31"/>
    <p:sldId id="284" r:id="rId32"/>
    <p:sldId id="288" r:id="rId33"/>
    <p:sldId id="285" r:id="rId34"/>
    <p:sldId id="29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E1F9"/>
    <a:srgbClr val="BCF1FC"/>
    <a:srgbClr val="0ED6FE"/>
    <a:srgbClr val="CA06A0"/>
    <a:srgbClr val="3144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059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59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59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59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59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0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061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061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1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1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2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2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062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2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2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2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2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062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2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2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3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4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5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6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7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8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69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0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1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2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3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4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5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6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7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8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79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0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081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1081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0812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110813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0814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10" grpId="0"/>
      <p:bldP spid="11081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8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08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957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7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8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59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60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60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60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60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0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1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2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3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4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5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6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7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8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69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0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1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2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3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4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5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6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7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78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978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04EA37E-CDAD-47D1-A120-C49B5F769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978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425AA00-197A-43AB-B532-06C6392AE311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10978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978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979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78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978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9790" grpId="0"/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500174"/>
            <a:ext cx="7772400" cy="3571900"/>
          </a:xfrm>
        </p:spPr>
        <p:txBody>
          <a:bodyPr/>
          <a:lstStyle/>
          <a:p>
            <a:pPr algn="ctr"/>
            <a:r>
              <a:rPr lang="ru-RU" sz="6600" dirty="0" smtClean="0"/>
              <a:t>Кто хочет стать миллионером</a:t>
            </a:r>
            <a:endParaRPr lang="ru-RU" sz="6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428605"/>
            <a:ext cx="7772400" cy="857255"/>
          </a:xfrm>
        </p:spPr>
        <p:txBody>
          <a:bodyPr/>
          <a:lstStyle/>
          <a:p>
            <a:pPr algn="ctr"/>
            <a:r>
              <a:rPr lang="ru-RU" sz="4400" dirty="0" smtClean="0"/>
              <a:t>Математическая игра</a:t>
            </a:r>
            <a:endParaRPr lang="ru-RU" sz="4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714348" y="428625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ЯРД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485776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8" name="Скругленный прямоугольник 7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714348" y="257174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АКР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2146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785794"/>
            <a:ext cx="63652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/>
              <a:t>К единицам площади не</a:t>
            </a:r>
          </a:p>
          <a:p>
            <a:pPr algn="ctr"/>
            <a:r>
              <a:rPr lang="ru-RU" sz="4000" b="1" dirty="0" smtClean="0"/>
              <a:t> относится?</a:t>
            </a:r>
            <a:endParaRPr lang="ru-RU" sz="4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071538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ЗАПЯТУЮ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1071538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ПЛЮС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143504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ЧЕРТУ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ДРОБИ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143504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ДВОЕТОЧИЕ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357187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6" y="364331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3504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285728"/>
            <a:ext cx="81439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/>
              <a:t>Какой знак нужно поставить между цифрами 7 и 8, чтобы получилось число больше 7, но меньше 8?</a:t>
            </a:r>
            <a:endParaRPr lang="ru-RU" sz="36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071538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ЗАПЯТУЮ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143504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ЧЕРТУ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ДРОБИ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357187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3504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285728"/>
            <a:ext cx="81439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/>
              <a:t>Какой знак нужно поставить между цифрами 7 и 8, чтобы получилось число больше 7, но меньше 8?</a:t>
            </a:r>
            <a:endParaRPr lang="ru-RU" sz="36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АЛГЕБРА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</a:rPr>
              <a:t>КОМБИНАТОРИКА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МЕХАНИКА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</a:rPr>
              <a:t>ТРИГОНОМЕТРИЯ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214290"/>
            <a:ext cx="778674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Какая наука не относится непосредственно к математике?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</a:rPr>
              <a:t>КОМБИНАТОРИКА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МЕХАНИКА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214290"/>
            <a:ext cx="778674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Какая наука не относится непосредственно к математике?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АРШИН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ЯРД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МЕТР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ЛОКОТЬ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500042"/>
            <a:ext cx="72866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Какая мера длины наименьшая?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АРШИН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ЛОКОТЬ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500042"/>
            <a:ext cx="72866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Какая мера длины наименьшая?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3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4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6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5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357166"/>
            <a:ext cx="8230266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Сколько трехзначных чисел</a:t>
            </a:r>
          </a:p>
          <a:p>
            <a:pPr algn="ctr"/>
            <a:r>
              <a:rPr lang="ru-RU" sz="4400" b="1" dirty="0" smtClean="0"/>
              <a:t> можно записать с помощью</a:t>
            </a:r>
          </a:p>
          <a:p>
            <a:pPr algn="ctr"/>
            <a:r>
              <a:rPr lang="ru-RU" sz="4400" b="1" dirty="0" smtClean="0"/>
              <a:t> цифр 0, 2, 5?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4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5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357166"/>
            <a:ext cx="8230266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Сколько трехзначных чисел</a:t>
            </a:r>
          </a:p>
          <a:p>
            <a:pPr algn="ctr"/>
            <a:r>
              <a:rPr lang="ru-RU" sz="4400" b="1" dirty="0" smtClean="0"/>
              <a:t> можно записать с помощью</a:t>
            </a:r>
          </a:p>
          <a:p>
            <a:pPr algn="ctr"/>
            <a:r>
              <a:rPr lang="ru-RU" sz="4400" b="1" dirty="0" smtClean="0"/>
              <a:t> цифр 0, 2, 5?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Ломоносов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М.В.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Карл Гаусс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Б.Паскаль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Лобачевский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Н.И.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571480"/>
            <a:ext cx="74437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Кто из ученых сказал:</a:t>
            </a:r>
          </a:p>
          <a:p>
            <a:pPr algn="ctr"/>
            <a:r>
              <a:rPr lang="ru-RU" sz="3200" b="1" dirty="0" smtClean="0"/>
              <a:t>«Математику уже затем учить надо,</a:t>
            </a:r>
          </a:p>
          <a:p>
            <a:pPr algn="ctr"/>
            <a:r>
              <a:rPr lang="ru-RU" sz="3200" b="1" dirty="0" smtClean="0"/>
              <a:t>что она ум в порядок приводит».</a:t>
            </a:r>
            <a:endParaRPr lang="ru-RU" sz="32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357166"/>
            <a:ext cx="864396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100 рублей – жевательная резинка</a:t>
            </a:r>
          </a:p>
          <a:p>
            <a:r>
              <a:rPr lang="ru-RU" sz="2600" dirty="0" smtClean="0"/>
              <a:t>200 рублей – карандаш</a:t>
            </a:r>
          </a:p>
          <a:p>
            <a:r>
              <a:rPr lang="ru-RU" sz="2600" dirty="0" smtClean="0"/>
              <a:t>300 рублей – тетрадь 12 л.</a:t>
            </a:r>
          </a:p>
          <a:p>
            <a:r>
              <a:rPr lang="ru-RU" sz="2600" dirty="0" smtClean="0"/>
              <a:t>500 рублей – ручка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1000 рублей – шоколадка маленькая </a:t>
            </a:r>
            <a:endParaRPr lang="ru-RU" sz="2600" dirty="0" smtClean="0">
              <a:solidFill>
                <a:srgbClr val="FFC000"/>
              </a:solidFill>
            </a:endParaRPr>
          </a:p>
          <a:p>
            <a:r>
              <a:rPr lang="ru-RU" sz="2600" dirty="0" smtClean="0"/>
              <a:t>2000 рублей – линейка</a:t>
            </a:r>
          </a:p>
          <a:p>
            <a:r>
              <a:rPr lang="ru-RU" sz="2600" dirty="0" smtClean="0"/>
              <a:t>4000 рублей – клей-карандаш</a:t>
            </a:r>
          </a:p>
          <a:p>
            <a:r>
              <a:rPr lang="ru-RU" sz="2600" dirty="0" smtClean="0"/>
              <a:t>8000 рублей – тетрадь 48 л.</a:t>
            </a:r>
          </a:p>
          <a:p>
            <a:r>
              <a:rPr lang="ru-RU" sz="2600" dirty="0" smtClean="0"/>
              <a:t>16000 рублей – набор чертежных принадлежностей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32000 рублей – набор гелевых ручек</a:t>
            </a:r>
            <a:endParaRPr lang="ru-RU" sz="2600" dirty="0" smtClean="0">
              <a:solidFill>
                <a:srgbClr val="FFC000"/>
              </a:solidFill>
            </a:endParaRPr>
          </a:p>
          <a:p>
            <a:r>
              <a:rPr lang="ru-RU" sz="2600" dirty="0" smtClean="0"/>
              <a:t>64000 рублей – тетрадь 96л.</a:t>
            </a:r>
          </a:p>
          <a:p>
            <a:r>
              <a:rPr lang="ru-RU" sz="2600" dirty="0" smtClean="0"/>
              <a:t>125000 рублей – шоколадка большая</a:t>
            </a:r>
          </a:p>
          <a:p>
            <a:r>
              <a:rPr lang="ru-RU" sz="2600" dirty="0" smtClean="0"/>
              <a:t>250000 рублей – набор фломастеров</a:t>
            </a:r>
          </a:p>
          <a:p>
            <a:r>
              <a:rPr lang="ru-RU" sz="2600" dirty="0" smtClean="0"/>
              <a:t>500000 рублей – фотоальбом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1000000 рублей – калькулятор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Ломоносов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М.В.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Лобачевский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Н.И.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571480"/>
            <a:ext cx="74437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Кто из ученых сказал:</a:t>
            </a:r>
          </a:p>
          <a:p>
            <a:pPr algn="ctr"/>
            <a:r>
              <a:rPr lang="ru-RU" sz="3200" b="1" dirty="0" smtClean="0"/>
              <a:t>«Математику уже затем учить надо,</a:t>
            </a:r>
          </a:p>
          <a:p>
            <a:pPr algn="ctr"/>
            <a:r>
              <a:rPr lang="ru-RU" sz="3200" b="1" dirty="0" smtClean="0"/>
              <a:t>что она ум в порядок приводит».</a:t>
            </a:r>
            <a:endParaRPr lang="ru-RU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?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;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!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$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428604"/>
            <a:ext cx="738868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Какой из знаков является</a:t>
            </a:r>
          </a:p>
          <a:p>
            <a:pPr algn="ctr"/>
            <a:r>
              <a:rPr lang="ru-RU" sz="4400" b="1" dirty="0" smtClean="0"/>
              <a:t>математическим?</a:t>
            </a:r>
            <a:endParaRPr lang="ru-RU" sz="4400" dirty="0"/>
          </a:p>
        </p:txBody>
      </p:sp>
      <p:sp>
        <p:nvSpPr>
          <p:cNvPr id="19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Скругленный прямоугольник 9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!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C000"/>
                </a:solidFill>
              </a:rPr>
              <a:t>$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428604"/>
            <a:ext cx="738868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Какой из знаков является</a:t>
            </a:r>
          </a:p>
          <a:p>
            <a:pPr algn="ctr"/>
            <a:r>
              <a:rPr lang="ru-RU" sz="4400" b="1" dirty="0" smtClean="0"/>
              <a:t>математическим?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ХОРДА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ОТРЕЗОК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ЛУЧ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ПРЯМАЯ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357166"/>
            <a:ext cx="8379858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Этот математический термин</a:t>
            </a:r>
          </a:p>
          <a:p>
            <a:pPr algn="ctr"/>
            <a:r>
              <a:rPr lang="ru-RU" sz="4400" b="1" dirty="0" smtClean="0"/>
              <a:t>в переводе с греческого </a:t>
            </a:r>
          </a:p>
          <a:p>
            <a:pPr algn="ctr"/>
            <a:r>
              <a:rPr lang="ru-RU" sz="4400" b="1" dirty="0" smtClean="0"/>
              <a:t>означает «струна». Что это?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72198" y="2928934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/>
          </a:p>
        </p:txBody>
      </p:sp>
      <p:sp>
        <p:nvSpPr>
          <p:cNvPr id="19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ХОРДА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ПРЯМАЯ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357166"/>
            <a:ext cx="8379858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Этот математический термин</a:t>
            </a:r>
          </a:p>
          <a:p>
            <a:pPr algn="ctr"/>
            <a:r>
              <a:rPr lang="ru-RU" sz="4400" b="1" dirty="0" smtClean="0"/>
              <a:t>в переводе с греческого </a:t>
            </a:r>
          </a:p>
          <a:p>
            <a:pPr algn="ctr"/>
            <a:r>
              <a:rPr lang="ru-RU" sz="4400" b="1" dirty="0" smtClean="0"/>
              <a:t>означает «струна». Что это?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1831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1961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C000"/>
                </a:solidFill>
              </a:rPr>
              <a:t>2005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1703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57187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50043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214290"/>
            <a:ext cx="6874190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/>
              <a:t>В каком году была издана</a:t>
            </a:r>
          </a:p>
          <a:p>
            <a:pPr algn="ctr"/>
            <a:r>
              <a:rPr lang="ru-RU" sz="4000" b="1" dirty="0" smtClean="0"/>
              <a:t>«Арифметика»</a:t>
            </a:r>
          </a:p>
          <a:p>
            <a:pPr algn="ctr"/>
            <a:r>
              <a:rPr lang="ru-RU" sz="4000" b="1" dirty="0" smtClean="0"/>
              <a:t> русского математика </a:t>
            </a:r>
          </a:p>
          <a:p>
            <a:pPr algn="ctr"/>
            <a:r>
              <a:rPr lang="ru-RU" sz="4000" b="1" dirty="0" smtClean="0"/>
              <a:t>Л.Ф.Магницкого? </a:t>
            </a:r>
            <a:endParaRPr lang="ru-RU" sz="40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2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57200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1961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285749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1703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50043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2863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214290"/>
            <a:ext cx="6874190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/>
              <a:t>В каком году была издана</a:t>
            </a:r>
          </a:p>
          <a:p>
            <a:pPr algn="ctr"/>
            <a:r>
              <a:rPr lang="ru-RU" sz="4000" b="1" dirty="0" smtClean="0"/>
              <a:t>«Арифметика»</a:t>
            </a:r>
          </a:p>
          <a:p>
            <a:pPr algn="ctr"/>
            <a:r>
              <a:rPr lang="ru-RU" sz="4000" b="1" dirty="0" smtClean="0"/>
              <a:t> русского математика </a:t>
            </a:r>
          </a:p>
          <a:p>
            <a:pPr algn="ctr"/>
            <a:r>
              <a:rPr lang="ru-RU" sz="4000" b="1" dirty="0" smtClean="0"/>
              <a:t>Л.Ф.Магницкого? </a:t>
            </a:r>
            <a:endParaRPr lang="ru-RU" sz="40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 России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</a:t>
            </a:r>
            <a:r>
              <a:rPr lang="ru-RU" sz="3200" b="1" dirty="0" smtClean="0">
                <a:solidFill>
                  <a:srgbClr val="FFC000"/>
                </a:solidFill>
              </a:rPr>
              <a:t> Германии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</a:t>
            </a:r>
            <a:r>
              <a:rPr lang="ru-RU" sz="3200" b="1" dirty="0" smtClean="0">
                <a:solidFill>
                  <a:srgbClr val="FFC000"/>
                </a:solidFill>
              </a:rPr>
              <a:t> Англии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</a:t>
            </a:r>
            <a:r>
              <a:rPr lang="ru-RU" sz="3200" b="1" dirty="0" smtClean="0">
                <a:solidFill>
                  <a:srgbClr val="FFC000"/>
                </a:solidFill>
              </a:rPr>
              <a:t> Швейцарии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7224" y="214290"/>
            <a:ext cx="7734105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Где известный математик</a:t>
            </a:r>
          </a:p>
          <a:p>
            <a:pPr algn="ctr"/>
            <a:r>
              <a:rPr lang="ru-RU" sz="4400" b="1" dirty="0" smtClean="0"/>
              <a:t>С.В.Ковалевская получила</a:t>
            </a:r>
          </a:p>
          <a:p>
            <a:pPr algn="ctr"/>
            <a:r>
              <a:rPr lang="ru-RU" sz="4400" b="1" dirty="0" smtClean="0"/>
              <a:t> высшее образование?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</a:t>
            </a:r>
            <a:r>
              <a:rPr lang="ru-RU" sz="3200" b="1" dirty="0" smtClean="0">
                <a:solidFill>
                  <a:srgbClr val="FFC000"/>
                </a:solidFill>
              </a:rPr>
              <a:t> Германии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в Англии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7224" y="214290"/>
            <a:ext cx="7734105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Где известный математик</a:t>
            </a:r>
          </a:p>
          <a:p>
            <a:pPr algn="ctr"/>
            <a:r>
              <a:rPr lang="ru-RU" sz="4400" b="1" dirty="0" smtClean="0"/>
              <a:t>С.В.Ковалевская получила</a:t>
            </a:r>
          </a:p>
          <a:p>
            <a:pPr algn="ctr"/>
            <a:r>
              <a:rPr lang="ru-RU" sz="4400" b="1" dirty="0" smtClean="0"/>
              <a:t> высшее образование?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C000"/>
                </a:solidFill>
              </a:rPr>
              <a:t>ТРЕУГОЛЬНИК</a:t>
            </a:r>
            <a:endParaRPr lang="ru-RU" sz="30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threePt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FFC000"/>
                </a:solidFill>
              </a:rPr>
              <a:t>ПАРАЛЛЕЛОГРАММ</a:t>
            </a:r>
            <a:endParaRPr lang="ru-RU" sz="2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C000"/>
                </a:solidFill>
              </a:rPr>
              <a:t>КВАДРАТ</a:t>
            </a:r>
            <a:endParaRPr lang="ru-RU" sz="30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C000"/>
                </a:solidFill>
              </a:rPr>
              <a:t>РОМБ</a:t>
            </a:r>
            <a:endParaRPr lang="ru-RU" sz="30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71480"/>
            <a:ext cx="823058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Какая фигура дала название</a:t>
            </a:r>
          </a:p>
          <a:p>
            <a:pPr algn="ctr"/>
            <a:r>
              <a:rPr lang="ru-RU" sz="4400" b="1" dirty="0" smtClean="0"/>
              <a:t>танцу кадриль?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714348" y="257174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cs typeface="Times New Roman" pitchFamily="18" charset="0"/>
              </a:rPr>
              <a:t>109</a:t>
            </a:r>
            <a:endParaRPr lang="ru-RU" sz="48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714348" y="428625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cs typeface="Times New Roman" pitchFamily="18" charset="0"/>
              </a:rPr>
              <a:t>119</a:t>
            </a:r>
            <a:endParaRPr lang="ru-RU" sz="48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4786314" y="428625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cs typeface="Times New Roman" pitchFamily="18" charset="0"/>
              </a:rPr>
              <a:t>110</a:t>
            </a:r>
            <a:endParaRPr lang="ru-RU" sz="48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4786314" y="257174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cs typeface="Times New Roman" pitchFamily="18" charset="0"/>
              </a:rPr>
              <a:t>100</a:t>
            </a:r>
            <a:endParaRPr lang="ru-RU" sz="48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2146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6314" y="32146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485776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86314" y="485776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428604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Каким будет результат, если сложить </a:t>
            </a:r>
          </a:p>
          <a:p>
            <a:pPr algn="ctr"/>
            <a:r>
              <a:rPr lang="ru-RU" sz="3200" b="1" dirty="0" smtClean="0"/>
              <a:t>наименьшее и наибольшее двузначные числа?</a:t>
            </a:r>
            <a:endParaRPr lang="ru-RU" sz="3200" dirty="0"/>
          </a:p>
        </p:txBody>
      </p:sp>
      <p:sp>
        <p:nvSpPr>
          <p:cNvPr id="20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Скругленный прямоугольник 9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C000"/>
                </a:solidFill>
              </a:rPr>
              <a:t>КВАДРАТ</a:t>
            </a:r>
            <a:endParaRPr lang="ru-RU" sz="30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C000"/>
                </a:solidFill>
              </a:rPr>
              <a:t>РОМБ</a:t>
            </a:r>
            <a:endParaRPr lang="ru-RU" sz="30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71480"/>
            <a:ext cx="823058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Какая фигура дала название</a:t>
            </a:r>
          </a:p>
          <a:p>
            <a:pPr algn="ctr"/>
            <a:r>
              <a:rPr lang="ru-RU" sz="4400" b="1" dirty="0" smtClean="0"/>
              <a:t>танцу кадриль?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Огюстен Коши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Пьер Буге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Рене Декарт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Альберт Эйнштейн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35824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Кто ввел в середине </a:t>
            </a:r>
            <a:r>
              <a:rPr lang="en-US" sz="4400" b="1" dirty="0" smtClean="0"/>
              <a:t>XVIII </a:t>
            </a:r>
            <a:r>
              <a:rPr lang="ru-RU" sz="4400" b="1" dirty="0" smtClean="0"/>
              <a:t>века символы ≤ и ≥?</a:t>
            </a:r>
            <a:endParaRPr lang="ru-RU" sz="4400" dirty="0"/>
          </a:p>
        </p:txBody>
      </p:sp>
      <p:sp>
        <p:nvSpPr>
          <p:cNvPr id="18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Пьер Буге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Альберт Эйнштейн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35824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Кто ввел в середине </a:t>
            </a:r>
            <a:r>
              <a:rPr lang="en-US" sz="4400" b="1" dirty="0" smtClean="0"/>
              <a:t>XVIII </a:t>
            </a:r>
            <a:r>
              <a:rPr lang="ru-RU" sz="4400" b="1" dirty="0" smtClean="0"/>
              <a:t>века символы ≤ и ≥?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714488"/>
            <a:ext cx="84815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ПОЗДРАВЛЯЕМ!</a:t>
            </a:r>
            <a:endParaRPr lang="ru-RU" sz="80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357166"/>
            <a:ext cx="864396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100 рублей – жевательная резинка</a:t>
            </a:r>
          </a:p>
          <a:p>
            <a:r>
              <a:rPr lang="ru-RU" sz="2600" dirty="0" smtClean="0"/>
              <a:t>200 рублей – карандаш</a:t>
            </a:r>
          </a:p>
          <a:p>
            <a:r>
              <a:rPr lang="ru-RU" sz="2600" dirty="0" smtClean="0"/>
              <a:t>300 рублей – тетрадь 12 л.</a:t>
            </a:r>
          </a:p>
          <a:p>
            <a:r>
              <a:rPr lang="ru-RU" sz="2600" dirty="0" smtClean="0"/>
              <a:t>500 рублей – ручка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1000 рублей – шоколадка маленькая </a:t>
            </a:r>
            <a:endParaRPr lang="ru-RU" sz="2600" dirty="0" smtClean="0">
              <a:solidFill>
                <a:srgbClr val="FFC000"/>
              </a:solidFill>
            </a:endParaRPr>
          </a:p>
          <a:p>
            <a:r>
              <a:rPr lang="ru-RU" sz="2600" dirty="0" smtClean="0"/>
              <a:t>2000 рублей – линейка</a:t>
            </a:r>
          </a:p>
          <a:p>
            <a:r>
              <a:rPr lang="ru-RU" sz="2600" dirty="0" smtClean="0"/>
              <a:t>4000 рублей – клей-карандаш</a:t>
            </a:r>
          </a:p>
          <a:p>
            <a:r>
              <a:rPr lang="ru-RU" sz="2600" dirty="0" smtClean="0"/>
              <a:t>8000 рублей – тетрадь 48 л.</a:t>
            </a:r>
          </a:p>
          <a:p>
            <a:r>
              <a:rPr lang="ru-RU" sz="2600" dirty="0" smtClean="0"/>
              <a:t>16000 рублей – набор чертежных принадлежностей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32000 рублей – набор гелевых ручек</a:t>
            </a:r>
            <a:endParaRPr lang="ru-RU" sz="2600" dirty="0" smtClean="0">
              <a:solidFill>
                <a:srgbClr val="FFC000"/>
              </a:solidFill>
            </a:endParaRPr>
          </a:p>
          <a:p>
            <a:r>
              <a:rPr lang="ru-RU" sz="2600" dirty="0" smtClean="0"/>
              <a:t>64000 рублей – тетрадь 96л.</a:t>
            </a:r>
          </a:p>
          <a:p>
            <a:r>
              <a:rPr lang="ru-RU" sz="2600" dirty="0" smtClean="0"/>
              <a:t>125000 рублей – шоколадка большая</a:t>
            </a:r>
          </a:p>
          <a:p>
            <a:r>
              <a:rPr lang="ru-RU" sz="2600" dirty="0" smtClean="0"/>
              <a:t>250000 рублей – набор фломастеров</a:t>
            </a:r>
          </a:p>
          <a:p>
            <a:r>
              <a:rPr lang="ru-RU" sz="2600" dirty="0" smtClean="0"/>
              <a:t>500000 рублей – фотоальбом</a:t>
            </a:r>
          </a:p>
          <a:p>
            <a:r>
              <a:rPr lang="ru-RU" sz="2600" b="1" dirty="0" smtClean="0">
                <a:solidFill>
                  <a:srgbClr val="FFC000"/>
                </a:solidFill>
              </a:rPr>
              <a:t>1000000 рублей – калькулятор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714348" y="257174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109</a:t>
            </a:r>
            <a:endParaRPr lang="ru-RU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4786314" y="4286256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110</a:t>
            </a:r>
            <a:endParaRPr lang="ru-RU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2146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86314" y="485776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428604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Каким будет результат, если сложить </a:t>
            </a:r>
          </a:p>
          <a:p>
            <a:pPr algn="ctr"/>
            <a:r>
              <a:rPr lang="ru-RU" sz="3200" b="1" dirty="0" smtClean="0"/>
              <a:t>наименьшее и наибольшее двузначные числа?</a:t>
            </a:r>
            <a:endParaRPr lang="ru-RU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2143108" y="785794"/>
            <a:ext cx="504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Какой угол меньше 90˚?</a:t>
            </a:r>
            <a:endParaRPr lang="ru-RU" sz="3200" dirty="0"/>
          </a:p>
        </p:txBody>
      </p:sp>
      <p:sp useBgFill="1">
        <p:nvSpPr>
          <p:cNvPr id="15" name="Скругленный прямоугольник 14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ОСТРЫЙ</a:t>
            </a:r>
            <a:endParaRPr lang="ru-RU" sz="32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sp useBgFill="1">
        <p:nvSpPr>
          <p:cNvPr id="16" name="Скругленный прямоугольник 15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ТУПОЙ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7" name="Скругленный прямоугольник 16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РАЗВЕРНУТЫЙ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 useBgFill="1">
        <p:nvSpPr>
          <p:cNvPr id="18" name="Скругленный прямоугольник 17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ПРЯМОЙ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Скругленный прямоугольник 39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ОСТРЫЙ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41" name="Скругленный прямоугольник 4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ТУПОЙ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143108" y="785794"/>
            <a:ext cx="504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Какой угол меньше 90˚?</a:t>
            </a:r>
            <a:endParaRPr lang="ru-RU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Скругленный прямоугольник 7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СУММА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9" name="Скругленный прямоугольник 8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1285852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ЧАСТНОЕ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rgbClr val="FFC000"/>
                </a:solidFill>
              </a:rPr>
              <a:t>ПРОИЗВЕДЕНИЕ</a:t>
            </a:r>
            <a:endParaRPr lang="ru-RU" sz="26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2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РАЗНОСТЬ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33575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428604"/>
            <a:ext cx="765357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 называется результат</a:t>
            </a:r>
          </a:p>
          <a:p>
            <a:pPr algn="ctr"/>
            <a:r>
              <a:rPr lang="ru-RU" sz="4400" b="1" dirty="0" smtClean="0"/>
              <a:t>умножения? </a:t>
            </a:r>
            <a:endParaRPr lang="ru-RU" sz="4400" dirty="0"/>
          </a:p>
        </p:txBody>
      </p:sp>
      <p:sp>
        <p:nvSpPr>
          <p:cNvPr id="20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Скругленный прямоугольник 9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5357818" y="4357694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rgbClr val="FFC000"/>
                </a:solidFill>
              </a:rPr>
              <a:t>ПРОИЗВЕДЕНИЕ</a:t>
            </a:r>
            <a:endParaRPr lang="ru-RU" sz="26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357818" y="2643182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РАЗНОСТЬ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328612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507207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428604"/>
            <a:ext cx="765357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/>
              <a:t>Как называется результат </a:t>
            </a:r>
          </a:p>
          <a:p>
            <a:pPr algn="ctr"/>
            <a:r>
              <a:rPr lang="ru-RU" sz="4400" b="1" dirty="0" smtClean="0"/>
              <a:t>умножения? 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Скругленный прямоугольник 8">
            <a:hlinkClick r:id="" action="ppaction://noaction">
              <a:snd r:embed="rId2" name="applause.wav" builtIn="1"/>
            </a:hlinkClick>
          </p:cNvPr>
          <p:cNvSpPr/>
          <p:nvPr/>
        </p:nvSpPr>
        <p:spPr>
          <a:xfrm>
            <a:off x="1000100" y="4143380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ЯРД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0" name="Скругленный прямоугольник 9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072066" y="4143380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ГЕКТАР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 useBgFill="1">
        <p:nvSpPr>
          <p:cNvPr id="11" name="Скругленный прямоугольник 10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5072066" y="2428868"/>
            <a:ext cx="3143272" cy="1357322"/>
          </a:xfrm>
          <a:prstGeom prst="roundRect">
            <a:avLst/>
          </a:prstGeom>
          <a:scene3d>
            <a:camera prst="obliqueTopLef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ДЕСЯТИНА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2066" y="307181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471488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2066" y="471488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357290" y="571480"/>
            <a:ext cx="63652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/>
              <a:t>К единицам площади не</a:t>
            </a:r>
          </a:p>
          <a:p>
            <a:pPr algn="ctr"/>
            <a:r>
              <a:rPr lang="ru-RU" sz="4000" b="1" dirty="0" smtClean="0"/>
              <a:t> относится?</a:t>
            </a:r>
            <a:endParaRPr lang="ru-RU" sz="4000" dirty="0"/>
          </a:p>
        </p:txBody>
      </p:sp>
      <p:sp useBgFill="1">
        <p:nvSpPr>
          <p:cNvPr id="28" name="Скругленный прямоугольник 27">
            <a:hlinkClick r:id="" action="ppaction://noaction">
              <a:snd r:embed="rId3" name="explode.wav" builtIn="1"/>
            </a:hlinkClick>
          </p:cNvPr>
          <p:cNvSpPr/>
          <p:nvPr/>
        </p:nvSpPr>
        <p:spPr>
          <a:xfrm>
            <a:off x="928662" y="2428868"/>
            <a:ext cx="3143272" cy="1357322"/>
          </a:xfrm>
          <a:prstGeom prst="roundRect">
            <a:avLst/>
          </a:prstGeom>
          <a:scene3d>
            <a:camera prst="orthographicFront"/>
            <a:lightRig rig="flood" dir="t"/>
          </a:scene3d>
          <a:sp3d extrusionH="76200" contourW="12700" prstMaterial="metal">
            <a:bevelT/>
            <a:bevelB/>
            <a:extrusionClr>
              <a:schemeClr val="tx1">
                <a:lumMod val="85000"/>
                <a:lumOff val="15000"/>
              </a:schemeClr>
            </a:extrusionClr>
            <a:contourClr>
              <a:schemeClr val="tx1">
                <a:lumMod val="85000"/>
                <a:lumOff val="1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АКР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28662" y="3071810"/>
            <a:ext cx="571504" cy="646331"/>
          </a:xfrm>
          <a:prstGeom prst="rect">
            <a:avLst/>
          </a:prstGeom>
          <a:noFill/>
          <a:scene3d>
            <a:camera prst="orthographicFront"/>
            <a:lightRig rig="flood" dir="t"/>
          </a:scene3d>
          <a:sp3d prstMaterial="metal"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AutoShape 4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72396" y="6000768"/>
            <a:ext cx="1143008" cy="571504"/>
          </a:xfrm>
          <a:prstGeom prst="bevel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50/50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Точки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786</TotalTime>
  <Words>694</Words>
  <Application>Microsoft Office PowerPoint</Application>
  <PresentationFormat>Экран (4:3)</PresentationFormat>
  <Paragraphs>296</Paragraphs>
  <Slides>34</Slides>
  <Notes>0</Notes>
  <HiddenSlides>15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Тема1</vt:lpstr>
      <vt:lpstr>Кто хочет стать миллионером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81</cp:revision>
  <dcterms:created xsi:type="dcterms:W3CDTF">2011-11-11T18:33:40Z</dcterms:created>
  <dcterms:modified xsi:type="dcterms:W3CDTF">2012-01-27T11:38:05Z</dcterms:modified>
</cp:coreProperties>
</file>