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0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81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6" r:id="rId26"/>
    <p:sldId id="284" r:id="rId27"/>
    <p:sldId id="287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B938-565C-471C-9A70-C2E76654038E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43C09-7520-4DCB-942F-745DBC66C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91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43C09-7520-4DCB-942F-745DBC66CC7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C0F3D3C-CDAD-434B-BCAF-602FA07F5B46}" type="datetimeFigureOut">
              <a:rPr lang="ru-RU" smtClean="0"/>
              <a:pPr/>
              <a:t>28.01.2012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E4B5528-BB88-4457-A433-8E49464DCF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2786058"/>
            <a:ext cx="6243654" cy="3588864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элективного курса: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Волшебный крючок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642918"/>
            <a:ext cx="6858048" cy="501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КЛАССИФИКАЦИЯ КРУЖЕВ.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/>
              <a:t>1. По технике </a:t>
            </a:r>
            <a:r>
              <a:rPr lang="ru-RU" b="1" dirty="0" smtClean="0"/>
              <a:t>изготовления</a:t>
            </a:r>
            <a:r>
              <a:rPr lang="ru-RU" b="1" dirty="0"/>
              <a:t>:</a:t>
            </a:r>
            <a:endParaRPr lang="ru-RU" b="1" dirty="0" smtClean="0"/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ш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итое иглой;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летеное на коклюшках;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летеное челноком;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язаное крючком;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язаное спицами;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акраме.</a:t>
            </a:r>
          </a:p>
          <a:p>
            <a:pPr>
              <a:buFont typeface="Wingdings" pitchFamily="2" charset="2"/>
              <a:buChar char="q"/>
            </a:pPr>
            <a:endParaRPr lang="ru-RU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361815" y="1600200"/>
            <a:ext cx="34747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Шитое иглой.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813159" y="2290766"/>
            <a:ext cx="457203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09625" y="1752600"/>
            <a:ext cx="29527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Плетеное на коклюшках.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365760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32300" y="1643050"/>
            <a:ext cx="333375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Плетеное челноком.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quarter" idx="1"/>
          </p:nvPr>
        </p:nvPicPr>
        <p:blipFill>
          <a:blip r:embed="rId2"/>
          <a:srcRect r="4296" b="5339"/>
          <a:stretch>
            <a:fillRect/>
          </a:stretch>
        </p:blipFill>
        <p:spPr bwMode="auto">
          <a:xfrm>
            <a:off x="2428860" y="1785926"/>
            <a:ext cx="378621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Вязаное крючком.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8674" y="1643050"/>
            <a:ext cx="317182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22800" y="1714488"/>
            <a:ext cx="323534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Вязаное на спицах.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57364"/>
            <a:ext cx="36576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70375" y="1857364"/>
            <a:ext cx="36576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Выполненное в технике макраме.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70375" y="20574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/>
              <a:t>Вязаные кружева </a:t>
            </a:r>
          </a:p>
          <a:p>
            <a:pPr>
              <a:buNone/>
            </a:pPr>
            <a:r>
              <a:rPr lang="ru-RU" b="1" dirty="0" smtClean="0"/>
              <a:t>    по технике изготовления можно разделить. </a:t>
            </a:r>
            <a:endParaRPr lang="ru-RU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357298"/>
            <a:ext cx="342902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Вязаные в традиционной технике.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500" y="1928802"/>
            <a:ext cx="34290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70375" y="1857364"/>
            <a:ext cx="3657600" cy="414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604534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	Одним из основных направлений инновационной деятельности школы является подготовка обучающихся к осознанному выбору профессии. </a:t>
            </a:r>
          </a:p>
          <a:p>
            <a:pPr algn="just">
              <a:buNone/>
            </a:pPr>
            <a:r>
              <a:rPr lang="ru-RU" dirty="0" smtClean="0"/>
              <a:t>		Актуальность данного направления продиктована временем, основана на изменениях в обществе в целом и в системе российского образования, направлена на удовлетворение запросов обучающегося и его семьи. Изменились требования к жизни, ученик должен вписаться в эту жизнь. В рыночной системе ученик отвечает сам за себя. Он сам должен находить себе работу, развязывать сложные жизненные и социальные узлы. 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Филейные кружева.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36576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46850" y="1785926"/>
            <a:ext cx="3504650" cy="438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Брюггские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кружева.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2"/>
            <a:ext cx="36576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rcRect t="36875" r="7036"/>
          <a:stretch>
            <a:fillRect/>
          </a:stretch>
        </p:blipFill>
        <p:spPr bwMode="auto">
          <a:xfrm>
            <a:off x="4857752" y="3286124"/>
            <a:ext cx="3187721" cy="288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Ирландские кружева.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36310"/>
            <a:ext cx="3657600" cy="369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40885" y="2000240"/>
            <a:ext cx="3116580" cy="41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Вязаные на вилке.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1975" y="1643050"/>
            <a:ext cx="3448050" cy="41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18062" y="1643050"/>
            <a:ext cx="2968648" cy="41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3657600" cy="121444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/>
              <a:t>По способу применения.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000232" y="1600200"/>
            <a:ext cx="5927616" cy="45720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b="1" i="1" dirty="0" smtClean="0"/>
              <a:t>1. штучные изделия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крупные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средние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мелкие</a:t>
            </a:r>
          </a:p>
          <a:p>
            <a:pPr algn="ctr">
              <a:buNone/>
            </a:pPr>
            <a:r>
              <a:rPr lang="ru-RU" dirty="0" smtClean="0"/>
              <a:t>   </a:t>
            </a:r>
            <a:r>
              <a:rPr lang="ru-RU" b="1" i="1" dirty="0" smtClean="0"/>
              <a:t>2. мерное кружево.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 способу отделки края</a:t>
            </a:r>
          </a:p>
          <a:p>
            <a:pPr>
              <a:buNone/>
            </a:pPr>
            <a:r>
              <a:rPr lang="ru-RU" dirty="0" smtClean="0"/>
              <a:t>   -  собственно кружево</a:t>
            </a:r>
          </a:p>
          <a:p>
            <a:pPr>
              <a:buNone/>
            </a:pPr>
            <a:r>
              <a:rPr lang="ru-RU" dirty="0" smtClean="0"/>
              <a:t>   -   прошва</a:t>
            </a:r>
          </a:p>
          <a:p>
            <a:pPr>
              <a:buNone/>
            </a:pPr>
            <a:r>
              <a:rPr lang="ru-RU" dirty="0" smtClean="0"/>
              <a:t>   -   </a:t>
            </a:r>
            <a:r>
              <a:rPr lang="ru-RU" dirty="0" err="1" smtClean="0"/>
              <a:t>аргамант</a:t>
            </a:r>
            <a:endParaRPr lang="ru-RU" dirty="0" smtClean="0"/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 ширине</a:t>
            </a:r>
          </a:p>
          <a:p>
            <a:pPr>
              <a:buNone/>
            </a:pPr>
            <a:r>
              <a:rPr lang="ru-RU" dirty="0" smtClean="0"/>
              <a:t>   - узкое       (10 – 15 мм)</a:t>
            </a:r>
          </a:p>
          <a:p>
            <a:pPr>
              <a:buNone/>
            </a:pPr>
            <a:r>
              <a:rPr lang="ru-RU" dirty="0" smtClean="0"/>
              <a:t>   - среднее   (30 – 60 мм)</a:t>
            </a:r>
          </a:p>
          <a:p>
            <a:pPr>
              <a:buNone/>
            </a:pPr>
            <a:r>
              <a:rPr lang="ru-RU" dirty="0" smtClean="0"/>
              <a:t>   - широкое (60 – 120мм)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2200" b="1" dirty="0" smtClean="0">
                <a:solidFill>
                  <a:schemeClr val="tx1"/>
                </a:solidFill>
              </a:rPr>
              <a:t>По приемам вязания: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                                 продольное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3124" r="51954" b="9467"/>
          <a:stretch>
            <a:fillRect/>
          </a:stretch>
        </p:blipFill>
        <p:spPr bwMode="auto">
          <a:xfrm>
            <a:off x="571472" y="1643050"/>
            <a:ext cx="3143272" cy="370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70375" y="1714488"/>
            <a:ext cx="36576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поперечное</a:t>
            </a:r>
            <a:endParaRPr lang="ru-RU" sz="2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3500" y="2662237"/>
            <a:ext cx="1905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85860"/>
            <a:ext cx="2643205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285752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397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гипюрное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352427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70375" y="1643050"/>
            <a:ext cx="365760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286000" y="908720"/>
            <a:ext cx="6172200" cy="36004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СПАСИБО ЗА ВНИМАНИЕ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УСПЕХОВ В ТВОРЧЕСВЕ!</a:t>
            </a:r>
            <a:endParaRPr lang="ru-RU" sz="4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5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597391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	Наше общество нуждается в талантливых и профессиональных специалистах. Помочь подростку  выявить способности и талант,  направить его в нужное русло по выбору профессии для своей души и общества в целом дает возможность изучение элективного курса: </a:t>
            </a:r>
            <a:r>
              <a:rPr lang="ru-RU" dirty="0" smtClean="0"/>
              <a:t>«</a:t>
            </a:r>
            <a:r>
              <a:rPr lang="ru-RU" dirty="0" smtClean="0"/>
              <a:t>Волшебный крючок</a:t>
            </a:r>
            <a:r>
              <a:rPr lang="ru-RU" dirty="0" smtClean="0"/>
              <a:t>»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		Программа направлена  на развитие у учащихся творческого потенциала и самостоятельности, познавательной активности, более полного и прочного усвоения новых знаний и умений, способности применять их в дальнейшем будущем в качестве досуга, хобби или частного бизнеса.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14290"/>
            <a:ext cx="7467600" cy="625966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		Упор в ней сделан  на воспитание трудолюбия, самостоятельной практической деятельности, творческого отношения к действительности, стремление к созиданию, проявление индивидуальности у каждого обучающегося, создание собственного стиля с учетом экономики, экологии, современного дизайна, моды. </a:t>
            </a:r>
          </a:p>
          <a:p>
            <a:pPr algn="just">
              <a:buNone/>
            </a:pPr>
            <a:r>
              <a:rPr lang="ru-RU" dirty="0" smtClean="0"/>
              <a:t>		В наши дни стало модным украшать одежду и предметы быта изделиями, связанными крючком. </a:t>
            </a:r>
          </a:p>
          <a:p>
            <a:pPr algn="just">
              <a:buNone/>
            </a:pPr>
            <a:r>
              <a:rPr lang="ru-RU" dirty="0" smtClean="0"/>
              <a:t>		Вязание крючком является частью прикладного искусства. Наиболее  оригинальным является вязание кружев и отделка им изделий. </a:t>
            </a:r>
          </a:p>
          <a:p>
            <a:pPr algn="just">
              <a:buNone/>
            </a:pPr>
            <a:r>
              <a:rPr lang="ru-RU" dirty="0" smtClean="0"/>
              <a:t>		Элективный курс </a:t>
            </a:r>
            <a:r>
              <a:rPr lang="ru-RU" dirty="0" smtClean="0"/>
              <a:t>«</a:t>
            </a:r>
            <a:r>
              <a:rPr lang="ru-RU" dirty="0" smtClean="0"/>
              <a:t>Волшебный крючок</a:t>
            </a:r>
            <a:r>
              <a:rPr lang="ru-RU" dirty="0" smtClean="0"/>
              <a:t>»  </a:t>
            </a:r>
            <a:r>
              <a:rPr lang="ru-RU" dirty="0" smtClean="0"/>
              <a:t>адресован учащимся, освоившим начальный курс вязания крючком.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85728"/>
            <a:ext cx="7467600" cy="618822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b="1" i="1" dirty="0" smtClean="0"/>
              <a:t>		</a:t>
            </a:r>
          </a:p>
          <a:p>
            <a:pPr algn="just">
              <a:buNone/>
            </a:pPr>
            <a:r>
              <a:rPr lang="en-US" b="1" i="1" dirty="0" smtClean="0"/>
              <a:t>		</a:t>
            </a:r>
            <a:r>
              <a:rPr lang="ru-RU" b="1" i="1" dirty="0" smtClean="0"/>
              <a:t>Цель курса</a:t>
            </a:r>
            <a:r>
              <a:rPr lang="ru-RU" dirty="0" smtClean="0"/>
              <a:t> – углубление знаний, развитие интересов, способностей и склонностей учащихся, их профессиональное самоопределение. </a:t>
            </a:r>
          </a:p>
          <a:p>
            <a:pPr algn="just">
              <a:buNone/>
            </a:pPr>
            <a:r>
              <a:rPr lang="en-US" dirty="0" smtClean="0"/>
              <a:t>		</a:t>
            </a:r>
            <a:r>
              <a:rPr lang="ru-RU" dirty="0" smtClean="0"/>
              <a:t>Программа курса предполагает решение следующих </a:t>
            </a:r>
            <a:r>
              <a:rPr lang="ru-RU" b="1" i="1" dirty="0" smtClean="0"/>
              <a:t>задач</a:t>
            </a:r>
            <a:r>
              <a:rPr lang="ru-RU" i="1" dirty="0" smtClean="0"/>
              <a:t>:</a:t>
            </a:r>
            <a:endParaRPr lang="ru-RU" dirty="0" smtClean="0"/>
          </a:p>
          <a:p>
            <a:pPr lvl="0" algn="just"/>
            <a:r>
              <a:rPr lang="ru-RU" dirty="0" smtClean="0"/>
              <a:t>отработать  навыки вязания крючком;</a:t>
            </a:r>
          </a:p>
          <a:p>
            <a:pPr lvl="0" algn="just"/>
            <a:r>
              <a:rPr lang="ru-RU" dirty="0" smtClean="0"/>
              <a:t>обучить применению полученных навыков на практике;</a:t>
            </a:r>
          </a:p>
          <a:p>
            <a:pPr lvl="0" algn="just"/>
            <a:r>
              <a:rPr lang="ru-RU" dirty="0" smtClean="0"/>
              <a:t>научить представлять  результаты  работы через проектную деятельность;</a:t>
            </a:r>
          </a:p>
          <a:p>
            <a:pPr lvl="0" algn="just"/>
            <a:r>
              <a:rPr lang="ru-RU" dirty="0" smtClean="0"/>
              <a:t>развивать познавательный интерес, интеллектуальные, творческие способности. </a:t>
            </a:r>
          </a:p>
          <a:p>
            <a:pPr lvl="0" algn="just"/>
            <a:r>
              <a:rPr lang="ru-RU" dirty="0" smtClean="0"/>
              <a:t>воспитывать трудолюбие, терпение, целеустремленность, предприимчивость. </a:t>
            </a:r>
          </a:p>
          <a:p>
            <a:pPr algn="just"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285728"/>
            <a:ext cx="7467600" cy="611678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		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		Данный курс рассчитан для учащихся </a:t>
            </a:r>
            <a:r>
              <a:rPr lang="ru-RU" dirty="0" smtClean="0"/>
              <a:t>9 </a:t>
            </a:r>
            <a:r>
              <a:rPr lang="ru-RU" dirty="0" smtClean="0"/>
              <a:t>классов. Продолжительность курса составляет </a:t>
            </a:r>
            <a:r>
              <a:rPr lang="ru-RU" dirty="0" smtClean="0"/>
              <a:t>34</a:t>
            </a:r>
            <a:r>
              <a:rPr lang="ru-RU" dirty="0" smtClean="0"/>
              <a:t> часа. </a:t>
            </a:r>
            <a:r>
              <a:rPr lang="ru-RU" dirty="0" smtClean="0"/>
              <a:t>Занятия рекомендуется проводить один раз в неделю.</a:t>
            </a:r>
          </a:p>
          <a:p>
            <a:pPr algn="just">
              <a:buNone/>
            </a:pPr>
            <a:r>
              <a:rPr lang="en-US" dirty="0" smtClean="0"/>
              <a:t>		</a:t>
            </a:r>
            <a:r>
              <a:rPr lang="ru-RU" dirty="0" smtClean="0"/>
              <a:t>При изучении данного курса рассматриваются вопросы: традиционная техника;  техника гипюрного, филейного,  брюггского,  ирландского кружев; вязание на вилке; декоративное вязание.</a:t>
            </a:r>
          </a:p>
          <a:p>
            <a:pPr algn="just">
              <a:buNone/>
            </a:pPr>
            <a:r>
              <a:rPr lang="ru-RU" dirty="0" smtClean="0"/>
              <a:t>		Основное место в программе курса отводится выполнению практических работ. В процессе практического обучения учащиеся знакомятся со схемами видов вязания крючком, с самостоятельным составлением схем, с выполнением различных видов вязания крючком, с овладением способами соединения данных кружев в узоры.</a:t>
            </a:r>
          </a:p>
          <a:p>
            <a:pPr algn="just">
              <a:buNone/>
            </a:pPr>
            <a:r>
              <a:rPr lang="ru-RU" dirty="0" smtClean="0"/>
              <a:t>		Так как работа по выполнению кружев требует больших затрат времени, то предусмотрено в программе  выполнение домашнего задания.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597391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	В  период обучения учащиеся выполнят творческий проект, при реализации которого закрепляются полученные навыки  данного вида рукоделия. А итоговое занятие проходит в форме защиты (презентации) творческих проектов.</a:t>
            </a:r>
          </a:p>
          <a:p>
            <a:pPr>
              <a:buNone/>
            </a:pPr>
            <a:r>
              <a:rPr lang="ru-RU" dirty="0" smtClean="0"/>
              <a:t>		В зависимости от условий работы, подготовленности учащихся могут быть внесены изменения в порядок выполнения изделий, увеличено число занятий для изучения той или иной темы.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467600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Тематическое планирование</a:t>
            </a:r>
            <a:endParaRPr lang="ru-RU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32124041"/>
              </p:ext>
            </p:extLst>
          </p:nvPr>
        </p:nvGraphicFramePr>
        <p:xfrm>
          <a:off x="457200" y="1000106"/>
          <a:ext cx="7467600" cy="561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62"/>
                <a:gridCol w="3714776"/>
                <a:gridCol w="1500198"/>
                <a:gridCol w="857256"/>
                <a:gridCol w="923908"/>
              </a:tblGrid>
              <a:tr h="4113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Темы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Количество часов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 том числе</a:t>
                      </a:r>
                    </a:p>
                    <a:p>
                      <a:pPr algn="just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Теория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</a:rPr>
                        <a:t>      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 Практика 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Вводное занятие.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История появления кружева. Классификация кружев.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43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Традиционная техника. 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Продольные и поперечные кружева.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Гипюрные кружева.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67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Филейные кружева.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41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Построение чертежа основы вязаного изделия. Расчет количества петель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Платки и шали.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/>
                </a:tc>
              </a:tr>
              <a:tr h="3010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Брюггские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кружева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19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Ирландские кружева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43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Вязание на вилке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Украшения к одежде.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2,5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41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Декоративное вязание.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Приемы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окончания работ.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1,5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41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Презентация творческих проектов.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4178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Итого :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8.5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25.5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История появления кружева.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1214438"/>
            <a:ext cx="7467600" cy="5259387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		Название «кружево» в русском языке произошло от слова «окружать» нарядной отделкой край изделия. </a:t>
            </a:r>
          </a:p>
          <a:p>
            <a:pPr algn="just">
              <a:buNone/>
            </a:pPr>
            <a:r>
              <a:rPr lang="ru-RU" dirty="0" smtClean="0"/>
              <a:t>		Кружево - текстильное изделие без тканой основы, в котором ажурный  рисунок образуется в результате переплетения нитей.</a:t>
            </a:r>
          </a:p>
          <a:p>
            <a:pPr algn="just">
              <a:buNone/>
            </a:pPr>
            <a:r>
              <a:rPr lang="ru-RU" dirty="0" smtClean="0"/>
              <a:t>		Кружева, представляют собой ажурный орнамент, созданный путём различного переплетения нитей и существующие самостоятельно без какой - либо тканой основы появились в Западной Европе на рубеже ХУ - ХУ1 вв. В какой именно стране, учёные не установили: на приоритет претендуют Италия и Нидерланды. До этого времени были известны различные виды ажурной вышивки, явившиеся, по существу, подготовительным этапом в истории развития кружев. 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277</TotalTime>
  <Words>279</Words>
  <Application>Microsoft Office PowerPoint</Application>
  <PresentationFormat>Экран (4:3)</PresentationFormat>
  <Paragraphs>148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Тематическое планирование</vt:lpstr>
      <vt:lpstr>История появления кружева. </vt:lpstr>
      <vt:lpstr>Презентация PowerPoint</vt:lpstr>
      <vt:lpstr>КЛАССИФИКАЦИЯ КРУЖЕВ.</vt:lpstr>
      <vt:lpstr>Шитое иглой.</vt:lpstr>
      <vt:lpstr>Плетеное на коклюшках.</vt:lpstr>
      <vt:lpstr>Плетеное челноком.</vt:lpstr>
      <vt:lpstr>Вязаное крючком.</vt:lpstr>
      <vt:lpstr>Вязаное на спицах.</vt:lpstr>
      <vt:lpstr>Выполненное в технике макраме.</vt:lpstr>
      <vt:lpstr>Презентация PowerPoint</vt:lpstr>
      <vt:lpstr>Вязаные в традиционной технике.</vt:lpstr>
      <vt:lpstr>Филейные кружева.</vt:lpstr>
      <vt:lpstr>Брюггские кружева.</vt:lpstr>
      <vt:lpstr>Ирландские кружева.</vt:lpstr>
      <vt:lpstr>Вязаные на вилке.</vt:lpstr>
      <vt:lpstr>Презентация PowerPoint</vt:lpstr>
      <vt:lpstr>   По приемам вязания:                                  продольное </vt:lpstr>
      <vt:lpstr>поперечное</vt:lpstr>
      <vt:lpstr>гипюрное</vt:lpstr>
      <vt:lpstr>СПАСИБО ЗА ВНИМАНИЕ   УСПЕХОВ В ТВОРЧЕСВЕ!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TAIMET</cp:lastModifiedBy>
  <cp:revision>31</cp:revision>
  <dcterms:created xsi:type="dcterms:W3CDTF">2003-01-15T20:02:38Z</dcterms:created>
  <dcterms:modified xsi:type="dcterms:W3CDTF">2012-01-28T11:54:12Z</dcterms:modified>
</cp:coreProperties>
</file>