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7" r:id="rId2"/>
    <p:sldId id="258" r:id="rId3"/>
    <p:sldId id="259" r:id="rId4"/>
    <p:sldId id="265" r:id="rId5"/>
    <p:sldId id="256" r:id="rId6"/>
    <p:sldId id="260" r:id="rId7"/>
    <p:sldId id="262" r:id="rId8"/>
    <p:sldId id="263" r:id="rId9"/>
    <p:sldId id="261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8" autoAdjust="0"/>
  </p:normalViewPr>
  <p:slideViewPr>
    <p:cSldViewPr>
      <p:cViewPr varScale="1">
        <p:scale>
          <a:sx n="70" d="100"/>
          <a:sy n="70" d="100"/>
        </p:scale>
        <p:origin x="-52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7EAF463A-BC7C-46EE-9F1E-7F377CCA4891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7" Type="http://schemas.openxmlformats.org/officeDocument/2006/relationships/slide" Target="slide16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38400" y="0"/>
            <a:ext cx="6705600" cy="29718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Урок – практикум </a:t>
            </a:r>
            <a:br>
              <a:rPr lang="ru-RU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с применением РНК</a:t>
            </a:r>
            <a:br>
              <a:rPr lang="ru-RU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«Применение логарифма в различных областях»</a:t>
            </a:r>
            <a:endParaRPr lang="ru-RU" sz="4000" b="1" i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5257800"/>
            <a:ext cx="8458200" cy="1752600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Автор разработки: Голуб Татьяна Владимировна, 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учитель математики ГБОУ РС (Я) </a:t>
            </a:r>
          </a:p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«ЭШИ Арктика»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57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БЛИЦ-ОПРОС (проверка):</a:t>
            </a:r>
            <a:endParaRPr lang="ru-RU" sz="36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04800" y="1371600"/>
            <a:ext cx="4038600" cy="4038600"/>
          </a:xfrm>
        </p:spPr>
        <p:txBody>
          <a:bodyPr>
            <a:noAutofit/>
          </a:bodyPr>
          <a:lstStyle/>
          <a:p>
            <a:pPr marL="731520" lvl="1" indent="-457200">
              <a:buNone/>
            </a:pP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Первая строка</a:t>
            </a:r>
          </a:p>
          <a:p>
            <a:pPr marL="731520" lvl="1" indent="-457200">
              <a:buNone/>
            </a:pP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1) 2,71</a:t>
            </a:r>
          </a:p>
          <a:p>
            <a:pPr marL="731520" lvl="1" indent="-457200">
              <a:buNone/>
            </a:pP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2) к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731520" lvl="1" indent="-457200">
              <a:buNone/>
            </a:pP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3) да</a:t>
            </a:r>
            <a:endParaRPr lang="ru-RU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731520" lvl="1" indent="-457200">
              <a:buNone/>
            </a:pP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4) (0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; 1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731520" lvl="1" indent="-457200">
              <a:buNone/>
            </a:pP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5) </a:t>
            </a:r>
            <a:r>
              <a:rPr lang="ru-RU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731520" lvl="1" indent="-457200">
              <a:buNone/>
            </a:pP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6) </a:t>
            </a:r>
            <a:r>
              <a:rPr lang="ru-RU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</a:t>
            </a:r>
            <a:endParaRPr lang="ru-RU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731520" lvl="1" indent="-457200">
              <a:buNone/>
            </a:pP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7) </a:t>
            </a:r>
            <a:r>
              <a:rPr lang="ru-RU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о.з.ф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4495800" y="1371600"/>
            <a:ext cx="4038600" cy="4038600"/>
          </a:xfrm>
        </p:spPr>
        <p:txBody>
          <a:bodyPr>
            <a:normAutofit/>
          </a:bodyPr>
          <a:lstStyle/>
          <a:p>
            <a:pPr marL="731520" lvl="1" indent="-457200">
              <a:buNone/>
            </a:pP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Вторая строка</a:t>
            </a:r>
          </a:p>
          <a:p>
            <a:pPr marL="731520" lvl="1" indent="-457200">
              <a:buNone/>
            </a:pP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8) </a:t>
            </a:r>
            <a:r>
              <a:rPr lang="ru-RU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о.з.ф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731520" lvl="1" indent="-457200">
              <a:buNone/>
            </a:pP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9) да</a:t>
            </a:r>
          </a:p>
          <a:p>
            <a:pPr marL="731520" lvl="1" indent="-457200">
              <a:buNone/>
            </a:pP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10)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≤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</a:t>
            </a:r>
            <a:endParaRPr lang="ru-RU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731520" lvl="1" indent="-457200">
              <a:buNone/>
            </a:pP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11) Один</a:t>
            </a:r>
          </a:p>
          <a:p>
            <a:pPr marL="731520" lvl="1" indent="-457200">
              <a:buNone/>
            </a:pP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12)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ru-RU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731520" lvl="1" indent="-457200">
              <a:buNone/>
            </a:pP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13) потенцирование</a:t>
            </a:r>
            <a:endParaRPr lang="ru-RU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731520" lvl="1" indent="-457200">
              <a:buNone/>
            </a:pP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14) у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ru-RU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</a:t>
            </a:r>
            <a:endParaRPr lang="ru-RU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latin typeface="Arial" pitchFamily="34" charset="0"/>
                <a:cs typeface="Arial" pitchFamily="34" charset="0"/>
              </a:rPr>
              <a:t>Практические задачи по выбору:</a:t>
            </a:r>
            <a:endParaRPr lang="ru-RU" sz="4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810000" cy="3048000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latin typeface="Arial" pitchFamily="34" charset="0"/>
                <a:cs typeface="Arial" pitchFamily="34" charset="0"/>
                <a:hlinkClick r:id="rId2" action="ppaction://hlinksldjump"/>
              </a:rPr>
              <a:t>Задача № 1</a:t>
            </a:r>
            <a:endParaRPr lang="ru-RU" sz="4000" i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4000" i="1" dirty="0" smtClean="0">
                <a:latin typeface="Arial" pitchFamily="34" charset="0"/>
                <a:cs typeface="Arial" pitchFamily="34" charset="0"/>
                <a:hlinkClick r:id="rId3" action="ppaction://hlinksldjump"/>
              </a:rPr>
              <a:t>Задача № 2</a:t>
            </a:r>
            <a:endParaRPr lang="ru-RU" sz="4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одержимое 10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733800" cy="3124200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latin typeface="Arial" pitchFamily="34" charset="0"/>
                <a:cs typeface="Arial" pitchFamily="34" charset="0"/>
                <a:hlinkClick r:id="rId4" action="ppaction://hlinksldjump"/>
              </a:rPr>
              <a:t>Задача № 3</a:t>
            </a:r>
            <a:endParaRPr lang="ru-RU" sz="4000" i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4000" i="1" dirty="0" smtClean="0">
                <a:latin typeface="Arial" pitchFamily="34" charset="0"/>
                <a:cs typeface="Arial" pitchFamily="34" charset="0"/>
                <a:hlinkClick r:id="rId5" action="ppaction://hlinksldjump"/>
              </a:rPr>
              <a:t>Задача № 4</a:t>
            </a:r>
            <a:endParaRPr lang="ru-RU" sz="40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34290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495800" y="37338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05200" y="44196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67200" y="48768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7086600" y="5791200"/>
            <a:ext cx="1981200" cy="8382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hlinkClick r:id="rId7" action="ppaction://hlinksldjump"/>
          </p:cNvPr>
          <p:cNvSpPr txBox="1"/>
          <p:nvPr/>
        </p:nvSpPr>
        <p:spPr>
          <a:xfrm>
            <a:off x="7239000" y="60314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Квадрат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" presetClass="emph" presetSubtype="0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latin typeface="Arial" pitchFamily="34" charset="0"/>
                <a:cs typeface="Arial" pitchFamily="34" charset="0"/>
              </a:rPr>
              <a:t>Задача № 1.</a:t>
            </a:r>
            <a:endParaRPr lang="ru-RU" sz="4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486400" cy="4937760"/>
          </a:xfrm>
        </p:spPr>
        <p:txBody>
          <a:bodyPr>
            <a:normAutofit/>
          </a:bodyPr>
          <a:lstStyle/>
          <a:p>
            <a:pPr lvl="0"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На какой высоте над уровнем моря находится школа «Арктика», если давление воздуха убывает с высотой по закону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р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= р</a:t>
            </a:r>
            <a:r>
              <a:rPr lang="ru-RU" sz="28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е</a:t>
            </a:r>
            <a:r>
              <a:rPr lang="ru-RU" sz="2800" baseline="30000" dirty="0" smtClean="0">
                <a:latin typeface="Arial" pitchFamily="34" charset="0"/>
                <a:cs typeface="Arial" pitchFamily="34" charset="0"/>
              </a:rPr>
              <a:t>  - </a:t>
            </a:r>
            <a:r>
              <a:rPr lang="en-US" sz="2800" baseline="300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ru-RU" sz="2800" baseline="30000" dirty="0" smtClean="0">
                <a:latin typeface="Arial" pitchFamily="34" charset="0"/>
                <a:cs typeface="Arial" pitchFamily="34" charset="0"/>
              </a:rPr>
              <a:t> / </a:t>
            </a:r>
            <a:r>
              <a:rPr lang="en-US" sz="2800" baseline="300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, если р</a:t>
            </a:r>
            <a:r>
              <a:rPr lang="ru-RU" sz="28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= 760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мм.р.с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(давление на уровне моря);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р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= 680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мм.р.с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(давление воздуха на высоте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);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≈ 18,4 км (постоянная величина).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219200"/>
            <a:ext cx="2394541" cy="231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7086600" y="5791200"/>
            <a:ext cx="1981200" cy="8382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7239000" y="60314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Задачи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Задача №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2.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52400" y="1219200"/>
            <a:ext cx="6705600" cy="4937760"/>
          </a:xfrm>
        </p:spPr>
        <p:txBody>
          <a:bodyPr>
            <a:normAutofit/>
          </a:bodyPr>
          <a:lstStyle/>
          <a:p>
            <a:pPr lvl="0"/>
            <a:r>
              <a:rPr lang="ru-RU" dirty="0" smtClean="0">
                <a:latin typeface="Arial" pitchFamily="34" charset="0"/>
                <a:cs typeface="Arial" pitchFamily="34" charset="0"/>
              </a:rPr>
              <a:t>К началу радиоактивного распада имели 1 гр. серебра. Через сколько суток останется 0,125 гр. серебра, если его период полураспада равен 7,5 суток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Формула радиоактивного распада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ru-RU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∙ 2</a:t>
            </a:r>
            <a:r>
              <a:rPr lang="ru-RU" baseline="300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ru-RU" baseline="30000" dirty="0" smtClean="0">
                <a:latin typeface="Arial" pitchFamily="34" charset="0"/>
                <a:cs typeface="Arial" pitchFamily="34" charset="0"/>
              </a:rPr>
              <a:t> / </a:t>
            </a:r>
            <a:r>
              <a:rPr lang="en-US" baseline="300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ru-RU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– масса вещества в начальный момент времени;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– масса вещества в момент времени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– период полураспада.</a:t>
            </a:r>
          </a:p>
          <a:p>
            <a:pPr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3683" y="1143000"/>
            <a:ext cx="2170317" cy="2711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7086600" y="5791200"/>
            <a:ext cx="1981200" cy="8382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7239000" y="60314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Задачи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Задача №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3.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6400800" cy="4937760"/>
          </a:xfrm>
        </p:spPr>
        <p:txBody>
          <a:bodyPr>
            <a:normAutofit/>
          </a:bodyPr>
          <a:lstStyle/>
          <a:p>
            <a:pPr lvl="0"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Коэффициент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звукоизоляции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стен рассматривается по закону Д = А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lg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р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/р</a:t>
            </a:r>
            <a:r>
              <a:rPr lang="ru-RU" sz="28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где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р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/р</a:t>
            </a:r>
            <a:r>
              <a:rPr lang="ru-RU" sz="28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– интенсивность звука, прошедшего через стену: А – некоторая постоянная, равная 20дБ. Вычислите интенсивность звука в наших домах, если коэффициент изоляции железобетонной стены равен 50дБ.</a:t>
            </a:r>
          </a:p>
          <a:p>
            <a:pPr algn="just">
              <a:buNone/>
            </a:pP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1143000"/>
            <a:ext cx="2209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7086600" y="5791200"/>
            <a:ext cx="1981200" cy="8382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7239000" y="60314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Задачи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Arial" pitchFamily="34" charset="0"/>
                <a:cs typeface="Arial" pitchFamily="34" charset="0"/>
              </a:rPr>
              <a:t>Задача № </a:t>
            </a:r>
            <a:r>
              <a:rPr lang="ru-RU" b="1" i="1" dirty="0" smtClean="0">
                <a:latin typeface="Arial" pitchFamily="34" charset="0"/>
                <a:cs typeface="Arial" pitchFamily="34" charset="0"/>
              </a:rPr>
              <a:t>4.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52400" y="1219200"/>
            <a:ext cx="6096000" cy="4937760"/>
          </a:xfrm>
        </p:spPr>
        <p:txBody>
          <a:bodyPr>
            <a:normAutofit/>
          </a:bodyPr>
          <a:lstStyle/>
          <a:p>
            <a:pPr lvl="0"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Вычислите период полураспада угля, если за год его масса уменьшилась в 10 раз.</a:t>
            </a:r>
          </a:p>
          <a:p>
            <a:pPr algn="just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Формула радиоактивного распада: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ru-RU" sz="28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∙ 2</a:t>
            </a:r>
            <a:r>
              <a:rPr lang="ru-RU" sz="2800" baseline="30000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sz="2800" baseline="300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ru-RU" sz="2800" baseline="30000" dirty="0" smtClean="0">
                <a:latin typeface="Arial" pitchFamily="34" charset="0"/>
                <a:cs typeface="Arial" pitchFamily="34" charset="0"/>
              </a:rPr>
              <a:t> / </a:t>
            </a:r>
            <a:r>
              <a:rPr lang="en-US" sz="2800" baseline="300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ru-RU" sz="28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– масса вещества в начальный момент времени;</a:t>
            </a:r>
          </a:p>
          <a:p>
            <a:pPr algn="just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– масса вещества в момент времени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– период полураспада.</a:t>
            </a:r>
          </a:p>
          <a:p>
            <a:pPr algn="just"/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0305" y="1143000"/>
            <a:ext cx="2593695" cy="194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7086600" y="5791200"/>
            <a:ext cx="1981200" cy="8382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7239000" y="60314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Задачи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38200" y="304800"/>
            <a:ext cx="8305800" cy="990600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latin typeface="Arial" pitchFamily="34" charset="0"/>
                <a:cs typeface="Arial" pitchFamily="34" charset="0"/>
              </a:rPr>
              <a:t>«Занимательный квадрат»</a:t>
            </a:r>
            <a:endParaRPr lang="ru-RU" sz="4000" b="1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57199" y="1447800"/>
          <a:ext cx="8229602" cy="472439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002159"/>
                <a:gridCol w="3002159"/>
                <a:gridCol w="2225284"/>
              </a:tblGrid>
              <a:tr h="15518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dirty="0"/>
                        <a:t>        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5904" marR="6590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u="sng"/>
                        <a:t>log </a:t>
                      </a:r>
                      <a:r>
                        <a:rPr lang="ru-RU" sz="1500" u="sng" baseline="-25000"/>
                        <a:t>9</a:t>
                      </a:r>
                      <a:r>
                        <a:rPr lang="ru-RU" sz="1500" u="sng"/>
                        <a:t> 64</a:t>
                      </a:r>
                      <a:endParaRPr lang="ru-RU" sz="130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/>
                        <a:t>log</a:t>
                      </a:r>
                      <a:r>
                        <a:rPr lang="ru-RU" sz="1500" baseline="-25000"/>
                        <a:t> 9</a:t>
                      </a:r>
                      <a:r>
                        <a:rPr lang="ru-RU" sz="1500"/>
                        <a:t> 4</a:t>
                      </a: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65904" marR="6590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/>
                        <a:t>3 </a:t>
                      </a:r>
                      <a:r>
                        <a:rPr lang="ru-RU" sz="1500" baseline="30000"/>
                        <a:t>2</a:t>
                      </a:r>
                      <a:r>
                        <a:rPr lang="en-US" sz="1500" baseline="30000"/>
                        <a:t>x</a:t>
                      </a:r>
                      <a:r>
                        <a:rPr lang="ru-RU" sz="1500"/>
                        <a:t> = 81</a:t>
                      </a: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65904" marR="65904" marT="0" marB="0" anchor="ctr"/>
                </a:tc>
              </a:tr>
              <a:tr h="15518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/>
                        <a:t>25</a:t>
                      </a:r>
                      <a:r>
                        <a:rPr lang="ru-RU" sz="1500" baseline="30000"/>
                        <a:t> </a:t>
                      </a:r>
                      <a:r>
                        <a:rPr lang="en-US" sz="1500" baseline="30000"/>
                        <a:t>x</a:t>
                      </a:r>
                      <a:r>
                        <a:rPr lang="ru-RU" sz="1500"/>
                        <a:t> = 5 </a:t>
                      </a:r>
                      <a:r>
                        <a:rPr lang="ru-RU" sz="1500" baseline="30000"/>
                        <a:t>3 – </a:t>
                      </a:r>
                      <a:r>
                        <a:rPr lang="en-US" sz="1500" baseline="30000"/>
                        <a:t>x</a:t>
                      </a: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65904" marR="6590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/>
                        <a:t>4 </a:t>
                      </a:r>
                      <a:r>
                        <a:rPr lang="en-US" sz="1500" baseline="30000"/>
                        <a:t>x</a:t>
                      </a:r>
                      <a:r>
                        <a:rPr lang="ru-RU" sz="1500" baseline="30000"/>
                        <a:t> + 3 </a:t>
                      </a:r>
                      <a:r>
                        <a:rPr lang="ru-RU" sz="1500"/>
                        <a:t>– 2</a:t>
                      </a:r>
                      <a:r>
                        <a:rPr lang="ru-RU" sz="1500" baseline="30000"/>
                        <a:t> 2</a:t>
                      </a:r>
                      <a:r>
                        <a:rPr lang="en-US" sz="1500" baseline="30000"/>
                        <a:t>x</a:t>
                      </a:r>
                      <a:r>
                        <a:rPr lang="ru-RU" sz="1500" baseline="30000"/>
                        <a:t> + 2 </a:t>
                      </a:r>
                      <a:r>
                        <a:rPr lang="ru-RU" sz="1500"/>
                        <a:t> = 3840</a:t>
                      </a: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65904" marR="6590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/>
                        <a:t>log</a:t>
                      </a:r>
                      <a:r>
                        <a:rPr lang="en-US" sz="1500" baseline="-25000"/>
                        <a:t> 4</a:t>
                      </a:r>
                      <a:r>
                        <a:rPr lang="en-US" sz="1500"/>
                        <a:t> x = 2</a:t>
                      </a: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65904" marR="65904" marT="0" marB="0" anchor="ctr"/>
                </a:tc>
              </a:tr>
              <a:tr h="16207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/>
                        <a:t>log </a:t>
                      </a:r>
                      <a:r>
                        <a:rPr lang="en-US" sz="1500" baseline="-25000"/>
                        <a:t>2</a:t>
                      </a:r>
                      <a:r>
                        <a:rPr lang="en-US" sz="1500"/>
                        <a:t> (x – 7) = log </a:t>
                      </a:r>
                      <a:r>
                        <a:rPr lang="en-US" sz="1500" baseline="-25000"/>
                        <a:t>2</a:t>
                      </a:r>
                      <a:r>
                        <a:rPr lang="en-US" sz="1500"/>
                        <a:t> (11 -  x) </a:t>
                      </a:r>
                      <a:endParaRPr lang="ru-RU" sz="1300"/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/>
                        <a:t> </a:t>
                      </a: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65904" marR="6590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/>
                        <a:t>log </a:t>
                      </a:r>
                      <a:r>
                        <a:rPr lang="en-US" sz="1500" baseline="-25000"/>
                        <a:t>3 </a:t>
                      </a:r>
                      <a:r>
                        <a:rPr lang="en-US" sz="1500" baseline="30000"/>
                        <a:t>2</a:t>
                      </a:r>
                      <a:r>
                        <a:rPr lang="en-US" sz="1500"/>
                        <a:t> x – 3 log </a:t>
                      </a:r>
                      <a:r>
                        <a:rPr lang="en-US" sz="1500" baseline="-25000"/>
                        <a:t>3</a:t>
                      </a:r>
                      <a:r>
                        <a:rPr lang="en-US" sz="1500"/>
                        <a:t> x + 2 = 0 </a:t>
                      </a:r>
                      <a:endParaRPr lang="ru-RU" sz="1300">
                        <a:latin typeface="Times New Roman"/>
                        <a:ea typeface="Times New Roman"/>
                      </a:endParaRPr>
                    </a:p>
                  </a:txBody>
                  <a:tcPr marL="65904" marR="6590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/>
                        <a:t>log </a:t>
                      </a:r>
                      <a:r>
                        <a:rPr lang="en-US" sz="1500" baseline="-25000" dirty="0"/>
                        <a:t>4 </a:t>
                      </a:r>
                      <a:r>
                        <a:rPr lang="en-US" sz="1500" baseline="30000" dirty="0"/>
                        <a:t>3</a:t>
                      </a:r>
                      <a:r>
                        <a:rPr lang="en-US" sz="1500" dirty="0"/>
                        <a:t> x</a:t>
                      </a:r>
                      <a:r>
                        <a:rPr lang="en-US" sz="1500" baseline="30000" dirty="0"/>
                        <a:t> 2</a:t>
                      </a:r>
                      <a:r>
                        <a:rPr lang="en-US" sz="1500" dirty="0"/>
                        <a:t> = 8 log </a:t>
                      </a:r>
                      <a:r>
                        <a:rPr lang="en-US" sz="1500" baseline="-25000" dirty="0"/>
                        <a:t>4</a:t>
                      </a:r>
                      <a:r>
                        <a:rPr lang="en-US" sz="1500" dirty="0"/>
                        <a:t> x  </a:t>
                      </a:r>
                      <a:endParaRPr lang="ru-RU" sz="1300" dirty="0">
                        <a:latin typeface="Times New Roman"/>
                        <a:ea typeface="Times New Roman"/>
                      </a:endParaRPr>
                    </a:p>
                  </a:txBody>
                  <a:tcPr marL="65904" marR="65904" marT="0" marB="0" anchor="ctr"/>
                </a:tc>
              </a:tr>
            </a:tbl>
          </a:graphicData>
        </a:graphic>
      </p:graphicFrame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600200"/>
            <a:ext cx="2057400" cy="1143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600" y="8382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В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0" y="9144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С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61722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29600" y="61722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Д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724400" y="1143000"/>
            <a:ext cx="4419600" cy="27432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1143000"/>
            <a:ext cx="4419600" cy="2743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91600" cy="9144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Задания «Занимательного квадрата»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228600" y="1143000"/>
            <a:ext cx="3962400" cy="23622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1 группа</a:t>
            </a:r>
          </a:p>
          <a:p>
            <a:pPr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Всюду знают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этот драгоценный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камень, как рубин (сапфир), его добывают в Якутии, но как же называют его здесь?</a:t>
            </a:r>
          </a:p>
          <a:p>
            <a:pPr algn="just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4800600" y="1143000"/>
            <a:ext cx="4038600" cy="21336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2 группа</a:t>
            </a:r>
          </a:p>
          <a:p>
            <a:pPr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Это полезное ископаемое, добываемое в Якутии, широко используют при проявлении фотографий.</a:t>
            </a:r>
          </a:p>
          <a:p>
            <a:pPr algn="just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362200" y="3962400"/>
            <a:ext cx="44196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одержимое 7"/>
          <p:cNvSpPr txBox="1">
            <a:spLocks/>
          </p:cNvSpPr>
          <p:nvPr/>
        </p:nvSpPr>
        <p:spPr>
          <a:xfrm>
            <a:off x="2514600" y="3962400"/>
            <a:ext cx="4191000" cy="2286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3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группа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У этого животного, проживающего в Якутии, очень ценный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мех.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76400" y="32766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Корунд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00800" y="32004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Серебро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81400" y="57912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Колонок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Рисунок 1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6860" y="3886200"/>
            <a:ext cx="202714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990600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latin typeface="Arial" pitchFamily="34" charset="0"/>
                <a:cs typeface="Arial" pitchFamily="34" charset="0"/>
              </a:rPr>
              <a:t>ВЫВОДЫ:</a:t>
            </a:r>
            <a:endParaRPr lang="ru-RU" sz="4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4937760"/>
          </a:xfrm>
        </p:spPr>
        <p:txBody>
          <a:bodyPr/>
          <a:lstStyle/>
          <a:p>
            <a:pPr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Определяем фирму банкрота и победителя;</a:t>
            </a:r>
          </a:p>
          <a:p>
            <a:pPr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Л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огарифмы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можно применять в практических задачах, описывая природные и жизненные процессы;</a:t>
            </a:r>
          </a:p>
          <a:p>
            <a:pPr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Р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ешение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задач позволило расширить географические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познания родной Якутии.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" y="1066800"/>
            <a:ext cx="8763000" cy="4724400"/>
          </a:xfrm>
        </p:spPr>
        <p:txBody>
          <a:bodyPr>
            <a:prstTxWarp prst="textFadeDown">
              <a:avLst/>
            </a:prstTxWarp>
            <a:no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СПАСИБО ЗА ВНИМАНИЕ !</a:t>
            </a:r>
            <a:endParaRPr lang="ru-RU" sz="6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latin typeface="Arial" pitchFamily="34" charset="0"/>
                <a:cs typeface="Arial" pitchFamily="34" charset="0"/>
              </a:rPr>
              <a:t>ЦЕЛЬ УРОКА:</a:t>
            </a:r>
            <a:endParaRPr lang="ru-RU" sz="4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algn="just"/>
            <a:r>
              <a:rPr lang="ru-RU" sz="2800" u="sng" dirty="0" smtClean="0">
                <a:latin typeface="Arial" pitchFamily="34" charset="0"/>
                <a:cs typeface="Arial" pitchFamily="34" charset="0"/>
              </a:rPr>
              <a:t>Дидактическая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: обобщить и закрепить понятие логарифма, через проверку ЗУН учащихся решать логарифмические и показательные уравнения;</a:t>
            </a:r>
          </a:p>
          <a:p>
            <a:pPr lvl="0" algn="just"/>
            <a:r>
              <a:rPr lang="ru-RU" sz="2800" u="sng" dirty="0" smtClean="0">
                <a:latin typeface="Arial" pitchFamily="34" charset="0"/>
                <a:cs typeface="Arial" pitchFamily="34" charset="0"/>
              </a:rPr>
              <a:t>Развивающая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: развитие внимания, математической речи и познавательной активности в ходе решения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занимательныхи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нестандартных задач;</a:t>
            </a:r>
          </a:p>
          <a:p>
            <a:pPr lvl="0" algn="just"/>
            <a:r>
              <a:rPr lang="ru-RU" sz="2800" u="sng" dirty="0" smtClean="0">
                <a:latin typeface="Arial" pitchFamily="34" charset="0"/>
                <a:cs typeface="Arial" pitchFamily="34" charset="0"/>
              </a:rPr>
              <a:t>Воспитательная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: воспитание умений работы в малой группе, чувства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паториотизма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за малую Родину.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atin typeface="Arial" pitchFamily="34" charset="0"/>
                <a:cs typeface="Arial" pitchFamily="34" charset="0"/>
              </a:rPr>
              <a:t>ЭПИГРАФ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Потому-то, словно пена 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Отпадают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наши рифмы</a:t>
            </a:r>
          </a:p>
          <a:p>
            <a:pPr>
              <a:buNone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величие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степенно</a:t>
            </a:r>
          </a:p>
          <a:p>
            <a:pPr>
              <a:buNone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отступает в логарифмы.</a:t>
            </a:r>
          </a:p>
          <a:p>
            <a:pPr>
              <a:buNone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				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				Б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. Слуцкий.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74818">
            <a:off x="6393164" y="378193"/>
            <a:ext cx="2209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TopUp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latin typeface="Arial" pitchFamily="34" charset="0"/>
                <a:cs typeface="Arial" pitchFamily="34" charset="0"/>
              </a:rPr>
              <a:t>ОЦЕНОЧНЫЙ ЛИСТ</a:t>
            </a:r>
            <a:endParaRPr lang="ru-RU" sz="4000" b="1" i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81000" y="838200"/>
          <a:ext cx="8310156" cy="484632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717800"/>
                <a:gridCol w="388257"/>
                <a:gridCol w="155303"/>
                <a:gridCol w="232954"/>
                <a:gridCol w="310606"/>
                <a:gridCol w="116840"/>
                <a:gridCol w="194129"/>
                <a:gridCol w="194129"/>
                <a:gridCol w="116840"/>
                <a:gridCol w="310606"/>
                <a:gridCol w="232954"/>
                <a:gridCol w="155303"/>
                <a:gridCol w="388257"/>
                <a:gridCol w="388257"/>
                <a:gridCol w="155303"/>
                <a:gridCol w="232954"/>
                <a:gridCol w="310606"/>
                <a:gridCol w="116840"/>
                <a:gridCol w="194129"/>
                <a:gridCol w="194129"/>
                <a:gridCol w="116840"/>
                <a:gridCol w="310606"/>
                <a:gridCol w="232954"/>
                <a:gridCol w="155303"/>
                <a:gridCol w="388257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Название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ФИРМЫ</a:t>
                      </a:r>
                      <a:endParaRPr lang="ru-RU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gridSpan="24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Отвечающий</a:t>
                      </a:r>
                      <a:endParaRPr lang="ru-RU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первый</a:t>
                      </a:r>
                      <a:endParaRPr lang="ru-RU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второй</a:t>
                      </a:r>
                      <a:endParaRPr lang="ru-RU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Задача на внимание</a:t>
                      </a:r>
                      <a:endParaRPr lang="ru-RU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ru-RU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ru-RU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ru-RU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ru-RU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ru-RU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ru-RU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ru-RU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ru-RU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ru-RU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ru-RU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2900">
                <a:tc row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Блиц-опрос</a:t>
                      </a:r>
                      <a:endParaRPr lang="ru-RU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42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Практическая задача</a:t>
                      </a:r>
                      <a:endParaRPr lang="ru-RU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/>
                      <a:endParaRPr lang="ru-RU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ССУДА</a:t>
                      </a:r>
                      <a:endParaRPr lang="ru-RU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Погашена</a:t>
                      </a:r>
                      <a:endParaRPr lang="ru-RU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Банкрот</a:t>
                      </a:r>
                      <a:endParaRPr lang="ru-RU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Погашена</a:t>
                      </a:r>
                      <a:endParaRPr lang="ru-RU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Банкрот</a:t>
                      </a:r>
                      <a:endParaRPr lang="ru-RU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6705600" y="5638800"/>
            <a:ext cx="2438400" cy="10668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7239000" y="56388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 внимание</a:t>
            </a:r>
          </a:p>
          <a:p>
            <a:pPr algn="ctr"/>
            <a:r>
              <a:rPr lang="ru-RU" dirty="0" smtClean="0"/>
              <a:t>(проверка)</a:t>
            </a:r>
            <a:endParaRPr lang="ru-RU" dirty="0"/>
          </a:p>
        </p:txBody>
      </p:sp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7239000" y="6211669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Блиц-опрос</a:t>
            </a:r>
          </a:p>
          <a:p>
            <a:pPr algn="ctr"/>
            <a:r>
              <a:rPr lang="ru-RU" dirty="0" smtClean="0"/>
              <a:t>(проверка)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latin typeface="Arial" pitchFamily="34" charset="0"/>
                <a:cs typeface="Arial" pitchFamily="34" charset="0"/>
              </a:rPr>
              <a:t>Задача на внимание</a:t>
            </a:r>
            <a:endParaRPr lang="ru-RU" sz="4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Oval 2"/>
          <p:cNvSpPr>
            <a:spLocks noChangeArrowheads="1"/>
          </p:cNvSpPr>
          <p:nvPr/>
        </p:nvSpPr>
        <p:spPr bwMode="auto">
          <a:xfrm>
            <a:off x="1371600" y="1524000"/>
            <a:ext cx="2971800" cy="2895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 flipH="1" flipV="1">
            <a:off x="1524000" y="2743200"/>
            <a:ext cx="21336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828800" y="2817812"/>
            <a:ext cx="2209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Дуга 9"/>
          <p:cNvSpPr/>
          <p:nvPr/>
        </p:nvSpPr>
        <p:spPr>
          <a:xfrm rot="5400000">
            <a:off x="2857500" y="1866900"/>
            <a:ext cx="2743200" cy="2971800"/>
          </a:xfrm>
          <a:prstGeom prst="arc">
            <a:avLst>
              <a:gd name="adj1" fmla="val 5449645"/>
              <a:gd name="adj2" fmla="val 969387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667000" y="39624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?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886200" y="2895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743200" y="1600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</a:t>
            </a:r>
            <a:endParaRPr lang="ru-RU" dirty="0"/>
          </a:p>
        </p:txBody>
      </p:sp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5029200" y="1447800"/>
            <a:ext cx="3810000" cy="2209800"/>
          </a:xfrm>
          <a:prstGeom prst="triangle">
            <a:avLst>
              <a:gd name="adj" fmla="val 33561"/>
            </a:avLst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5867400" y="2362200"/>
            <a:ext cx="1447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733800" y="4800600"/>
            <a:ext cx="3581400" cy="182880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4038600" y="4953000"/>
            <a:ext cx="2667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 </a:t>
            </a:r>
            <a:r>
              <a:rPr kumimoji="0" lang="en-US" sz="3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x 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= 16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x = 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latin typeface="Arial" pitchFamily="34" charset="0"/>
                <a:cs typeface="Arial" pitchFamily="34" charset="0"/>
              </a:rPr>
              <a:t>Задача на внимание</a:t>
            </a:r>
            <a:endParaRPr lang="ru-RU" sz="4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762000" y="1524000"/>
            <a:ext cx="3886200" cy="1828800"/>
          </a:xfrm>
          <a:prstGeom prst="parallelogram">
            <a:avLst>
              <a:gd name="adj" fmla="val 54987"/>
            </a:avLst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8800" y="2060448"/>
            <a:ext cx="1828800" cy="758952"/>
          </a:xfrm>
          <a:prstGeom prst="rect">
            <a:avLst/>
          </a:prstGeom>
          <a:noFill/>
        </p:spPr>
      </p:pic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5181600" y="3505200"/>
            <a:ext cx="3276600" cy="2743200"/>
          </a:xfrm>
          <a:prstGeom prst="hexagon">
            <a:avLst>
              <a:gd name="adj" fmla="val 30404"/>
              <a:gd name="vf" fmla="val 115470"/>
            </a:avLst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 rot="16200000" flipV="1">
            <a:off x="5638800" y="4648200"/>
            <a:ext cx="1905000" cy="76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943600" y="5029200"/>
            <a:ext cx="1905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Дуга 17"/>
          <p:cNvSpPr/>
          <p:nvPr/>
        </p:nvSpPr>
        <p:spPr>
          <a:xfrm rot="10800000">
            <a:off x="6096000" y="2286000"/>
            <a:ext cx="3048000" cy="2667000"/>
          </a:xfrm>
          <a:prstGeom prst="arc">
            <a:avLst>
              <a:gd name="adj1" fmla="val 16070442"/>
              <a:gd name="adj2" fmla="val 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6705600" y="3581400"/>
            <a:ext cx="342900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</a:t>
            </a: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91400" y="51054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Х</a:t>
            </a:r>
            <a:endParaRPr lang="ru-RU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6477000" y="57912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?</a:t>
            </a:r>
            <a:endParaRPr lang="ru-RU" sz="2400" dirty="0"/>
          </a:p>
        </p:txBody>
      </p:sp>
      <p:sp>
        <p:nvSpPr>
          <p:cNvPr id="22" name="Овал 21"/>
          <p:cNvSpPr/>
          <p:nvPr/>
        </p:nvSpPr>
        <p:spPr>
          <a:xfrm>
            <a:off x="228600" y="5486400"/>
            <a:ext cx="1981200" cy="8382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hlinkClick r:id="rId3" action="ppaction://hlinksldjump"/>
          </p:cNvPr>
          <p:cNvSpPr txBox="1"/>
          <p:nvPr/>
        </p:nvSpPr>
        <p:spPr>
          <a:xfrm>
            <a:off x="381000" y="57266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Лист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6200" y="228600"/>
            <a:ext cx="8991600" cy="914400"/>
          </a:xfrm>
        </p:spPr>
        <p:txBody>
          <a:bodyPr>
            <a:normAutofit fontScale="90000"/>
          </a:bodyPr>
          <a:lstStyle/>
          <a:p>
            <a:r>
              <a:rPr lang="ru-RU" sz="4800" b="1" i="1" dirty="0" smtClean="0">
                <a:latin typeface="Arial" pitchFamily="34" charset="0"/>
                <a:cs typeface="Arial" pitchFamily="34" charset="0"/>
              </a:rPr>
              <a:t>Задача на </a:t>
            </a:r>
            <a:r>
              <a:rPr lang="ru-RU" sz="4800" b="1" i="1" dirty="0" smtClean="0">
                <a:latin typeface="Arial" pitchFamily="34" charset="0"/>
                <a:cs typeface="Arial" pitchFamily="34" charset="0"/>
              </a:rPr>
              <a:t>внимание (проверка)</a:t>
            </a:r>
            <a:endParaRPr lang="ru-RU" sz="4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Oval 2"/>
          <p:cNvSpPr>
            <a:spLocks noChangeArrowheads="1"/>
          </p:cNvSpPr>
          <p:nvPr/>
        </p:nvSpPr>
        <p:spPr bwMode="auto">
          <a:xfrm>
            <a:off x="1371600" y="1524000"/>
            <a:ext cx="2971800" cy="2895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5029200" y="1447800"/>
            <a:ext cx="3810000" cy="2209800"/>
          </a:xfrm>
          <a:prstGeom prst="triangle">
            <a:avLst>
              <a:gd name="adj" fmla="val 33561"/>
            </a:avLst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5867400" y="2362200"/>
            <a:ext cx="1447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733800" y="4800600"/>
            <a:ext cx="3581400" cy="182880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4038600" y="4953000"/>
            <a:ext cx="2667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4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447800" y="22098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latin typeface="Calibri" pitchFamily="34" charset="0"/>
                <a:cs typeface="Arial" pitchFamily="34" charset="0"/>
              </a:rPr>
              <a:t>Возрастающая логарифмическая функция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  <p:bldP spid="1030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ru-RU" sz="4800" b="1" i="1" dirty="0" smtClean="0">
                <a:latin typeface="Arial" pitchFamily="34" charset="0"/>
                <a:cs typeface="Arial" pitchFamily="34" charset="0"/>
              </a:rPr>
              <a:t>Задача на </a:t>
            </a:r>
            <a:r>
              <a:rPr lang="ru-RU" sz="4800" b="1" i="1" dirty="0" smtClean="0">
                <a:latin typeface="Arial" pitchFamily="34" charset="0"/>
                <a:cs typeface="Arial" pitchFamily="34" charset="0"/>
              </a:rPr>
              <a:t>внимание (проверка)</a:t>
            </a:r>
            <a:endParaRPr lang="ru-RU" sz="48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762000" y="1524000"/>
            <a:ext cx="3886200" cy="1828800"/>
          </a:xfrm>
          <a:prstGeom prst="parallelogram">
            <a:avLst>
              <a:gd name="adj" fmla="val 54987"/>
            </a:avLst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5105400" y="3124200"/>
            <a:ext cx="3276600" cy="2743200"/>
          </a:xfrm>
          <a:prstGeom prst="hexagon">
            <a:avLst>
              <a:gd name="adj" fmla="val 30404"/>
              <a:gd name="vf" fmla="val 115470"/>
            </a:avLst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828800" y="2057400"/>
            <a:ext cx="1447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12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5410200" y="36576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latin typeface="Calibri" pitchFamily="34" charset="0"/>
                <a:cs typeface="Arial" pitchFamily="34" charset="0"/>
              </a:rPr>
              <a:t>Убывающая </a:t>
            </a:r>
            <a:r>
              <a:rPr lang="ru-RU" sz="3200" dirty="0" err="1" smtClean="0">
                <a:latin typeface="Calibri" pitchFamily="34" charset="0"/>
                <a:cs typeface="Arial" pitchFamily="34" charset="0"/>
              </a:rPr>
              <a:t>показательнаяфункция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8382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БЛИЦ-ОПРОС:</a:t>
            </a:r>
            <a:endParaRPr lang="ru-RU" sz="36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0" y="990600"/>
            <a:ext cx="9144000" cy="5638800"/>
          </a:xfrm>
        </p:spPr>
        <p:txBody>
          <a:bodyPr>
            <a:noAutofit/>
          </a:bodyPr>
          <a:lstStyle/>
          <a:p>
            <a:pPr marL="731520" lvl="1" indent="-457200" algn="just">
              <a:buFont typeface="+mj-lt"/>
              <a:buAutoNum type="arabicParenR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Приближенное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значение числа е? </a:t>
            </a:r>
          </a:p>
          <a:p>
            <a:pPr marL="731520" lvl="1" indent="-457200" algn="just">
              <a:buFont typeface="+mj-lt"/>
              <a:buAutoNum type="arabicParenR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Чему равен угловой коэффициент касательной к графику функции экспоненты в точке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х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= 0? </a:t>
            </a:r>
          </a:p>
          <a:p>
            <a:pPr marL="731520" lvl="1" indent="-457200" algn="just">
              <a:buFont typeface="+mj-lt"/>
              <a:buAutoNum type="arabicParenR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Верно ли выражение, что «численность бактерий растет по экспоненте»? </a:t>
            </a:r>
          </a:p>
          <a:p>
            <a:pPr marL="731520" lvl="1" indent="-457200" algn="just">
              <a:buFont typeface="+mj-lt"/>
              <a:buAutoNum type="arabicParenR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Через какую точку проходят графики всех показательных функций вида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у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baseline="30000" dirty="0" err="1" smtClean="0">
                <a:latin typeface="Arial" pitchFamily="34" charset="0"/>
                <a:cs typeface="Arial" pitchFamily="34" charset="0"/>
              </a:rPr>
              <a:t>х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? </a:t>
            </a:r>
          </a:p>
          <a:p>
            <a:pPr marL="731520" lvl="1" indent="-457200" algn="just">
              <a:buFont typeface="+mj-lt"/>
              <a:buAutoNum type="arabicParenR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Объясните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значение десятичного логарифма? </a:t>
            </a:r>
          </a:p>
          <a:p>
            <a:pPr marL="731520" lvl="1" indent="-457200" algn="just">
              <a:buFont typeface="+mj-lt"/>
              <a:buAutoNum type="arabicParenR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Объясните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значение натурального логарифма? </a:t>
            </a:r>
          </a:p>
          <a:p>
            <a:pPr marL="731520" lvl="1" indent="-457200" algn="just">
              <a:buFont typeface="+mj-lt"/>
              <a:buAutoNum type="arabicParenR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Чем является интервал (0; + ∞) для показательной функции? </a:t>
            </a:r>
          </a:p>
          <a:p>
            <a:pPr marL="731520" lvl="1" indent="-457200" algn="just">
              <a:buFont typeface="+mj-lt"/>
              <a:buAutoNum type="arabicParenR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Чем является интервал (- ∞; + ∞) для логарифмической функции? </a:t>
            </a:r>
          </a:p>
          <a:p>
            <a:pPr marL="731520" lvl="1" indent="-457200" algn="just">
              <a:buFont typeface="+mj-lt"/>
              <a:buAutoNum type="arabicParenR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Являются ли показательная и логарифмическая функции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взаимнообратными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? </a:t>
            </a:r>
          </a:p>
          <a:p>
            <a:pPr marL="731520" lvl="1" indent="-457200" algn="just">
              <a:buFont typeface="+mj-lt"/>
              <a:buAutoNum type="arabicParenR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При каких значениях числа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уравнение 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baseline="30000" dirty="0" err="1" smtClean="0">
                <a:latin typeface="Arial" pitchFamily="34" charset="0"/>
                <a:cs typeface="Arial" pitchFamily="34" charset="0"/>
              </a:rPr>
              <a:t>х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не имеет корней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731520" lvl="1" indent="-457200" algn="just">
              <a:buFont typeface="+mj-lt"/>
              <a:buAutoNum type="arabicParenR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Сколько корней имеет уравнение 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baseline="30000" dirty="0" err="1" smtClean="0">
                <a:latin typeface="Arial" pitchFamily="34" charset="0"/>
                <a:cs typeface="Arial" pitchFamily="34" charset="0"/>
              </a:rPr>
              <a:t>х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? </a:t>
            </a:r>
          </a:p>
          <a:p>
            <a:pPr marL="731520" lvl="1" indent="-457200" algn="just">
              <a:buFont typeface="+mj-lt"/>
              <a:buAutoNum type="arabicParenR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Запишите формулу корня уравнения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log </a:t>
            </a:r>
            <a:r>
              <a:rPr lang="en-US" sz="1600" b="1" i="1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x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b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? </a:t>
            </a:r>
          </a:p>
          <a:p>
            <a:pPr marL="731520" lvl="1" indent="-457200" algn="just">
              <a:buFont typeface="+mj-lt"/>
              <a:buAutoNum type="arabicParenR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Каким способом решают уравнения вида 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1600" b="1" baseline="300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ru-RU" sz="1600" b="1" baseline="30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1600" b="1" baseline="30000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ru-RU" sz="1600" b="1" baseline="30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baseline="30000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ru-RU" sz="1600" b="1" baseline="30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600" b="1" baseline="30000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ru-RU" sz="1600" b="1" baseline="300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log</a:t>
            </a:r>
            <a:r>
              <a:rPr lang="en-US" sz="1600" b="1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f(x) = log </a:t>
            </a:r>
            <a:r>
              <a:rPr lang="en-US" sz="1600" b="1" i="1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g(x)? 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marL="731520" lvl="1" indent="-457200" algn="just">
              <a:buFont typeface="+mj-lt"/>
              <a:buAutoNum type="arabicParenR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Относительно какой прямой,  симметричны графики </a:t>
            </a:r>
            <a:r>
              <a:rPr lang="ru-RU" sz="1600" b="1" dirty="0" err="1" smtClean="0">
                <a:latin typeface="Arial" pitchFamily="34" charset="0"/>
                <a:cs typeface="Arial" pitchFamily="34" charset="0"/>
              </a:rPr>
              <a:t>взаимнообратных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   функций? </a:t>
            </a:r>
          </a:p>
          <a:p>
            <a:pPr marL="514350" indent="-514350" algn="just">
              <a:buNone/>
            </a:pP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086600" y="5791200"/>
            <a:ext cx="1981200" cy="8382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7239000" y="60314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Лист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143</TotalTime>
  <Words>879</Words>
  <Application>Microsoft Office PowerPoint</Application>
  <PresentationFormat>Экран (4:3)</PresentationFormat>
  <Paragraphs>185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Начальная</vt:lpstr>
      <vt:lpstr>Урок – практикум  с применением РНК «Применение логарифма в различных областях»</vt:lpstr>
      <vt:lpstr>ЦЕЛЬ УРОКА:</vt:lpstr>
      <vt:lpstr>ЭПИГРАФ</vt:lpstr>
      <vt:lpstr>ОЦЕНОЧНЫЙ ЛИСТ</vt:lpstr>
      <vt:lpstr>Задача на внимание</vt:lpstr>
      <vt:lpstr>Задача на внимание</vt:lpstr>
      <vt:lpstr>Задача на внимание (проверка)</vt:lpstr>
      <vt:lpstr>Задача на внимание (проверка)</vt:lpstr>
      <vt:lpstr>БЛИЦ-ОПРОС:</vt:lpstr>
      <vt:lpstr>БЛИЦ-ОПРОС (проверка):</vt:lpstr>
      <vt:lpstr>Практические задачи по выбору:</vt:lpstr>
      <vt:lpstr>Задача № 1.</vt:lpstr>
      <vt:lpstr>Задача № 2.</vt:lpstr>
      <vt:lpstr>Задача № 3.</vt:lpstr>
      <vt:lpstr>Задача № 4.</vt:lpstr>
      <vt:lpstr>«Занимательный квадрат»</vt:lpstr>
      <vt:lpstr>Задания «Занимательного квадрата»</vt:lpstr>
      <vt:lpstr>ВЫВОДЫ:</vt:lpstr>
      <vt:lpstr>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Задача на внимание</dc:title>
  <cp:lastModifiedBy>Admin</cp:lastModifiedBy>
  <cp:revision>23</cp:revision>
  <dcterms:modified xsi:type="dcterms:W3CDTF">2012-01-29T17:49:50Z</dcterms:modified>
</cp:coreProperties>
</file>