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65" r:id="rId4"/>
    <p:sldId id="257" r:id="rId5"/>
    <p:sldId id="266" r:id="rId6"/>
    <p:sldId id="267" r:id="rId7"/>
    <p:sldId id="258" r:id="rId8"/>
    <p:sldId id="260" r:id="rId9"/>
    <p:sldId id="261" r:id="rId10"/>
    <p:sldId id="259" r:id="rId11"/>
    <p:sldId id="262" r:id="rId12"/>
    <p:sldId id="263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0" autoAdjust="0"/>
    <p:restoredTop sz="94624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42DD6A4-F029-4533-8538-AA2B534E746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A733747-0CBA-47DA-92FB-06B54F6E07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2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500042"/>
            <a:ext cx="8286808" cy="2500330"/>
          </a:xfrm>
        </p:spPr>
        <p:txBody>
          <a:bodyPr>
            <a:normAutofit/>
          </a:bodyPr>
          <a:lstStyle/>
          <a:p>
            <a:r>
              <a:rPr lang="ru-RU" b="1" dirty="0" smtClean="0"/>
              <a:t>Периодическая система химических элементов </a:t>
            </a:r>
            <a:br>
              <a:rPr lang="ru-RU" b="1" dirty="0" smtClean="0"/>
            </a:br>
            <a:r>
              <a:rPr lang="ru-RU" b="1" dirty="0" smtClean="0"/>
              <a:t>Д.И.Менделеева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5643554"/>
            <a:ext cx="6072198" cy="1214446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smtClean="0">
                <a:solidFill>
                  <a:schemeClr val="tx1"/>
                </a:solidFill>
              </a:rPr>
              <a:t>Учитель химии </a:t>
            </a:r>
            <a:r>
              <a:rPr lang="ru-RU" sz="2000" b="1" dirty="0" smtClean="0">
                <a:solidFill>
                  <a:schemeClr val="tx1"/>
                </a:solidFill>
              </a:rPr>
              <a:t>МБОУ </a:t>
            </a:r>
            <a:r>
              <a:rPr lang="ru-RU" sz="2000" b="1" dirty="0" smtClean="0">
                <a:solidFill>
                  <a:schemeClr val="tx1"/>
                </a:solidFill>
              </a:rPr>
              <a:t>СОШ №37</a:t>
            </a:r>
          </a:p>
          <a:p>
            <a:pPr algn="r"/>
            <a:r>
              <a:rPr lang="ru-RU" sz="2000" b="1" dirty="0" smtClean="0">
                <a:solidFill>
                  <a:schemeClr val="tx1"/>
                </a:solidFill>
              </a:rPr>
              <a:t>г. Шахты Ростовской области</a:t>
            </a:r>
          </a:p>
          <a:p>
            <a:pPr algn="ctr"/>
            <a:r>
              <a:rPr lang="ru-RU" sz="2000" b="1" dirty="0" err="1" smtClean="0">
                <a:solidFill>
                  <a:schemeClr val="tx1"/>
                </a:solidFill>
              </a:rPr>
              <a:t>Вабищевич</a:t>
            </a:r>
            <a:r>
              <a:rPr lang="ru-RU" sz="2000" b="1" dirty="0" smtClean="0">
                <a:solidFill>
                  <a:schemeClr val="tx1"/>
                </a:solidFill>
              </a:rPr>
              <a:t> М.В.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066800"/>
          </a:xfrm>
        </p:spPr>
        <p:txBody>
          <a:bodyPr/>
          <a:lstStyle/>
          <a:p>
            <a:pPr algn="ctr"/>
            <a:r>
              <a:rPr lang="ru-RU" b="1" dirty="0" smtClean="0"/>
              <a:t>Группы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Горизонтальные ряды сходных по свойствам элементов.</a:t>
            </a:r>
          </a:p>
          <a:p>
            <a:r>
              <a:rPr lang="ru-RU" dirty="0" smtClean="0"/>
              <a:t>Всего</a:t>
            </a:r>
            <a:r>
              <a:rPr lang="en-US" dirty="0" smtClean="0"/>
              <a:t> 8</a:t>
            </a:r>
            <a:endParaRPr lang="ru-RU" dirty="0" smtClean="0"/>
          </a:p>
          <a:p>
            <a:r>
              <a:rPr lang="ru-RU" dirty="0" smtClean="0"/>
              <a:t>Делятся на главные (</a:t>
            </a:r>
            <a:r>
              <a:rPr lang="en-US" dirty="0" smtClean="0"/>
              <a:t>A)</a:t>
            </a:r>
            <a:r>
              <a:rPr lang="ru-RU" dirty="0" smtClean="0"/>
              <a:t> и побочные</a:t>
            </a:r>
            <a:r>
              <a:rPr lang="en-US" dirty="0" smtClean="0"/>
              <a:t> (B</a:t>
            </a:r>
            <a:r>
              <a:rPr lang="en-US" dirty="0" smtClean="0"/>
              <a:t>)</a:t>
            </a:r>
            <a:endParaRPr lang="ru-RU" dirty="0" smtClean="0"/>
          </a:p>
          <a:p>
            <a:r>
              <a:rPr lang="ru-RU" dirty="0" smtClean="0"/>
              <a:t>Наблюдается изменение свойств элементов</a:t>
            </a:r>
            <a:endParaRPr lang="ru-RU" dirty="0"/>
          </a:p>
        </p:txBody>
      </p:sp>
      <p:sp>
        <p:nvSpPr>
          <p:cNvPr id="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3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47251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Изменение свойств элементов в группах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5929322" y="1714488"/>
            <a:ext cx="32146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Увеличивается:</a:t>
            </a:r>
          </a:p>
          <a:p>
            <a:pPr marL="342900" indent="-342900">
              <a:buAutoNum type="arabicParenR"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Заряд ядра;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2) Радиус атома;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3) Число энергетических уровней;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4) Число электронов 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 внешнем уровне </a:t>
            </a:r>
            <a:r>
              <a:rPr lang="ru-RU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не изменяется;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5) Металлические свойства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;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50" name="Picture 2" descr="G:\periodic-tab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5486400" cy="4343400"/>
          </a:xfrm>
          <a:prstGeom prst="rect">
            <a:avLst/>
          </a:prstGeom>
          <a:noFill/>
        </p:spPr>
      </p:pic>
      <p:cxnSp>
        <p:nvCxnSpPr>
          <p:cNvPr id="9" name="Прямая соединительная линия 8"/>
          <p:cNvCxnSpPr/>
          <p:nvPr/>
        </p:nvCxnSpPr>
        <p:spPr>
          <a:xfrm rot="5400000">
            <a:off x="535753" y="3321843"/>
            <a:ext cx="264320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36481" y="3321843"/>
            <a:ext cx="2642412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286248" y="3429000"/>
            <a:ext cx="328614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4" action="ppaction://hlinksldjump"/>
              </a:rPr>
              <a:t>Меню</a:t>
            </a:r>
            <a:endParaRPr lang="ru-RU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rot="5400000">
            <a:off x="1142976" y="3357562"/>
            <a:ext cx="2428892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2625 L -0.00191 -0.02106 " pathEditMode="relative" ptsTypes="AA">
                                      <p:cBhvr>
                                        <p:cTn id="6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27292 L 0.00121 -0.03148 " pathEditMode="relative" ptsTypes="AA">
                                      <p:cBhvr>
                                        <p:cTn id="6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29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Проверочная работа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429684" cy="4325112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Сравните:</a:t>
            </a:r>
          </a:p>
          <a:p>
            <a:r>
              <a:rPr lang="ru-RU" dirty="0" smtClean="0"/>
              <a:t>Заряд ядра:             </a:t>
            </a:r>
            <a:r>
              <a:rPr lang="en-US" dirty="0" smtClean="0"/>
              <a:t>                                        Na * Mg</a:t>
            </a:r>
            <a:r>
              <a:rPr lang="ru-RU" dirty="0" smtClean="0"/>
              <a:t>            </a:t>
            </a:r>
          </a:p>
          <a:p>
            <a:r>
              <a:rPr lang="ru-RU" dirty="0" smtClean="0"/>
              <a:t>Радиус атома</a:t>
            </a:r>
            <a:r>
              <a:rPr lang="en-US" dirty="0" smtClean="0"/>
              <a:t>                                                  N * O</a:t>
            </a:r>
            <a:endParaRPr lang="ru-RU" dirty="0" smtClean="0"/>
          </a:p>
          <a:p>
            <a:r>
              <a:rPr lang="ru-RU" dirty="0" smtClean="0"/>
              <a:t>Число энергетических уровней</a:t>
            </a:r>
            <a:r>
              <a:rPr lang="en-US" dirty="0" smtClean="0"/>
              <a:t>                S * P</a:t>
            </a:r>
            <a:endParaRPr lang="ru-RU" dirty="0" smtClean="0"/>
          </a:p>
          <a:p>
            <a:r>
              <a:rPr lang="ru-RU" dirty="0" smtClean="0"/>
              <a:t>Число электронов на внешнем уровне</a:t>
            </a:r>
            <a:r>
              <a:rPr lang="en-US" dirty="0" smtClean="0"/>
              <a:t>   As * </a:t>
            </a:r>
            <a:r>
              <a:rPr lang="en-US" dirty="0" err="1" smtClean="0"/>
              <a:t>Sb</a:t>
            </a:r>
            <a:endParaRPr lang="ru-RU" dirty="0" smtClean="0"/>
          </a:p>
          <a:p>
            <a:r>
              <a:rPr lang="ru-RU" dirty="0" smtClean="0"/>
              <a:t>Металлический свойства</a:t>
            </a:r>
            <a:r>
              <a:rPr lang="en-US" dirty="0" smtClean="0"/>
              <a:t>                            Ca * K</a:t>
            </a:r>
            <a:endParaRPr lang="ru-RU" dirty="0" smtClean="0"/>
          </a:p>
          <a:p>
            <a:r>
              <a:rPr lang="ru-RU" dirty="0" smtClean="0"/>
              <a:t>Неметаллические свойства</a:t>
            </a:r>
            <a:r>
              <a:rPr lang="en-US" dirty="0" smtClean="0"/>
              <a:t>                         O * S</a:t>
            </a:r>
            <a:endParaRPr lang="ru-RU" dirty="0"/>
          </a:p>
        </p:txBody>
      </p:sp>
      <p:sp>
        <p:nvSpPr>
          <p:cNvPr id="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Меню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066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Проверь ответ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85926"/>
            <a:ext cx="8358246" cy="4325112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Сравните:</a:t>
            </a:r>
          </a:p>
          <a:p>
            <a:r>
              <a:rPr lang="ru-RU" dirty="0" smtClean="0"/>
              <a:t>Заряд ядра:             </a:t>
            </a:r>
            <a:r>
              <a:rPr lang="en-US" dirty="0" smtClean="0"/>
              <a:t>                                        Na </a:t>
            </a:r>
            <a:r>
              <a:rPr lang="en-US" dirty="0" smtClean="0"/>
              <a:t>&lt; Ca</a:t>
            </a:r>
            <a:r>
              <a:rPr lang="ru-RU" dirty="0" smtClean="0"/>
              <a:t>            </a:t>
            </a:r>
            <a:endParaRPr lang="ru-RU" dirty="0" smtClean="0"/>
          </a:p>
          <a:p>
            <a:r>
              <a:rPr lang="ru-RU" dirty="0" smtClean="0"/>
              <a:t>Радиус атома</a:t>
            </a:r>
            <a:r>
              <a:rPr lang="en-US" dirty="0" smtClean="0"/>
              <a:t>                                                  N </a:t>
            </a:r>
            <a:r>
              <a:rPr lang="en-US" dirty="0" smtClean="0"/>
              <a:t>&lt; </a:t>
            </a:r>
            <a:r>
              <a:rPr lang="en-US" dirty="0" smtClean="0"/>
              <a:t>O</a:t>
            </a:r>
            <a:endParaRPr lang="ru-RU" dirty="0" smtClean="0"/>
          </a:p>
          <a:p>
            <a:r>
              <a:rPr lang="ru-RU" dirty="0" smtClean="0"/>
              <a:t>Число энергетических уровней</a:t>
            </a:r>
            <a:r>
              <a:rPr lang="en-US" dirty="0" smtClean="0"/>
              <a:t>                S </a:t>
            </a:r>
            <a:r>
              <a:rPr lang="en-US" dirty="0" smtClean="0"/>
              <a:t>= </a:t>
            </a:r>
            <a:r>
              <a:rPr lang="en-US" dirty="0" smtClean="0"/>
              <a:t>P</a:t>
            </a:r>
            <a:endParaRPr lang="ru-RU" dirty="0" smtClean="0"/>
          </a:p>
          <a:p>
            <a:r>
              <a:rPr lang="ru-RU" dirty="0" smtClean="0"/>
              <a:t>Число электронов на внешнем уровне</a:t>
            </a:r>
            <a:r>
              <a:rPr lang="en-US" dirty="0" smtClean="0"/>
              <a:t>   As </a:t>
            </a:r>
            <a:r>
              <a:rPr lang="en-US" dirty="0" smtClean="0"/>
              <a:t>= </a:t>
            </a:r>
            <a:r>
              <a:rPr lang="en-US" dirty="0" err="1" smtClean="0"/>
              <a:t>Sb</a:t>
            </a:r>
            <a:endParaRPr lang="ru-RU" dirty="0" smtClean="0"/>
          </a:p>
          <a:p>
            <a:r>
              <a:rPr lang="ru-RU" dirty="0" smtClean="0"/>
              <a:t>Металлический свойства</a:t>
            </a:r>
            <a:r>
              <a:rPr lang="en-US" dirty="0" smtClean="0"/>
              <a:t>                            Ca </a:t>
            </a:r>
            <a:r>
              <a:rPr lang="en-US" dirty="0" smtClean="0"/>
              <a:t>&gt; </a:t>
            </a:r>
            <a:r>
              <a:rPr lang="en-US" dirty="0" smtClean="0"/>
              <a:t>K</a:t>
            </a:r>
            <a:endParaRPr lang="ru-RU" dirty="0" smtClean="0"/>
          </a:p>
          <a:p>
            <a:r>
              <a:rPr lang="ru-RU" dirty="0" smtClean="0"/>
              <a:t>Неметаллические свойства</a:t>
            </a:r>
            <a:r>
              <a:rPr lang="en-US" dirty="0" smtClean="0"/>
              <a:t>                         O </a:t>
            </a:r>
            <a:r>
              <a:rPr lang="en-US" dirty="0" smtClean="0"/>
              <a:t>&gt; </a:t>
            </a:r>
            <a:r>
              <a:rPr lang="en-US" dirty="0" smtClean="0"/>
              <a:t>S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3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AG00315_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698875"/>
            <a:ext cx="2798763" cy="3159125"/>
          </a:xfrm>
          <a:prstGeom prst="rect">
            <a:avLst/>
          </a:prstGeom>
          <a:noFill/>
        </p:spPr>
      </p:pic>
      <p:pic>
        <p:nvPicPr>
          <p:cNvPr id="77827" name="Picture 3" descr="AG00373_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10450" y="0"/>
            <a:ext cx="1733550" cy="1666875"/>
          </a:xfrm>
          <a:prstGeom prst="rect">
            <a:avLst/>
          </a:prstGeom>
          <a:noFill/>
        </p:spPr>
      </p:pic>
      <p:sp>
        <p:nvSpPr>
          <p:cNvPr id="77828" name="WordArt 4"/>
          <p:cNvSpPr>
            <a:spLocks noChangeArrowheads="1" noChangeShapeType="1" noTextEdit="1"/>
          </p:cNvSpPr>
          <p:nvPr/>
        </p:nvSpPr>
        <p:spPr bwMode="auto">
          <a:xfrm>
            <a:off x="2268538" y="1989138"/>
            <a:ext cx="5029200" cy="1905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kern="10" spc="-360"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Молодцы !</a:t>
            </a:r>
          </a:p>
        </p:txBody>
      </p:sp>
      <p:sp>
        <p:nvSpPr>
          <p:cNvPr id="77829" name="AutoShape 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6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0668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Цель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8643998" cy="4325112"/>
          </a:xfrm>
        </p:spPr>
        <p:txBody>
          <a:bodyPr/>
          <a:lstStyle/>
          <a:p>
            <a:r>
              <a:rPr lang="ru-RU" dirty="0" smtClean="0"/>
              <a:t>Сформировать  представление о строении периодической системы</a:t>
            </a:r>
            <a:endParaRPr lang="ru-RU" dirty="0" smtClean="0"/>
          </a:p>
          <a:p>
            <a:r>
              <a:rPr lang="ru-RU" dirty="0" smtClean="0"/>
              <a:t>Р</a:t>
            </a:r>
            <a:r>
              <a:rPr lang="ru-RU" dirty="0" smtClean="0"/>
              <a:t>ассмотреть </a:t>
            </a:r>
            <a:r>
              <a:rPr lang="ru-RU" dirty="0" smtClean="0"/>
              <a:t>закономерности свойств химических элементов</a:t>
            </a:r>
            <a:endParaRPr lang="ru-RU" dirty="0"/>
          </a:p>
        </p:txBody>
      </p:sp>
      <p:sp>
        <p:nvSpPr>
          <p:cNvPr id="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3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Содержание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249424"/>
            <a:ext cx="8643998" cy="4325112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2" action="ppaction://hlinksldjump"/>
              </a:rPr>
              <a:t>Историческая 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2" action="ppaction://hlinksldjump"/>
              </a:rPr>
              <a:t>справка</a:t>
            </a:r>
            <a:endParaRPr lang="ru-RU" b="1" dirty="0" smtClean="0">
              <a:ln>
                <a:solidFill>
                  <a:schemeClr val="tx1"/>
                </a:solidFill>
              </a:ln>
            </a:endParaRPr>
          </a:p>
          <a:p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3" action="ppaction://hlinksldjump"/>
              </a:rPr>
              <a:t>Структура периодической системы</a:t>
            </a:r>
            <a:endParaRPr lang="ru-RU" b="1" dirty="0" smtClean="0">
              <a:ln>
                <a:solidFill>
                  <a:schemeClr val="tx1"/>
                </a:solidFill>
              </a:ln>
            </a:endParaRPr>
          </a:p>
          <a:p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4" action="ppaction://hlinksldjump"/>
              </a:rPr>
              <a:t>Закономерности изменения свойств 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4" action="ppaction://hlinksldjump"/>
              </a:rPr>
              <a:t>элементов в периодах</a:t>
            </a:r>
            <a:endParaRPr lang="ru-RU" b="1" dirty="0" smtClean="0">
              <a:ln>
                <a:solidFill>
                  <a:schemeClr val="tx1"/>
                </a:solidFill>
              </a:ln>
            </a:endParaRPr>
          </a:p>
          <a:p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5" action="ppaction://hlinksldjump"/>
              </a:rPr>
              <a:t>Закономерности изменения свойств элементов в группах</a:t>
            </a:r>
            <a:endParaRPr lang="ru-RU" b="1" dirty="0" smtClean="0">
              <a:ln>
                <a:solidFill>
                  <a:schemeClr val="tx1"/>
                </a:solidFill>
              </a:ln>
            </a:endParaRPr>
          </a:p>
          <a:p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6" action="ppaction://hlinksldjump"/>
              </a:rPr>
              <a:t>Проверочная работа</a:t>
            </a:r>
            <a:endParaRPr lang="ru-RU" b="1" dirty="0" smtClean="0">
              <a:ln>
                <a:solidFill>
                  <a:schemeClr val="tx1"/>
                </a:solidFill>
              </a:ln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4" descr="41-14-3"/>
          <p:cNvPicPr>
            <a:picLocks noChangeAspect="1" noChangeArrowheads="1"/>
          </p:cNvPicPr>
          <p:nvPr/>
        </p:nvPicPr>
        <p:blipFill>
          <a:blip r:embed="rId7"/>
          <a:srcRect t="5264" b="10525"/>
          <a:stretch>
            <a:fillRect/>
          </a:stretch>
        </p:blipFill>
        <p:spPr bwMode="auto">
          <a:xfrm>
            <a:off x="6715140" y="4500570"/>
            <a:ext cx="2428860" cy="2357430"/>
          </a:xfrm>
          <a:prstGeom prst="rect">
            <a:avLst/>
          </a:prstGeom>
          <a:noFill/>
        </p:spPr>
      </p:pic>
      <p:sp>
        <p:nvSpPr>
          <p:cNvPr id="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2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71438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Историческая справка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Открыта 1 марта 1969 Д. И. Менделеевым</a:t>
            </a:r>
          </a:p>
          <a:p>
            <a:r>
              <a:rPr lang="ru-RU" dirty="0" smtClean="0"/>
              <a:t>Является графическим отображением периодического закона</a:t>
            </a:r>
          </a:p>
          <a:p>
            <a:r>
              <a:rPr lang="ru-RU" dirty="0" smtClean="0"/>
              <a:t>Известны более 400 вариантов, но самые используемые короткий и длинный вариант</a:t>
            </a:r>
            <a:endParaRPr lang="ru-RU" dirty="0"/>
          </a:p>
        </p:txBody>
      </p:sp>
      <p:pic>
        <p:nvPicPr>
          <p:cNvPr id="1026" name="Picture 2" descr="F:\mendelee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2750" y="4476750"/>
            <a:ext cx="6191250" cy="2381250"/>
          </a:xfrm>
          <a:prstGeom prst="rect">
            <a:avLst/>
          </a:prstGeom>
          <a:noFill/>
        </p:spPr>
      </p:pic>
      <p:sp>
        <p:nvSpPr>
          <p:cNvPr id="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4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Длинный вариант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периодической системы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image010.jpg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EFFFA"/>
              </a:clrFrom>
              <a:clrTo>
                <a:srgbClr val="FEFFF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48" y="1428736"/>
            <a:ext cx="7500990" cy="5000660"/>
          </a:xfrm>
        </p:spPr>
      </p:pic>
      <p:sp>
        <p:nvSpPr>
          <p:cNvPr id="4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4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Короткий вариант 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периодической системы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3074" name="Picture 2" descr="G:\mendeleev_tab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785926"/>
            <a:ext cx="6403666" cy="4786346"/>
          </a:xfrm>
          <a:prstGeom prst="rect">
            <a:avLst/>
          </a:prstGeom>
          <a:noFill/>
        </p:spPr>
      </p:pic>
      <p:sp>
        <p:nvSpPr>
          <p:cNvPr id="6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4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47251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Структура периодической системы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Периодическая система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       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2" action="ppaction://hlinksldjump"/>
              </a:rPr>
              <a:t>Периоды  </a:t>
            </a:r>
            <a:r>
              <a:rPr lang="ru-RU" b="1" dirty="0" smtClean="0"/>
              <a:t>                                   </a:t>
            </a:r>
            <a:r>
              <a:rPr lang="ru-RU" b="1" dirty="0" smtClean="0">
                <a:ln>
                  <a:solidFill>
                    <a:schemeClr val="tx1"/>
                  </a:solidFill>
                </a:ln>
                <a:hlinkClick r:id="rId3" action="ppaction://hlinksldjump"/>
              </a:rPr>
              <a:t>Группы</a:t>
            </a:r>
            <a:r>
              <a:rPr lang="ru-RU" b="1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2214546" y="2786058"/>
            <a:ext cx="1428760" cy="12858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5572132" y="2714620"/>
            <a:ext cx="1357322" cy="135732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5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Периоды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25112"/>
          </a:xfrm>
        </p:spPr>
        <p:txBody>
          <a:bodyPr/>
          <a:lstStyle/>
          <a:p>
            <a:r>
              <a:rPr lang="ru-RU" dirty="0" smtClean="0"/>
              <a:t>Горизонтальные ряды, сходных по свойствам элементов</a:t>
            </a:r>
          </a:p>
          <a:p>
            <a:r>
              <a:rPr lang="ru-RU" dirty="0" smtClean="0"/>
              <a:t>Всего 7</a:t>
            </a:r>
          </a:p>
          <a:p>
            <a:r>
              <a:rPr lang="ru-RU" dirty="0" smtClean="0"/>
              <a:t>Обозначаются римскими цифрами</a:t>
            </a:r>
          </a:p>
          <a:p>
            <a:r>
              <a:rPr lang="ru-RU" dirty="0" smtClean="0"/>
              <a:t>Делятся на малые и </a:t>
            </a:r>
            <a:r>
              <a:rPr lang="ru-RU" dirty="0" smtClean="0"/>
              <a:t>большие</a:t>
            </a:r>
            <a:endParaRPr lang="ru-RU" dirty="0" smtClean="0"/>
          </a:p>
          <a:p>
            <a:r>
              <a:rPr lang="ru-RU" dirty="0" smtClean="0"/>
              <a:t>Наблюдается закономерное изменение свойств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4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3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482" y="714356"/>
            <a:ext cx="847251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Изменение свойств элементов в периодах</a:t>
            </a:r>
            <a:endParaRPr lang="ru-RU" dirty="0"/>
          </a:p>
        </p:txBody>
      </p:sp>
      <p:pic>
        <p:nvPicPr>
          <p:cNvPr id="1027" name="Picture 3" descr="G:\periodic-tab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14488"/>
            <a:ext cx="5486400" cy="4343400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/>
          <p:cNvCxnSpPr/>
          <p:nvPr/>
        </p:nvCxnSpPr>
        <p:spPr>
          <a:xfrm rot="10800000" flipV="1">
            <a:off x="214282" y="2643182"/>
            <a:ext cx="4500594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214282" y="2357430"/>
            <a:ext cx="4500594" cy="7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1142976" y="3000372"/>
            <a:ext cx="3786214" cy="79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643538" y="1857364"/>
            <a:ext cx="35004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Увеличивается:</a:t>
            </a:r>
          </a:p>
          <a:p>
            <a:pPr marL="342900" indent="-342900">
              <a:buAutoNum type="arabicParenR"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Заряд ядра;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2) Радиус атома;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3) Число электронов на внешнем уровне;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4) Неметаллические свойства;</a:t>
            </a:r>
          </a:p>
          <a:p>
            <a:pPr marL="342900" indent="-342900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5) Число энергетических уровней не </a:t>
            </a:r>
            <a:r>
              <a:rPr lang="ru-RU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изменяется</a:t>
            </a:r>
            <a:endParaRPr lang="ru-RU" b="1" u="sng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5643570" y="5429264"/>
            <a:ext cx="328614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324600"/>
            <a:ext cx="914400" cy="533400"/>
          </a:xfrm>
          <a:prstGeom prst="actionButtonBlank">
            <a:avLst/>
          </a:prstGeom>
          <a:gradFill rotWithShape="0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hlinkClick r:id="rId4" action="ppaction://hlinksldjump"/>
              </a:rPr>
              <a:t>Меню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989 -0.00046 L -0.03663 -0.00046 " pathEditMode="relative" ptsTypes="AA"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386 -1.48148E-6 L 4.16667E-6 -1.48148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233</TotalTime>
  <Words>301</Words>
  <Application>Microsoft Office PowerPoint</Application>
  <PresentationFormat>Экран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Периодическая система химических элементов  Д.И.Менделеева</vt:lpstr>
      <vt:lpstr>Цель</vt:lpstr>
      <vt:lpstr>Содержание</vt:lpstr>
      <vt:lpstr>Историческая справка</vt:lpstr>
      <vt:lpstr>Длинный вариант  периодической системы</vt:lpstr>
      <vt:lpstr>Короткий вариант  периодической системы</vt:lpstr>
      <vt:lpstr>Структура периодической системы</vt:lpstr>
      <vt:lpstr>Периоды</vt:lpstr>
      <vt:lpstr>Изменение свойств элементов в периодах</vt:lpstr>
      <vt:lpstr>Группы</vt:lpstr>
      <vt:lpstr>Изменение свойств элементов в группах</vt:lpstr>
      <vt:lpstr>Проверочная работа</vt:lpstr>
      <vt:lpstr>Проверь ответ</vt:lpstr>
      <vt:lpstr>Слайд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Периодическая система химических элементов  Д.И.Менделеева</dc:title>
  <dc:creator>пк</dc:creator>
  <cp:lastModifiedBy>пк</cp:lastModifiedBy>
  <cp:revision>26</cp:revision>
  <dcterms:created xsi:type="dcterms:W3CDTF">2012-01-16T16:52:17Z</dcterms:created>
  <dcterms:modified xsi:type="dcterms:W3CDTF">2012-01-30T17:33:45Z</dcterms:modified>
</cp:coreProperties>
</file>