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94" r:id="rId3"/>
    <p:sldId id="268" r:id="rId4"/>
    <p:sldId id="301" r:id="rId5"/>
    <p:sldId id="271" r:id="rId6"/>
    <p:sldId id="272" r:id="rId7"/>
    <p:sldId id="259" r:id="rId8"/>
    <p:sldId id="260" r:id="rId9"/>
    <p:sldId id="261" r:id="rId10"/>
    <p:sldId id="273" r:id="rId11"/>
    <p:sldId id="263" r:id="rId12"/>
    <p:sldId id="278" r:id="rId13"/>
    <p:sldId id="274" r:id="rId14"/>
    <p:sldId id="280" r:id="rId15"/>
    <p:sldId id="282" r:id="rId16"/>
    <p:sldId id="283" r:id="rId17"/>
    <p:sldId id="292" r:id="rId18"/>
    <p:sldId id="295" r:id="rId19"/>
    <p:sldId id="296" r:id="rId20"/>
    <p:sldId id="281" r:id="rId21"/>
    <p:sldId id="299" r:id="rId22"/>
    <p:sldId id="298" r:id="rId23"/>
    <p:sldId id="297" r:id="rId24"/>
    <p:sldId id="303" r:id="rId25"/>
    <p:sldId id="300" r:id="rId26"/>
    <p:sldId id="265" r:id="rId27"/>
    <p:sldId id="266" r:id="rId28"/>
    <p:sldId id="286" r:id="rId29"/>
    <p:sldId id="287" r:id="rId30"/>
    <p:sldId id="288" r:id="rId31"/>
    <p:sldId id="276" r:id="rId32"/>
    <p:sldId id="302" r:id="rId33"/>
    <p:sldId id="27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6" autoAdjust="0"/>
    <p:restoredTop sz="94660"/>
  </p:normalViewPr>
  <p:slideViewPr>
    <p:cSldViewPr>
      <p:cViewPr>
        <p:scale>
          <a:sx n="78" d="100"/>
          <a:sy n="78" d="100"/>
        </p:scale>
        <p:origin x="-660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66C21-46F9-43A1-B609-2D9ACF946456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698B7-F595-4B84-8902-BC97DF00A7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470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98B7-F595-4B84-8902-BC97DF00A75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698B7-F595-4B84-8902-BC97DF00A75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wmf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Развитие мелкой </a:t>
            </a:r>
            <a:r>
              <a:rPr lang="ru-RU" sz="3200" b="1" i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моторики у 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itchFamily="34" charset="0"/>
              </a:rPr>
              <a:t>детей с нарушениями речи через изобразительную деятельность.</a:t>
            </a:r>
            <a:endParaRPr lang="ru-RU" sz="32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72060" y="4929198"/>
            <a:ext cx="3971940" cy="1752600"/>
          </a:xfr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Воспитатель первой</a:t>
            </a:r>
          </a:p>
          <a:p>
            <a:pPr algn="l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 квалификационной категории</a:t>
            </a:r>
          </a:p>
          <a:p>
            <a:pPr algn="l"/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Бутяева Маргарита Александровна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116272"/>
            <a:ext cx="4362079" cy="3456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143240" y="2643182"/>
            <a:ext cx="2928958" cy="14287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/>
              <a:t>Направления</a:t>
            </a:r>
          </a:p>
        </p:txBody>
      </p:sp>
      <p:sp>
        <p:nvSpPr>
          <p:cNvPr id="3" name="Овал 2"/>
          <p:cNvSpPr/>
          <p:nvPr/>
        </p:nvSpPr>
        <p:spPr>
          <a:xfrm>
            <a:off x="5715008" y="4500570"/>
            <a:ext cx="2786082" cy="14287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Взаимодействие с семьёй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500034" y="4357694"/>
            <a:ext cx="2786082" cy="14287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Пальчиковая гимнастика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5715008" y="785794"/>
            <a:ext cx="2786082" cy="14287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Художественное творчество детей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42910" y="785794"/>
            <a:ext cx="2786082" cy="14287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Организация предметно развивающей среды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8861306">
            <a:off x="3012938" y="1968016"/>
            <a:ext cx="428628" cy="97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569784">
            <a:off x="5806761" y="3751679"/>
            <a:ext cx="428628" cy="97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125552">
            <a:off x="2885528" y="3677464"/>
            <a:ext cx="428628" cy="97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2874401">
            <a:off x="5738947" y="1964492"/>
            <a:ext cx="428628" cy="97310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4786322"/>
            <a:ext cx="1373188" cy="1714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642910" y="500042"/>
            <a:ext cx="7848454" cy="6040445"/>
            <a:chOff x="2208" y="1606"/>
            <a:chExt cx="7266" cy="3484"/>
          </a:xfrm>
        </p:grpSpPr>
        <p:sp>
          <p:nvSpPr>
            <p:cNvPr id="4" name="AutoShape 4"/>
            <p:cNvSpPr>
              <a:spLocks noChangeAspect="1" noChangeArrowheads="1"/>
            </p:cNvSpPr>
            <p:nvPr/>
          </p:nvSpPr>
          <p:spPr bwMode="auto">
            <a:xfrm>
              <a:off x="2208" y="1606"/>
              <a:ext cx="7200" cy="3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2415" y="1795"/>
              <a:ext cx="1977" cy="558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400" b="1">
                  <a:latin typeface="Arial" charset="0"/>
                  <a:cs typeface="Arial" charset="0"/>
                </a:rPr>
                <a:t>Игры с мозаикой, конструктором,</a:t>
              </a:r>
            </a:p>
            <a:p>
              <a:pPr algn="ctr"/>
              <a:r>
                <a:rPr lang="ru-RU" sz="1400" b="1">
                  <a:latin typeface="Arial" charset="0"/>
                  <a:cs typeface="Arial" charset="0"/>
                </a:rPr>
                <a:t>крупными пазлами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986" y="1906"/>
              <a:ext cx="2118" cy="551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600" b="1" dirty="0"/>
                <a:t>Волшебная </a:t>
              </a:r>
              <a:r>
                <a:rPr lang="ru-RU" sz="1600" b="1" dirty="0" smtClean="0"/>
                <a:t>застежка панно «Корзина с грибами»</a:t>
              </a:r>
              <a:endParaRPr lang="ru-RU" sz="1600" b="1" dirty="0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7639" y="1795"/>
              <a:ext cx="1835" cy="558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200" b="1" dirty="0" smtClean="0"/>
                <a:t>Занимательные игрушки для развития тактильных ощущений</a:t>
              </a:r>
              <a:endParaRPr lang="ru-RU" sz="1200" b="1" dirty="0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415" y="2910"/>
              <a:ext cx="1977" cy="697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dirty="0"/>
            </a:p>
            <a:p>
              <a:pPr algn="ctr"/>
              <a:r>
                <a:rPr lang="ru-RU" sz="1400" b="1" dirty="0"/>
                <a:t>Игры </a:t>
              </a:r>
              <a:r>
                <a:rPr lang="ru-RU" sz="1400" b="1" dirty="0" smtClean="0"/>
                <a:t>с природным сыпучим материалом  </a:t>
              </a:r>
              <a:r>
                <a:rPr lang="ru-RU" sz="1400" b="1" dirty="0"/>
                <a:t>прищепками</a:t>
              </a: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956" y="2910"/>
              <a:ext cx="2118" cy="697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b="1" i="1" dirty="0">
                <a:solidFill>
                  <a:srgbClr val="C00000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FF0000"/>
                  </a:solidFill>
                </a:rPr>
                <a:t>Предметно развивающая среда</a:t>
              </a:r>
              <a:endParaRPr lang="ru-RU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7639" y="2910"/>
              <a:ext cx="1833" cy="697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dirty="0"/>
            </a:p>
            <a:p>
              <a:pPr algn="ctr"/>
              <a:r>
                <a:rPr lang="ru-RU" sz="1600" b="1" dirty="0"/>
                <a:t>Умные шнуровки</a:t>
              </a:r>
            </a:p>
            <a:p>
              <a:pPr algn="ctr"/>
              <a:endParaRPr lang="ru-RU" sz="1400" b="1" dirty="0"/>
            </a:p>
            <a:p>
              <a:pPr algn="ctr"/>
              <a:endParaRPr lang="ru-RU" sz="1400" b="1" dirty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415" y="4025"/>
              <a:ext cx="1977" cy="589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dirty="0"/>
            </a:p>
            <a:p>
              <a:pPr algn="ctr"/>
              <a:r>
                <a:rPr lang="ru-RU" sz="1600" b="1" dirty="0" smtClean="0"/>
                <a:t>Пальчиковый театр</a:t>
              </a:r>
              <a:endParaRPr lang="ru-RU" sz="1600" b="1" dirty="0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956" y="4025"/>
              <a:ext cx="2118" cy="589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dirty="0"/>
            </a:p>
            <a:p>
              <a:pPr algn="ctr"/>
              <a:r>
                <a:rPr lang="ru-RU" sz="1600" b="1" dirty="0"/>
                <a:t>Весёлые карандаши, </a:t>
              </a:r>
              <a:r>
                <a:rPr lang="ru-RU" sz="1600" b="1" dirty="0" smtClean="0"/>
                <a:t>трафареты.</a:t>
              </a:r>
              <a:endParaRPr lang="ru-RU" sz="1600" b="1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631" y="4010"/>
              <a:ext cx="1835" cy="563"/>
            </a:xfrm>
            <a:prstGeom prst="rect">
              <a:avLst/>
            </a:prstGeom>
            <a:solidFill>
              <a:srgbClr val="CCECFF"/>
            </a:solidFill>
            <a:ln w="12700">
              <a:solidFill>
                <a:srgbClr val="00008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ru-RU" sz="1400" dirty="0"/>
            </a:p>
            <a:p>
              <a:pPr algn="ctr"/>
              <a:r>
                <a:rPr lang="ru-RU" sz="1600" b="1" dirty="0" smtClean="0"/>
                <a:t>Музыкальные игрушки</a:t>
              </a:r>
              <a:endParaRPr lang="ru-RU" sz="1600" b="1" dirty="0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5911" y="2457"/>
              <a:ext cx="34" cy="45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5945" y="3607"/>
              <a:ext cx="0" cy="4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>
              <a:off x="7074" y="3328"/>
              <a:ext cx="56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>
              <a:off x="4392" y="3328"/>
              <a:ext cx="56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7074" y="2353"/>
              <a:ext cx="565" cy="5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H="1" flipV="1">
              <a:off x="4392" y="2353"/>
              <a:ext cx="564" cy="5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>
              <a:off x="4392" y="3607"/>
              <a:ext cx="564" cy="4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7074" y="3607"/>
              <a:ext cx="565" cy="41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dmin\Мои документы\РИТА\фото\Новая папка\PB17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3"/>
            <a:ext cx="4643437" cy="3357586"/>
          </a:xfrm>
          <a:prstGeom prst="rect">
            <a:avLst/>
          </a:prstGeom>
          <a:noFill/>
        </p:spPr>
      </p:pic>
      <p:pic>
        <p:nvPicPr>
          <p:cNvPr id="2" name="Picture 3" descr="C:\Documents and Settings\Admin\Рабочий стол\Новая папка\PB21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53"/>
            <a:ext cx="4357686" cy="3357586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овая папка\PB210004.JPG"/>
          <p:cNvPicPr>
            <a:picLocks noChangeAspect="1" noChangeArrowheads="1"/>
          </p:cNvPicPr>
          <p:nvPr/>
        </p:nvPicPr>
        <p:blipFill>
          <a:blip r:embed="rId4" cstate="print"/>
          <a:srcRect r="27868"/>
          <a:stretch>
            <a:fillRect/>
          </a:stretch>
        </p:blipFill>
        <p:spPr bwMode="auto">
          <a:xfrm>
            <a:off x="5143504" y="3643314"/>
            <a:ext cx="3500462" cy="3214686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Новая папка\25 ноября\100_1890.JPG"/>
          <p:cNvPicPr>
            <a:picLocks noChangeAspect="1" noChangeArrowheads="1"/>
          </p:cNvPicPr>
          <p:nvPr/>
        </p:nvPicPr>
        <p:blipFill>
          <a:blip r:embed="rId5" cstate="print"/>
          <a:srcRect l="5267" t="15805"/>
          <a:stretch>
            <a:fillRect/>
          </a:stretch>
        </p:blipFill>
        <p:spPr bwMode="auto">
          <a:xfrm>
            <a:off x="0" y="3643314"/>
            <a:ext cx="4699285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00496" y="714356"/>
            <a:ext cx="4071966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Художественное творчество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14678" y="2500306"/>
            <a:ext cx="1771656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рисование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29058" y="4643446"/>
            <a:ext cx="1771656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аппликация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58016" y="4643446"/>
            <a:ext cx="1771656" cy="7858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лепка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15140" y="2500306"/>
            <a:ext cx="2271722" cy="8572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конструирование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3071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173348">
            <a:off x="5006784" y="1625417"/>
            <a:ext cx="428628" cy="30985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0173173">
            <a:off x="7522068" y="1619671"/>
            <a:ext cx="428628" cy="90360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527162">
            <a:off x="4000000" y="1643050"/>
            <a:ext cx="428628" cy="8572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0420113">
            <a:off x="6209347" y="1607693"/>
            <a:ext cx="428628" cy="30803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300"/>
            <a:ext cx="2844000" cy="420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\100_1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643997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РИТА\фото\ФОТО\SA400023.JPG"/>
          <p:cNvPicPr>
            <a:picLocks noChangeAspect="1" noChangeArrowheads="1"/>
          </p:cNvPicPr>
          <p:nvPr/>
        </p:nvPicPr>
        <p:blipFill>
          <a:blip r:embed="rId2" cstate="print"/>
          <a:srcRect b="9755"/>
          <a:stretch>
            <a:fillRect/>
          </a:stretch>
        </p:blipFill>
        <p:spPr bwMode="auto">
          <a:xfrm>
            <a:off x="142844" y="142852"/>
            <a:ext cx="8786874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Мои документы\РИТА\фото\ФОТО\SA400026.JPG"/>
          <p:cNvPicPr>
            <a:picLocks noChangeAspect="1" noChangeArrowheads="1"/>
          </p:cNvPicPr>
          <p:nvPr/>
        </p:nvPicPr>
        <p:blipFill>
          <a:blip r:embed="rId2" cstate="print"/>
          <a:srcRect b="9721"/>
          <a:stretch>
            <a:fillRect/>
          </a:stretch>
        </p:blipFill>
        <p:spPr bwMode="auto">
          <a:xfrm>
            <a:off x="285720" y="214290"/>
            <a:ext cx="8715436" cy="6490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Новая папка\100_18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52"/>
            <a:ext cx="4140000" cy="3104600"/>
          </a:xfrm>
          <a:prstGeom prst="rect">
            <a:avLst/>
          </a:prstGeom>
          <a:noFill/>
        </p:spPr>
      </p:pic>
      <p:pic>
        <p:nvPicPr>
          <p:cNvPr id="8195" name="Picture 3" descr="C:\Documents and Settings\Admin\Рабочий стол\Новая папка\100_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57166"/>
            <a:ext cx="4104000" cy="3077584"/>
          </a:xfrm>
          <a:prstGeom prst="rect">
            <a:avLst/>
          </a:prstGeom>
          <a:noFill/>
        </p:spPr>
      </p:pic>
      <p:pic>
        <p:nvPicPr>
          <p:cNvPr id="8196" name="Picture 4" descr="C:\Documents and Settings\Admin\Рабочий стол\Новая папка\100_1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4104000" cy="3077601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00438"/>
            <a:ext cx="4058810" cy="309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Documents and Settings\Admin\Мои документы\РИТА\фото\PA28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85718" cy="6473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Новая папка\PB18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652" y="500042"/>
            <a:ext cx="7776000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3574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«Истоки способностей и дарований детей находятся на кончиках пальцев. От пальцев образно говоря, идут тончайшие ручейки, которые питают источник творческой мысли».</a:t>
            </a:r>
            <a: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В.А. Сухомлинский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1879296">
            <a:off x="7231463" y="431232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4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1958827">
            <a:off x="4307581" y="363755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5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245630">
            <a:off x="757460" y="537481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6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10134">
            <a:off x="1114650" y="5109513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7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480000">
            <a:off x="4329359" y="5323827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8" name="Picture 22" descr="NA02125_"/>
          <p:cNvPicPr preferRelativeResize="0">
            <a:picLocks noChangeArrowheads="1" noChangeShapeType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9762348">
            <a:off x="7686946" y="4895200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Мои документы\РИТА\фото\Новая папка\PB16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214842" cy="3214710"/>
          </a:xfrm>
          <a:prstGeom prst="rect">
            <a:avLst/>
          </a:prstGeom>
          <a:noFill/>
        </p:spPr>
      </p:pic>
      <p:pic>
        <p:nvPicPr>
          <p:cNvPr id="4" name="Picture 9" descr="C:\Documents and Settings\Admin\Рабочий стол\Новая папка\PB18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500594" cy="3214710"/>
          </a:xfrm>
          <a:prstGeom prst="rect">
            <a:avLst/>
          </a:prstGeom>
          <a:noFill/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876"/>
            <a:ext cx="4214842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Admin\Рабочий стол\Новая папка\25 ноября\100_18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00438"/>
            <a:ext cx="4486885" cy="32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Новая папка\PB2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08000" cy="615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100_18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100_1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Новая папка\100_1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501946" cy="58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7188" y="1214437"/>
            <a:ext cx="1785937" cy="8001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ru-RU" sz="1200"/>
          </a:p>
          <a:p>
            <a:pPr algn="ctr"/>
            <a:r>
              <a:rPr lang="ru-RU" b="1">
                <a:latin typeface="Arial" charset="0"/>
                <a:cs typeface="Arial" charset="0"/>
              </a:rPr>
              <a:t>Упражнение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643188" y="1214437"/>
            <a:ext cx="1785937" cy="82391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 smtClean="0">
                <a:latin typeface="Arial" charset="0"/>
                <a:cs typeface="Arial" charset="0"/>
              </a:rPr>
              <a:t>От простого  к сложному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00625" y="1214437"/>
            <a:ext cx="2000250" cy="804863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latin typeface="Arial" charset="0"/>
                <a:cs typeface="Arial" charset="0"/>
              </a:rPr>
              <a:t>Чёткое произношение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500938" y="1214437"/>
            <a:ext cx="1014412" cy="8001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ru-RU" sz="1200"/>
          </a:p>
          <a:p>
            <a:pPr algn="ctr"/>
            <a:r>
              <a:rPr lang="ru-RU" b="1">
                <a:latin typeface="Arial" charset="0"/>
                <a:cs typeface="Arial" charset="0"/>
              </a:rPr>
              <a:t>Темп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000892" y="2643182"/>
            <a:ext cx="2000250" cy="8001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endParaRPr lang="ru-RU" sz="1200" dirty="0"/>
          </a:p>
          <a:p>
            <a:pPr algn="ctr"/>
            <a:r>
              <a:rPr lang="ru-RU" b="1" dirty="0" smtClean="0">
                <a:latin typeface="Arial" charset="0"/>
                <a:cs typeface="Arial" charset="0"/>
              </a:rPr>
              <a:t>Инструкция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7000892" y="4000504"/>
            <a:ext cx="2000250" cy="800100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 dirty="0">
                <a:latin typeface="Arial" charset="0"/>
                <a:cs typeface="Arial" charset="0"/>
              </a:rPr>
              <a:t>Комплекс упражнений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7072344" y="5357812"/>
            <a:ext cx="1928812" cy="935038"/>
          </a:xfrm>
          <a:prstGeom prst="rect">
            <a:avLst/>
          </a:prstGeom>
          <a:solidFill>
            <a:srgbClr val="CCECFF"/>
          </a:solidFill>
          <a:ln w="28575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b="1">
                <a:latin typeface="Arial" charset="0"/>
                <a:cs typeface="Arial" charset="0"/>
              </a:rPr>
              <a:t>Домашнее задание</a:t>
            </a:r>
            <a:endParaRPr lang="ru-RU"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142852"/>
            <a:ext cx="850112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Алгоритм ознакомления </a:t>
            </a:r>
          </a:p>
          <a:p>
            <a:pPr algn="ctr"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пальчиковыми упражнениями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2143125" y="1428750"/>
            <a:ext cx="500063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429125" y="1357312"/>
            <a:ext cx="500063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7000875" y="1428750"/>
            <a:ext cx="500063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786710" y="2000240"/>
            <a:ext cx="484187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874026" y="3429000"/>
            <a:ext cx="484188" cy="500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874026" y="4786322"/>
            <a:ext cx="484188" cy="500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85992"/>
            <a:ext cx="576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Новая папка\PB210025.JPG"/>
          <p:cNvPicPr>
            <a:picLocks noChangeAspect="1" noChangeArrowheads="1"/>
          </p:cNvPicPr>
          <p:nvPr/>
        </p:nvPicPr>
        <p:blipFill>
          <a:blip r:embed="rId2" cstate="print"/>
          <a:srcRect l="29040"/>
          <a:stretch>
            <a:fillRect/>
          </a:stretch>
        </p:blipFill>
        <p:spPr bwMode="auto">
          <a:xfrm>
            <a:off x="1714476" y="142852"/>
            <a:ext cx="6165021" cy="6516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071802" y="2428868"/>
            <a:ext cx="2857520" cy="157163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571868" y="2857496"/>
            <a:ext cx="1960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Взаимодействие </a:t>
            </a:r>
          </a:p>
          <a:p>
            <a:pPr algn="ctr"/>
            <a:r>
              <a:rPr lang="ru-RU" dirty="0" smtClean="0"/>
              <a:t>с семьёй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28596" y="1357298"/>
            <a:ext cx="2571768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Беседы, консультации, анкетирование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Овал 4"/>
          <p:cNvSpPr/>
          <p:nvPr/>
        </p:nvSpPr>
        <p:spPr>
          <a:xfrm>
            <a:off x="3500430" y="5072074"/>
            <a:ext cx="220028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«День открытых дверей»</a:t>
            </a:r>
            <a:endParaRPr lang="ru-RU" sz="1600" dirty="0"/>
          </a:p>
        </p:txBody>
      </p:sp>
      <p:sp>
        <p:nvSpPr>
          <p:cNvPr id="6" name="Овал 5"/>
          <p:cNvSpPr/>
          <p:nvPr/>
        </p:nvSpPr>
        <p:spPr>
          <a:xfrm>
            <a:off x="6072198" y="4143380"/>
            <a:ext cx="2486036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Участие родителей в жизни группы</a:t>
            </a:r>
            <a:endParaRPr lang="ru-RU" sz="1600" dirty="0"/>
          </a:p>
        </p:txBody>
      </p:sp>
      <p:sp>
        <p:nvSpPr>
          <p:cNvPr id="7" name="Овал 6"/>
          <p:cNvSpPr/>
          <p:nvPr/>
        </p:nvSpPr>
        <p:spPr>
          <a:xfrm>
            <a:off x="571472" y="4000504"/>
            <a:ext cx="220028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Родительские собрания</a:t>
            </a:r>
            <a:endParaRPr lang="ru-RU" sz="1600" dirty="0"/>
          </a:p>
        </p:txBody>
      </p:sp>
      <p:sp>
        <p:nvSpPr>
          <p:cNvPr id="8" name="Овал 7"/>
          <p:cNvSpPr/>
          <p:nvPr/>
        </p:nvSpPr>
        <p:spPr>
          <a:xfrm>
            <a:off x="6286512" y="1571612"/>
            <a:ext cx="220028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Библиотека пальчиковых игр</a:t>
            </a:r>
            <a:endParaRPr lang="ru-RU" sz="1600" dirty="0"/>
          </a:p>
        </p:txBody>
      </p:sp>
      <p:sp>
        <p:nvSpPr>
          <p:cNvPr id="9" name="Овал 8"/>
          <p:cNvSpPr/>
          <p:nvPr/>
        </p:nvSpPr>
        <p:spPr>
          <a:xfrm>
            <a:off x="3357554" y="500042"/>
            <a:ext cx="2714644" cy="9144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Информационные уголки</a:t>
            </a:r>
            <a:endParaRPr lang="ru-RU" sz="1600" dirty="0"/>
          </a:p>
        </p:txBody>
      </p:sp>
      <p:sp>
        <p:nvSpPr>
          <p:cNvPr id="18" name="Стрелка вниз 17"/>
          <p:cNvSpPr/>
          <p:nvPr/>
        </p:nvSpPr>
        <p:spPr>
          <a:xfrm rot="10800000">
            <a:off x="4357686" y="1428736"/>
            <a:ext cx="484632" cy="10001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Стрелка вниз 21"/>
          <p:cNvSpPr/>
          <p:nvPr/>
        </p:nvSpPr>
        <p:spPr>
          <a:xfrm rot="19164487">
            <a:off x="5663683" y="3615714"/>
            <a:ext cx="484632" cy="85929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391822" y="4016122"/>
            <a:ext cx="484632" cy="1000132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Стрелка вниз 23"/>
          <p:cNvSpPr/>
          <p:nvPr/>
        </p:nvSpPr>
        <p:spPr>
          <a:xfrm rot="8205723">
            <a:off x="2734725" y="2044079"/>
            <a:ext cx="484632" cy="85929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Стрелка вниз 24"/>
          <p:cNvSpPr/>
          <p:nvPr/>
        </p:nvSpPr>
        <p:spPr>
          <a:xfrm rot="2539121">
            <a:off x="2797855" y="3551616"/>
            <a:ext cx="484632" cy="85929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3686271">
            <a:off x="5882882" y="2180746"/>
            <a:ext cx="484632" cy="85929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8000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solidFill>
                <a:srgbClr val="92D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Мои документы\РИТА\ярмарка\IMG_4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36780"/>
            <a:ext cx="4968416" cy="330070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РИТА\ярмарка\_4829.jpg"/>
          <p:cNvPicPr>
            <a:picLocks noChangeAspect="1" noChangeArrowheads="1"/>
          </p:cNvPicPr>
          <p:nvPr/>
        </p:nvPicPr>
        <p:blipFill>
          <a:blip r:embed="rId3" cstate="print"/>
          <a:srcRect b="7115"/>
          <a:stretch>
            <a:fillRect/>
          </a:stretch>
        </p:blipFill>
        <p:spPr bwMode="auto">
          <a:xfrm>
            <a:off x="142846" y="3500462"/>
            <a:ext cx="4789194" cy="314324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01282"/>
            <a:ext cx="1387475" cy="21717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NA02125_"/>
          <p:cNvPicPr preferRelativeResize="0">
            <a:picLocks noChangeArrowheads="1" noChangeShapeType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772088">
            <a:off x="274680" y="231216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7" name="Picture 22" descr="NA02125_"/>
          <p:cNvPicPr preferRelativeResize="0">
            <a:picLocks noChangeArrowheads="1" noChangeShapeType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063174" y="5611669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8" name="Picture 22" descr="NA02125_"/>
          <p:cNvPicPr preferRelativeResize="0">
            <a:picLocks noChangeArrowheads="1" noChangeShapeType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81702">
            <a:off x="7711247" y="3955485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  <p:pic>
        <p:nvPicPr>
          <p:cNvPr id="9" name="Picture 22" descr="NA02125_"/>
          <p:cNvPicPr preferRelativeResize="0">
            <a:picLocks noChangeArrowheads="1" noChangeShapeType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0914589">
            <a:off x="5755996" y="4171508"/>
            <a:ext cx="584200" cy="660400"/>
          </a:xfrm>
          <a:prstGeom prst="rect">
            <a:avLst/>
          </a:prstGeom>
          <a:noFill/>
          <a:ln w="0" algn="in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3234"/>
            <a:ext cx="8169275" cy="612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5"/>
          <p:cNvSpPr txBox="1">
            <a:spLocks noChangeArrowheads="1"/>
          </p:cNvSpPr>
          <p:nvPr/>
        </p:nvSpPr>
        <p:spPr bwMode="auto">
          <a:xfrm>
            <a:off x="500034" y="1142984"/>
            <a:ext cx="8229600" cy="11430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j-ea"/>
                <a:cs typeface="Times New Roman" pitchFamily="18" charset="0"/>
              </a:rPr>
              <a:t>Актуальность</a:t>
            </a:r>
            <a:endParaRPr kumimoji="0" lang="ru-RU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643314"/>
            <a:ext cx="2000264" cy="1357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Анализ</a:t>
            </a:r>
          </a:p>
          <a:p>
            <a:pPr algn="ctr"/>
            <a:r>
              <a:rPr lang="ru-RU" sz="2000" dirty="0" smtClean="0"/>
              <a:t> внешней</a:t>
            </a:r>
          </a:p>
          <a:p>
            <a:pPr algn="ctr"/>
            <a:r>
              <a:rPr lang="ru-RU" sz="2000" dirty="0" smtClean="0"/>
              <a:t> среды</a:t>
            </a:r>
          </a:p>
          <a:p>
            <a:pPr algn="ctr"/>
            <a:endParaRPr lang="ru-RU" sz="14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928662" y="2428868"/>
            <a:ext cx="571504" cy="1143008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72198" y="3643314"/>
            <a:ext cx="2643206" cy="19288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Целесообразность</a:t>
            </a:r>
          </a:p>
          <a:p>
            <a:pPr algn="ctr"/>
            <a:r>
              <a:rPr lang="ru-RU" sz="2000" dirty="0" smtClean="0"/>
              <a:t>развития мелкой</a:t>
            </a:r>
          </a:p>
          <a:p>
            <a:pPr algn="ctr"/>
            <a:r>
              <a:rPr lang="ru-RU" sz="2000" dirty="0" smtClean="0"/>
              <a:t> моторики руки</a:t>
            </a:r>
          </a:p>
          <a:p>
            <a:pPr algn="ctr"/>
            <a:endParaRPr lang="ru-RU" sz="14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0" y="3643314"/>
            <a:ext cx="2500330" cy="22145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Специфические </a:t>
            </a:r>
          </a:p>
          <a:p>
            <a:pPr algn="ctr"/>
            <a:r>
              <a:rPr lang="ru-RU" sz="2000" dirty="0" smtClean="0"/>
              <a:t>особенности</a:t>
            </a:r>
          </a:p>
          <a:p>
            <a:pPr algn="ctr"/>
            <a:r>
              <a:rPr lang="ru-RU" sz="2000" dirty="0" smtClean="0"/>
              <a:t>психофизического</a:t>
            </a:r>
          </a:p>
          <a:p>
            <a:pPr algn="ctr"/>
            <a:r>
              <a:rPr lang="ru-RU" sz="2000" dirty="0" smtClean="0"/>
              <a:t> развития</a:t>
            </a:r>
          </a:p>
          <a:p>
            <a:pPr algn="ctr"/>
            <a:r>
              <a:rPr lang="ru-RU" sz="2000" dirty="0" smtClean="0"/>
              <a:t>  ребенка</a:t>
            </a:r>
          </a:p>
          <a:p>
            <a:pPr algn="ctr"/>
            <a:r>
              <a:rPr lang="ru-RU" sz="2000" dirty="0" smtClean="0"/>
              <a:t>с нарушениями </a:t>
            </a:r>
          </a:p>
          <a:p>
            <a:pPr algn="ctr"/>
            <a:r>
              <a:rPr lang="ru-RU" sz="2000" dirty="0" smtClean="0"/>
              <a:t>речи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071934" y="2500306"/>
            <a:ext cx="571504" cy="1143008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7072330" y="2500306"/>
            <a:ext cx="571504" cy="1143008"/>
          </a:xfrm>
          <a:prstGeom prst="downArrow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71604" y="4857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6" y="5095148"/>
            <a:ext cx="1297501" cy="16200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21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Новая папка\100_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результаты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Admin\Мои документы\РИТА\фото О.И\b8c7922ec0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071942"/>
            <a:ext cx="3595686" cy="2505073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42844" y="1428736"/>
            <a:ext cx="86439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Возрос интерес к собственной изобразительной деятельности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4" y="2285992"/>
            <a:ext cx="8643998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Совершенствовались изобразительные навыки.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4214818"/>
            <a:ext cx="4857784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Выучили много упражнений пальчиковых игр.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2844" y="3143248"/>
            <a:ext cx="8643998" cy="71438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Повысился уровень развития речи, приобрели навыки диалогического общения.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5143512"/>
            <a:ext cx="4857784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Кисть приобрела хорошую подвижность, гибкость, исчезла скованность движений.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6072206"/>
            <a:ext cx="4857784" cy="642942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 ребенка на свой более высокий уровень развития.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Admin\Мои документы\РИТА\фото\ФОТО\SA400029.JPG"/>
          <p:cNvPicPr>
            <a:picLocks noChangeAspect="1" noChangeArrowheads="1"/>
          </p:cNvPicPr>
          <p:nvPr/>
        </p:nvPicPr>
        <p:blipFill>
          <a:blip r:embed="rId2" cstate="print"/>
          <a:srcRect b="9172"/>
          <a:stretch>
            <a:fillRect/>
          </a:stretch>
        </p:blipFill>
        <p:spPr bwMode="auto">
          <a:xfrm>
            <a:off x="500034" y="500042"/>
            <a:ext cx="8136000" cy="594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3598" y="71438"/>
            <a:ext cx="3628996" cy="67151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«…От красивых образов мы перейдем к красивым мыслям, от красивых мыслей – к красивой жизни и от красивой жизни – к абсолютной КРАСОТЕ».</a:t>
            </a:r>
            <a:br>
              <a:rPr lang="ru-RU" sz="2000" dirty="0" smtClean="0"/>
            </a:br>
            <a:r>
              <a:rPr lang="ru-RU" sz="2000" dirty="0" smtClean="0"/>
              <a:t>                                      </a:t>
            </a:r>
            <a:r>
              <a:rPr lang="ru-RU" sz="1600" i="1" dirty="0" smtClean="0"/>
              <a:t>Платон</a:t>
            </a:r>
            <a:endParaRPr lang="ru-RU" sz="2000" i="1" dirty="0"/>
          </a:p>
        </p:txBody>
      </p:sp>
      <p:pic>
        <p:nvPicPr>
          <p:cNvPr id="3074" name="Picture 2" descr="C:\Documents and Settings\Admin\Мои документы\РИТА\фото с телефона\телефон\SP_A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50091" y="750091"/>
            <a:ext cx="6858000" cy="5357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785794"/>
            <a:ext cx="6215106" cy="121444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Анализ внешней среды</a:t>
            </a:r>
            <a:endParaRPr lang="ru-RU" sz="4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5984" y="2285992"/>
            <a:ext cx="4929222" cy="714380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Родители мало уделяют внимания развитию мелкой моторики 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3286124"/>
            <a:ext cx="5000660" cy="571504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Родители не играют с детьми в пальчиковые игры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4143380"/>
            <a:ext cx="5000660" cy="785818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Детям редко дают дома</a:t>
            </a:r>
          </a:p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изобразительные материалы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5984" y="5286388"/>
            <a:ext cx="5072098" cy="100013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Не проявляют интерес к работам ребенка, не читают детские каракули.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86248" y="2000240"/>
            <a:ext cx="428628" cy="28575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4286248" y="3000372"/>
            <a:ext cx="428628" cy="28575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286248" y="3857628"/>
            <a:ext cx="428628" cy="28575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4357686" y="4929198"/>
            <a:ext cx="428628" cy="357190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256"/>
            <a:ext cx="1387475" cy="2171700"/>
          </a:xfrm>
          <a:prstGeom prst="ellipse">
            <a:avLst/>
          </a:prstGeom>
          <a:ln w="190500" cap="rnd">
            <a:solidFill>
              <a:srgbClr val="FFFF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1714480" y="500042"/>
            <a:ext cx="5857916" cy="121444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Специфические особенности психофизиологического развития ребенка с нарушениями речи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14282" y="2143116"/>
            <a:ext cx="2414598" cy="1271590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 устойчивость внимания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714612" y="3214686"/>
            <a:ext cx="3071834" cy="164307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Инертность, быстрая истощаемость процессов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воображения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7158" y="5072074"/>
            <a:ext cx="3357586" cy="1357322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Общая психофизическая расторможенность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786446" y="5143512"/>
            <a:ext cx="2786082" cy="1271590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Недоразвитие общей и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мелкой моторики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6143636" y="2214554"/>
            <a:ext cx="2357454" cy="1557342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Отставание в развитии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словесно-логического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мышления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Стрелка вправо 45"/>
          <p:cNvSpPr/>
          <p:nvPr/>
        </p:nvSpPr>
        <p:spPr>
          <a:xfrm rot="5400000">
            <a:off x="3554007" y="2303853"/>
            <a:ext cx="1428761" cy="392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7" name="Стрелка вправо 46"/>
          <p:cNvSpPr/>
          <p:nvPr/>
        </p:nvSpPr>
        <p:spPr>
          <a:xfrm rot="4165938">
            <a:off x="4032828" y="3293134"/>
            <a:ext cx="3637426" cy="392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8" name="Стрелка вправо 47"/>
          <p:cNvSpPr/>
          <p:nvPr/>
        </p:nvSpPr>
        <p:spPr>
          <a:xfrm rot="6392382">
            <a:off x="991698" y="3206249"/>
            <a:ext cx="3366409" cy="392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9" name="Стрелка вправо 48"/>
          <p:cNvSpPr/>
          <p:nvPr/>
        </p:nvSpPr>
        <p:spPr>
          <a:xfrm rot="6972184">
            <a:off x="1857226" y="1772440"/>
            <a:ext cx="446658" cy="392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50" name="Стрелка вправо 49"/>
          <p:cNvSpPr/>
          <p:nvPr/>
        </p:nvSpPr>
        <p:spPr>
          <a:xfrm rot="4265627">
            <a:off x="6110059" y="1881239"/>
            <a:ext cx="633262" cy="3929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357166"/>
            <a:ext cx="7643866" cy="428628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Целесообразность развития мелкой моторики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2357430"/>
            <a:ext cx="2286016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Развитие движений пальцев рук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42" y="3500438"/>
            <a:ext cx="1785950" cy="571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Функционирование речевых зон коры головного мозга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4643446"/>
            <a:ext cx="1785950" cy="571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Формирование у детей правильной речи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5715016"/>
            <a:ext cx="1785950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Развитие психических процессов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643174" y="1714488"/>
            <a:ext cx="428628" cy="64294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357422" y="3000372"/>
            <a:ext cx="428628" cy="500066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785918" y="4071942"/>
            <a:ext cx="428628" cy="571504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1214414" y="5214950"/>
            <a:ext cx="428628" cy="500066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3500438"/>
            <a:ext cx="1857388" cy="5715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Развитие способностей к творчеству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9322" y="4714884"/>
            <a:ext cx="1857388" cy="5715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Развитие нравственности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72264" y="5715016"/>
            <a:ext cx="1857388" cy="571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Развитие интеллекта</a:t>
            </a:r>
            <a:endParaRPr lang="ru-RU" sz="12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429256" y="1714488"/>
            <a:ext cx="428628" cy="64294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6000760" y="2928934"/>
            <a:ext cx="428628" cy="571504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6572264" y="4071942"/>
            <a:ext cx="428628" cy="64294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00232" y="1071546"/>
            <a:ext cx="4929222" cy="64294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Развитие общих способностей в любых видах деятельности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3438" y="2357430"/>
            <a:ext cx="2214578" cy="6429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4071934" y="785794"/>
            <a:ext cx="428628" cy="285752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4714876" y="2357430"/>
            <a:ext cx="203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Развитие эстетического </a:t>
            </a:r>
          </a:p>
          <a:p>
            <a:r>
              <a:rPr lang="ru-RU" sz="1200" b="1" dirty="0" smtClean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     мировоззрения </a:t>
            </a:r>
            <a:endParaRPr lang="ru-RU" sz="1200" b="1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7215206" y="5286388"/>
            <a:ext cx="428628" cy="428628"/>
          </a:xfrm>
          <a:prstGeom prst="downArrow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928670"/>
            <a:ext cx="85725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Цель: </a:t>
            </a:r>
            <a:r>
              <a:rPr lang="ru-RU" sz="3200" dirty="0" smtClean="0">
                <a:solidFill>
                  <a:srgbClr val="FF0000"/>
                </a:solidFill>
              </a:rPr>
              <a:t>Осуществление непрерывного педагогического процесса с целью развития мелкой моторики у детей с нарушениями речи, через изобразительную деятельность</a:t>
            </a:r>
            <a:r>
              <a:rPr lang="ru-RU" sz="3200" dirty="0" smtClean="0">
                <a:solidFill>
                  <a:srgbClr val="C00000"/>
                </a:solidFill>
              </a:rPr>
              <a:t>.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endParaRPr lang="ru-RU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0958" y="4429132"/>
            <a:ext cx="1273175" cy="2057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72008"/>
            <a:ext cx="1321366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071678"/>
            <a:ext cx="2714644" cy="3714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Развивать мелкую моторику и речевые способности детей через изобразительную деятельность</a:t>
            </a:r>
            <a:r>
              <a:rPr lang="ru-RU" sz="2400" dirty="0" smtClean="0">
                <a:solidFill>
                  <a:srgbClr val="00B050"/>
                </a:solidFill>
              </a:rPr>
              <a:t>;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40" y="2071678"/>
            <a:ext cx="2857520" cy="3714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Формировать эстетический вкус, умение согласовывать слово и жест, совершенствовать пространственные представления и технические навыки.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43636" y="2071678"/>
            <a:ext cx="2500330" cy="371477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B050"/>
                </a:solidFill>
              </a:rPr>
              <a:t>Реализовывать комплексный подход в коррекции нарушений речи и сенсомоторной сферы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642918"/>
            <a:ext cx="4143404" cy="92869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308139">
            <a:off x="2452523" y="1575231"/>
            <a:ext cx="357190" cy="50470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594454">
            <a:off x="6095356" y="1632718"/>
            <a:ext cx="357190" cy="4507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357686" y="1571612"/>
            <a:ext cx="357190" cy="50006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2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3" animBg="1"/>
      <p:bldP spid="4" grpId="3" animBg="1"/>
      <p:bldP spid="5" grpId="3" animBg="1"/>
      <p:bldP spid="14" grpId="3" animBg="1"/>
      <p:bldP spid="15" grpId="3" animBg="1"/>
      <p:bldP spid="16" grpId="3" animBg="1"/>
      <p:bldP spid="17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571868" y="2428868"/>
            <a:ext cx="2071702" cy="1928826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ОСНОВНЫЕ ПРИНЦИПЫ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857884" y="1357298"/>
            <a:ext cx="3000396" cy="914400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гуманистичности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85720" y="1357298"/>
            <a:ext cx="3000396" cy="9286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доступности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13196277">
            <a:off x="3053043" y="2155410"/>
            <a:ext cx="88208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42844" y="3643314"/>
            <a:ext cx="3000396" cy="9286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деятельности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929322" y="3571876"/>
            <a:ext cx="3000396" cy="9286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интеграции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071802" y="5214950"/>
            <a:ext cx="3000396" cy="928694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систематичности</a:t>
            </a:r>
            <a:endParaRPr lang="ru-RU" dirty="0">
              <a:ln w="1016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Стрелка вправо 32"/>
          <p:cNvSpPr/>
          <p:nvPr/>
        </p:nvSpPr>
        <p:spPr>
          <a:xfrm rot="19062565">
            <a:off x="5191772" y="2091075"/>
            <a:ext cx="88208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4158958" y="4556422"/>
            <a:ext cx="882088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9252755">
            <a:off x="3286116" y="3714752"/>
            <a:ext cx="285751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258596">
            <a:off x="5572132" y="3714752"/>
            <a:ext cx="285751" cy="484632"/>
          </a:xfrm>
          <a:prstGeom prst="rightArrow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57166"/>
            <a:ext cx="1913031" cy="13680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24" grpId="0" animBg="1"/>
      <p:bldP spid="27" grpId="0" animBg="1"/>
      <p:bldP spid="28" grpId="0" animBg="1"/>
      <p:bldP spid="31" grpId="0" animBg="1"/>
      <p:bldP spid="33" grpId="0" animBg="1"/>
      <p:bldP spid="37" grpId="0" animBg="1"/>
      <p:bldP spid="39" grpId="0" animBg="1"/>
      <p:bldP spid="4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</Template>
  <TotalTime>1979</TotalTime>
  <Words>429</Words>
  <Application>Microsoft Office PowerPoint</Application>
  <PresentationFormat>Экран (4:3)</PresentationFormat>
  <Paragraphs>114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Развитие мелкой моторики у детей с нарушениями речи через изобразительную деятельность.</vt:lpstr>
      <vt:lpstr>«Истоки способностей и дарований детей находятся на кончиках пальцев. От пальцев образно говоря, идут тончайшие ручейки, которые питают источник творческой мысли». В.А. Сухомлинский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результаты</vt:lpstr>
      <vt:lpstr>Презентация PowerPoint</vt:lpstr>
      <vt:lpstr>«…От красивых образов мы перейдем к красивым мыслям, от красивых мыслей – к красивой жизни и от красивой жизни – к абсолютной КРАСОТЕ».                                       Платон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242</cp:revision>
  <dcterms:modified xsi:type="dcterms:W3CDTF">2012-01-30T07:28:03Z</dcterms:modified>
</cp:coreProperties>
</file>