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9" r:id="rId12"/>
    <p:sldId id="270" r:id="rId13"/>
    <p:sldId id="271" r:id="rId14"/>
    <p:sldId id="274" r:id="rId15"/>
    <p:sldId id="272" r:id="rId16"/>
    <p:sldId id="273" r:id="rId17"/>
    <p:sldId id="275" r:id="rId18"/>
    <p:sldId id="276" r:id="rId19"/>
    <p:sldId id="268" r:id="rId20"/>
    <p:sldId id="277" r:id="rId21"/>
    <p:sldId id="278" r:id="rId22"/>
    <p:sldId id="279" r:id="rId23"/>
    <p:sldId id="280" r:id="rId24"/>
    <p:sldId id="266" r:id="rId25"/>
    <p:sldId id="267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00"/>
    <a:srgbClr val="CC6600"/>
    <a:srgbClr val="FF6600"/>
    <a:srgbClr val="CAFFAF"/>
    <a:srgbClr val="FF9900"/>
    <a:srgbClr val="FF0066"/>
    <a:srgbClr val="990033"/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9A437E-1C85-45F2-A367-FFA804E96B4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DE60C-D0CF-4F3E-9601-6BD0751EA80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BD1752-3A33-489A-B89F-D29A62F589D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FA3D8C-0E98-49D7-99B2-D0C76CF744D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7E023-23BA-4B3B-BF10-F372589341B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FAFE18-0C7A-4F30-A736-2EC9EFFEAA7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9D7C5A-D251-4DB2-B63A-C3B64B750D0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434166-7A6E-4E89-9888-0463B9D4180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5B253-0E2F-482B-8784-E5D7E805911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641AA0-F6A0-4AAD-A0DA-62B378FA885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961B0-ADFD-44C9-BA95-5BDA2D3147E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600B312-2108-4DF6-9083-C4D8CEAC74A6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CC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4716463" y="981075"/>
            <a:ext cx="403225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i="1"/>
              <a:t>Моё Таврово! Дивный край!</a:t>
            </a:r>
          </a:p>
          <a:p>
            <a:pPr>
              <a:spcBef>
                <a:spcPct val="50000"/>
              </a:spcBef>
            </a:pPr>
            <a:r>
              <a:rPr lang="ru-RU" i="1"/>
              <a:t>На карте мал, но так прекрасен,</a:t>
            </a:r>
          </a:p>
          <a:p>
            <a:pPr>
              <a:spcBef>
                <a:spcPct val="50000"/>
              </a:spcBef>
            </a:pPr>
            <a:r>
              <a:rPr lang="ru-RU" i="1"/>
              <a:t>Здесь побывать, ну просто рай!</a:t>
            </a:r>
          </a:p>
          <a:p>
            <a:pPr>
              <a:spcBef>
                <a:spcPct val="50000"/>
              </a:spcBef>
            </a:pPr>
            <a:r>
              <a:rPr lang="ru-RU" i="1"/>
              <a:t>Здесь небосвод и чист и ясен…</a:t>
            </a:r>
          </a:p>
        </p:txBody>
      </p:sp>
      <p:sp>
        <p:nvSpPr>
          <p:cNvPr id="2054" name="WordArt 6"/>
          <p:cNvSpPr>
            <a:spLocks noChangeArrowheads="1" noChangeShapeType="1" noTextEdit="1"/>
          </p:cNvSpPr>
          <p:nvPr/>
        </p:nvSpPr>
        <p:spPr bwMode="auto">
          <a:xfrm>
            <a:off x="539750" y="3141663"/>
            <a:ext cx="8135938" cy="9810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6600"/>
                </a:solidFill>
                <a:effectLst>
                  <a:outerShdw dist="107763" dir="18900000" algn="ctr" rotWithShape="0">
                    <a:srgbClr val="B2B2B2">
                      <a:alpha val="50000"/>
                    </a:srgbClr>
                  </a:outerShdw>
                </a:effectLst>
                <a:latin typeface="Impact"/>
              </a:rPr>
              <a:t>Welcome to Tavrovo!</a:t>
            </a:r>
            <a:endParaRPr lang="ru-RU" sz="3600" kern="10">
              <a:ln w="19050">
                <a:solidFill>
                  <a:srgbClr val="000000"/>
                </a:solidFill>
                <a:round/>
                <a:headEnd/>
                <a:tailEnd/>
              </a:ln>
              <a:solidFill>
                <a:srgbClr val="006600"/>
              </a:solidFill>
              <a:effectLst>
                <a:outerShdw dist="107763" dir="18900000" algn="ctr" rotWithShape="0">
                  <a:srgbClr val="B2B2B2">
                    <a:alpha val="50000"/>
                  </a:srgbClr>
                </a:outerShdw>
              </a:effectLst>
              <a:latin typeface="Impact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mpd="thinThick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99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23850" y="404813"/>
            <a:ext cx="525621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000" i="1"/>
              <a:t>Nowadays there are people’s flats, a post office and a library in this house.</a:t>
            </a:r>
            <a:endParaRPr lang="ru-RU" sz="2000" i="1"/>
          </a:p>
        </p:txBody>
      </p:sp>
      <p:pic>
        <p:nvPicPr>
          <p:cNvPr id="11269" name="Picture 5" descr="IMG_096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1412875"/>
            <a:ext cx="8353425" cy="5270500"/>
          </a:xfrm>
          <a:prstGeom prst="rect">
            <a:avLst/>
          </a:prstGeom>
          <a:solidFill>
            <a:schemeClr val="accent2"/>
          </a:solidFill>
          <a:ln w="57150" cmpd="thinThick">
            <a:solidFill>
              <a:srgbClr val="3399FF"/>
            </a:solidFill>
            <a:miter lim="800000"/>
            <a:headEnd/>
            <a:tailEnd/>
          </a:ln>
        </p:spPr>
      </p:pic>
      <p:pic>
        <p:nvPicPr>
          <p:cNvPr id="11271" name="Picture 7" descr="IMG_096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4213" y="1412875"/>
            <a:ext cx="7848600" cy="5146675"/>
          </a:xfrm>
          <a:prstGeom prst="rect">
            <a:avLst/>
          </a:prstGeom>
          <a:noFill/>
          <a:ln w="57150" cmpd="thinThick">
            <a:solidFill>
              <a:srgbClr val="CC3399"/>
            </a:solidFill>
            <a:miter lim="800000"/>
            <a:headEnd/>
            <a:tailEnd/>
          </a:ln>
        </p:spPr>
      </p:pic>
      <p:pic>
        <p:nvPicPr>
          <p:cNvPr id="11272" name="Picture 8" descr="IMG_096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58888" y="1412875"/>
            <a:ext cx="6697662" cy="5022850"/>
          </a:xfrm>
          <a:prstGeom prst="rect">
            <a:avLst/>
          </a:prstGeom>
          <a:noFill/>
          <a:ln w="57150" cmpd="thinThick">
            <a:solidFill>
              <a:srgbClr val="FF6600"/>
            </a:solidFill>
            <a:miter lim="800000"/>
            <a:headEnd/>
            <a:tailEnd/>
          </a:ln>
        </p:spPr>
      </p:pic>
      <p:sp>
        <p:nvSpPr>
          <p:cNvPr id="11276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11269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81 0.05667 L -0.20469 0.13023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8" y="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000"/>
                            </p:stCondLst>
                            <p:childTnLst>
                              <p:par>
                                <p:cTn id="1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2000" fill="hold"/>
                                        <p:tgtEl>
                                          <p:spTgt spid="11271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2869 L 0.20243 0.0946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1" y="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000"/>
                            </p:stCondLst>
                            <p:childTnLst>
                              <p:par>
                                <p:cTn id="2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1272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6 -0.09323 L 0.21667 -0.2086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" y="-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6" descr="IMG_095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7900" y="549275"/>
            <a:ext cx="4032250" cy="3022600"/>
          </a:xfrm>
          <a:prstGeom prst="rect">
            <a:avLst/>
          </a:prstGeom>
          <a:noFill/>
          <a:ln w="57150" cmpd="thinThick">
            <a:solidFill>
              <a:srgbClr val="800080"/>
            </a:solidFill>
            <a:miter lim="800000"/>
            <a:headEnd/>
            <a:tailEnd/>
          </a:ln>
        </p:spPr>
      </p:pic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23850" y="476250"/>
            <a:ext cx="4392613" cy="283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000" i="1"/>
              <a:t>If you want to see the places of interest in our village, you can walk to the centre of it. In the centre there is a monument to honour the people who died in war time that we might live.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23850" y="3789363"/>
            <a:ext cx="8424863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000" i="1"/>
              <a:t>Everybody remembers that this is a very place where our defenders were burred. It was during the Great Patriotic war in 1943. </a:t>
            </a:r>
            <a:endParaRPr lang="ru-RU" sz="2000" i="1"/>
          </a:p>
          <a:p>
            <a:pPr>
              <a:lnSpc>
                <a:spcPct val="150000"/>
              </a:lnSpc>
            </a:pPr>
            <a:r>
              <a:rPr lang="en-US" sz="2000" i="1"/>
              <a:t>Our village was occupied by German fascist and on the 7th  of August, 1943 the soviet soldiers got free our village.</a:t>
            </a:r>
          </a:p>
          <a:p>
            <a:pPr>
              <a:lnSpc>
                <a:spcPct val="150000"/>
              </a:lnSpc>
            </a:pPr>
            <a:r>
              <a:rPr lang="en-US" sz="2000" i="1"/>
              <a:t>We celebrate the day of the village on the 12</a:t>
            </a:r>
            <a:r>
              <a:rPr lang="en-US" sz="2000" i="1" baseline="30000"/>
              <a:t>th</a:t>
            </a:r>
            <a:r>
              <a:rPr lang="en-US" sz="2000" i="1"/>
              <a:t> of September.</a:t>
            </a:r>
            <a:endParaRPr lang="ru-RU" sz="2000" i="1"/>
          </a:p>
          <a:p>
            <a:pPr>
              <a:lnSpc>
                <a:spcPct val="150000"/>
              </a:lnSpc>
              <a:spcBef>
                <a:spcPct val="50000"/>
              </a:spcBef>
            </a:pPr>
            <a:endParaRPr lang="ru-RU" sz="2000"/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mpd="thinThick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3" name="Picture 5" descr="IMG_095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450" y="1412875"/>
            <a:ext cx="6553200" cy="5133975"/>
          </a:xfrm>
          <a:prstGeom prst="rect">
            <a:avLst/>
          </a:prstGeom>
          <a:noFill/>
          <a:ln w="57150" cmpd="thinThick">
            <a:solidFill>
              <a:srgbClr val="800080"/>
            </a:solidFill>
            <a:miter lim="800000"/>
            <a:headEnd/>
            <a:tailEnd/>
          </a:ln>
        </p:spPr>
      </p:pic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468313" y="476250"/>
            <a:ext cx="820737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/>
              <a:t>There is the Eternal Flame at the monument.</a:t>
            </a:r>
          </a:p>
          <a:p>
            <a:pPr algn="ctr">
              <a:spcBef>
                <a:spcPct val="50000"/>
              </a:spcBef>
            </a:pPr>
            <a:r>
              <a:rPr lang="en-US" sz="2000" i="1"/>
              <a:t>There are a lot of flowers at their feet.</a:t>
            </a:r>
            <a:endParaRPr lang="ru-RU" sz="2000" i="1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mpd="thinThick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6" descr="IMG_094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50" y="1341438"/>
            <a:ext cx="6985000" cy="5237162"/>
          </a:xfrm>
          <a:prstGeom prst="rect">
            <a:avLst/>
          </a:prstGeom>
          <a:noFill/>
          <a:ln w="57150" cmpd="thinThick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18437" name="Picture 5" descr="IMG_094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627313" y="1341438"/>
            <a:ext cx="3644900" cy="5256212"/>
          </a:xfrm>
          <a:prstGeom prst="rect">
            <a:avLst/>
          </a:prstGeom>
          <a:noFill/>
          <a:ln w="57150" cmpd="thinThick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250825" y="333375"/>
            <a:ext cx="8497888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/>
              <a:t>In our school museum there are names of our heroes. </a:t>
            </a:r>
          </a:p>
          <a:p>
            <a:pPr algn="ctr">
              <a:spcBef>
                <a:spcPct val="50000"/>
              </a:spcBef>
            </a:pPr>
            <a:r>
              <a:rPr lang="en-US" sz="2000" i="1"/>
              <a:t>And we try to find out some information about them.</a:t>
            </a:r>
            <a:endParaRPr lang="ru-RU" sz="2000" i="1"/>
          </a:p>
        </p:txBody>
      </p:sp>
      <p:pic>
        <p:nvPicPr>
          <p:cNvPr id="18436" name="Picture 4" descr="IMG_094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4725" y="1195388"/>
            <a:ext cx="7197725" cy="5473700"/>
          </a:xfrm>
          <a:prstGeom prst="rect">
            <a:avLst/>
          </a:prstGeom>
          <a:noFill/>
          <a:ln w="57150" cmpd="thinThick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18440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mpd="thinThick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3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0" name="Picture 6" descr="IMG_095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404813"/>
            <a:ext cx="3671888" cy="2754312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</p:spPr>
      </p:pic>
      <p:grpSp>
        <p:nvGrpSpPr>
          <p:cNvPr id="21517" name="Group 13"/>
          <p:cNvGrpSpPr>
            <a:grpSpLocks/>
          </p:cNvGrpSpPr>
          <p:nvPr/>
        </p:nvGrpSpPr>
        <p:grpSpPr bwMode="auto">
          <a:xfrm>
            <a:off x="827088" y="4797425"/>
            <a:ext cx="7573962" cy="1535113"/>
            <a:chOff x="521" y="3022"/>
            <a:chExt cx="4771" cy="967"/>
          </a:xfrm>
        </p:grpSpPr>
        <p:pic>
          <p:nvPicPr>
            <p:cNvPr id="21511" name="Picture 7" descr="окно симаков для печати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517" y="3249"/>
              <a:ext cx="576" cy="592"/>
            </a:xfrm>
            <a:prstGeom prst="rect">
              <a:avLst/>
            </a:prstGeom>
            <a:noFill/>
          </p:spPr>
        </p:pic>
        <p:pic>
          <p:nvPicPr>
            <p:cNvPr id="21512" name="Picture 8" descr="DSC_58050001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107" y="3022"/>
              <a:ext cx="2185" cy="967"/>
            </a:xfrm>
            <a:prstGeom prst="rect">
              <a:avLst/>
            </a:prstGeom>
            <a:noFill/>
            <a:ln w="57150" cmpd="thinThick">
              <a:solidFill>
                <a:schemeClr val="bg1"/>
              </a:solidFill>
              <a:miter lim="800000"/>
              <a:headEnd/>
              <a:tailEnd/>
            </a:ln>
          </p:spPr>
        </p:pic>
        <p:pic>
          <p:nvPicPr>
            <p:cNvPr id="21513" name="Picture 9" descr="DSC_38030001"/>
            <p:cNvPicPr>
              <a:picLocks noChangeAspect="1" noChangeArrowheads="1"/>
            </p:cNvPicPr>
            <p:nvPr/>
          </p:nvPicPr>
          <p:blipFill>
            <a:blip r:embed="rId5" cstate="email">
              <a:lum bright="6000"/>
            </a:blip>
            <a:srcRect/>
            <a:stretch>
              <a:fillRect/>
            </a:stretch>
          </p:blipFill>
          <p:spPr bwMode="auto">
            <a:xfrm>
              <a:off x="521" y="3022"/>
              <a:ext cx="1950" cy="965"/>
            </a:xfrm>
            <a:prstGeom prst="rect">
              <a:avLst/>
            </a:prstGeom>
            <a:noFill/>
            <a:ln w="57150" cmpd="thinThick">
              <a:solidFill>
                <a:schemeClr val="bg1"/>
              </a:solidFill>
              <a:miter lim="800000"/>
              <a:headEnd/>
              <a:tailEnd/>
            </a:ln>
          </p:spPr>
        </p:pic>
      </p:grp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4284663" y="549275"/>
            <a:ext cx="42481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000" i="1"/>
              <a:t>On the right of the monument there is a House of Culture. Cultural life is rich enough for the village.</a:t>
            </a:r>
            <a:endParaRPr lang="ru-RU" sz="2000" i="1"/>
          </a:p>
        </p:txBody>
      </p:sp>
      <p:sp>
        <p:nvSpPr>
          <p:cNvPr id="21515" name="Text Box 11"/>
          <p:cNvSpPr txBox="1">
            <a:spLocks noChangeArrowheads="1"/>
          </p:cNvSpPr>
          <p:nvPr/>
        </p:nvSpPr>
        <p:spPr bwMode="auto">
          <a:xfrm>
            <a:off x="611188" y="3573463"/>
            <a:ext cx="79216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/>
              <a:t>The theatre “Okno” is very famous not only in the Belgorod region but in Russia.</a:t>
            </a:r>
            <a:endParaRPr lang="ru-RU" sz="2000" i="1"/>
          </a:p>
        </p:txBody>
      </p:sp>
      <p:sp>
        <p:nvSpPr>
          <p:cNvPr id="21516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mpd="thinThick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4" grpId="0" build="p"/>
      <p:bldP spid="215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99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6" descr="МОУ Тавровская СОШ (62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5600" y="333375"/>
            <a:ext cx="3498850" cy="2624138"/>
          </a:xfrm>
          <a:prstGeom prst="rect">
            <a:avLst/>
          </a:prstGeom>
          <a:noFill/>
          <a:ln w="57150" cmpd="thinThick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19466" name="Picture 10" descr="МОУ Тавровская СОШ (70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3357563"/>
            <a:ext cx="2189163" cy="3238500"/>
          </a:xfrm>
          <a:prstGeom prst="rect">
            <a:avLst/>
          </a:prstGeom>
          <a:noFill/>
          <a:ln w="57150" cmpd="thinThick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323850" y="188913"/>
            <a:ext cx="4968875" cy="3125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1900" i="1"/>
              <a:t>The history of our school began in 1899, when the first building of the primary school was opened. This school was named after </a:t>
            </a:r>
            <a:r>
              <a:rPr lang="en-US" sz="1900" i="1">
                <a:hlinkClick r:id="rId4" action="ppaction://hlinksldjump"/>
              </a:rPr>
              <a:t>Yakov Nikolaevich Govorukho-Otrok. </a:t>
            </a:r>
            <a:r>
              <a:rPr lang="en-US" sz="1900" i="1"/>
              <a:t>Yakov was involved in politics and served his country best as a chair man of Zemstvo in the Kursk region.</a:t>
            </a:r>
            <a:endParaRPr lang="ru-RU" sz="1900" i="1"/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2843213" y="3357563"/>
            <a:ext cx="5905500" cy="327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1900" i="1"/>
              <a:t>In September, 1984, a new building of the school was opened. It has two floors. There are a lot of different classrooms, a gymnasium, a dining-room here.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1900" i="1"/>
              <a:t>More than 300 pupils study in our school and about 20 teachers work there. We like our school very much.</a:t>
            </a:r>
            <a:endParaRPr lang="ru-RU" sz="1900" i="1"/>
          </a:p>
        </p:txBody>
      </p:sp>
      <p:sp>
        <p:nvSpPr>
          <p:cNvPr id="19470" name="Rectangle 1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mpd="thinThick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7" grpId="0"/>
      <p:bldP spid="1946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D5A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IMG_094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908050"/>
            <a:ext cx="2592387" cy="1944688"/>
          </a:xfrm>
          <a:prstGeom prst="rect">
            <a:avLst/>
          </a:prstGeom>
          <a:noFill/>
          <a:ln w="57150" cmpd="thinThick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20486" name="Picture 6" descr="IMG_094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333375"/>
            <a:ext cx="2589212" cy="1941513"/>
          </a:xfrm>
          <a:prstGeom prst="rect">
            <a:avLst/>
          </a:prstGeom>
          <a:noFill/>
          <a:ln w="57150" cmpd="thinThick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20485" name="Picture 5" descr="IMG_093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7950" y="260350"/>
            <a:ext cx="3455988" cy="2592388"/>
          </a:xfrm>
          <a:prstGeom prst="rect">
            <a:avLst/>
          </a:prstGeom>
          <a:noFill/>
          <a:ln w="57150" cmpd="thinThick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20487" name="Picture 7" descr="IMG_094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750" y="3284538"/>
            <a:ext cx="2311400" cy="3082925"/>
          </a:xfrm>
          <a:prstGeom prst="rect">
            <a:avLst/>
          </a:prstGeom>
          <a:noFill/>
          <a:ln w="57150" cmpd="thinThick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20488" name="Text Box 8"/>
          <p:cNvSpPr txBox="1">
            <a:spLocks noChangeArrowheads="1"/>
          </p:cNvSpPr>
          <p:nvPr/>
        </p:nvSpPr>
        <p:spPr bwMode="auto">
          <a:xfrm>
            <a:off x="3563938" y="260350"/>
            <a:ext cx="496887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000" i="1"/>
              <a:t>There is a museum in our school. It was founded on the 5</a:t>
            </a:r>
            <a:r>
              <a:rPr lang="en-US" sz="2000" i="1" baseline="30000"/>
              <a:t>th</a:t>
            </a:r>
            <a:r>
              <a:rPr lang="en-US" sz="2000" i="1"/>
              <a:t> of October in 1999. </a:t>
            </a:r>
            <a:endParaRPr lang="ru-RU" sz="2000" i="1"/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000" i="1"/>
              <a:t>Our museum is one of the best school museums in the Belgorodsky district.</a:t>
            </a:r>
            <a:endParaRPr lang="ru-RU" sz="2000" i="1"/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mpd="thinThick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2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048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677 0.38307 L 0.59861 0.4880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1" y="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8000"/>
                            </p:stCondLst>
                            <p:childTnLst>
                              <p:par>
                                <p:cTn id="22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3" dur="2000" fill="hold"/>
                                        <p:tgtEl>
                                          <p:spTgt spid="20486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81 0.19431 L 0.37031 0.37289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ECFF"/>
            </a:gs>
            <a:gs pos="100000">
              <a:srgbClr val="FFFF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IMG_099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24413" y="333375"/>
            <a:ext cx="3924300" cy="2943225"/>
          </a:xfrm>
          <a:prstGeom prst="rect">
            <a:avLst/>
          </a:prstGeom>
          <a:noFill/>
          <a:ln w="57150" cmpd="thinThick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22533" name="Picture 5" descr="IMG_099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3429000"/>
            <a:ext cx="3959225" cy="2968625"/>
          </a:xfrm>
          <a:prstGeom prst="rect">
            <a:avLst/>
          </a:prstGeom>
          <a:noFill/>
          <a:ln w="57150" cmpd="thinThick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22534" name="Picture 6" descr="IMG_099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7900" y="3429000"/>
            <a:ext cx="3994150" cy="2995613"/>
          </a:xfrm>
          <a:prstGeom prst="rect">
            <a:avLst/>
          </a:prstGeom>
          <a:noFill/>
          <a:ln w="57150" cmpd="thinThick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468313" y="1125538"/>
            <a:ext cx="39592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000" i="1"/>
              <a:t>To the left of our school there is a kindergarden. The new building was built in 1981.</a:t>
            </a:r>
            <a:endParaRPr lang="ru-RU" sz="2000" i="1"/>
          </a:p>
        </p:txBody>
      </p:sp>
      <p:sp>
        <p:nvSpPr>
          <p:cNvPr id="22536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mpd="thinThick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B3B3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IMG_093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6463" y="3549650"/>
            <a:ext cx="4032250" cy="2687638"/>
          </a:xfrm>
          <a:prstGeom prst="rect">
            <a:avLst/>
          </a:prstGeom>
          <a:noFill/>
          <a:ln w="57150" cmpd="thinThick">
            <a:solidFill>
              <a:schemeClr val="accent2"/>
            </a:solidFill>
            <a:miter lim="800000"/>
            <a:headEnd/>
            <a:tailEnd/>
          </a:ln>
        </p:spPr>
      </p:pic>
      <p:pic>
        <p:nvPicPr>
          <p:cNvPr id="23558" name="Picture 6" descr="IMG_098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59338" y="696913"/>
            <a:ext cx="4032250" cy="2170112"/>
          </a:xfrm>
          <a:prstGeom prst="rect">
            <a:avLst/>
          </a:prstGeom>
          <a:noFill/>
          <a:ln w="57150" cmpd="thinThick">
            <a:solidFill>
              <a:srgbClr val="FF7453"/>
            </a:solidFill>
            <a:miter lim="800000"/>
            <a:headEnd/>
            <a:tailEnd/>
          </a:ln>
        </p:spPr>
      </p:pic>
      <p:pic>
        <p:nvPicPr>
          <p:cNvPr id="23560" name="Picture 8" descr="IMG_098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288" y="1423988"/>
            <a:ext cx="3960812" cy="2365375"/>
          </a:xfrm>
          <a:prstGeom prst="rect">
            <a:avLst/>
          </a:prstGeom>
          <a:noFill/>
          <a:ln w="57150" cmpd="thinThick">
            <a:solidFill>
              <a:srgbClr val="006600"/>
            </a:solidFill>
            <a:miter lim="800000"/>
            <a:headEnd/>
            <a:tailEnd/>
          </a:ln>
        </p:spPr>
      </p:pic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23850" y="549275"/>
            <a:ext cx="460851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i="1"/>
              <a:t>There is a small factory in our village.</a:t>
            </a:r>
            <a:endParaRPr lang="ru-RU" sz="2000" i="1"/>
          </a:p>
        </p:txBody>
      </p:sp>
      <p:sp>
        <p:nvSpPr>
          <p:cNvPr id="23562" name="Text Box 10"/>
          <p:cNvSpPr txBox="1">
            <a:spLocks noChangeArrowheads="1"/>
          </p:cNvSpPr>
          <p:nvPr/>
        </p:nvSpPr>
        <p:spPr bwMode="auto">
          <a:xfrm>
            <a:off x="395288" y="4005263"/>
            <a:ext cx="4032250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000" i="1"/>
              <a:t>The history of it began in 1930. And in our school museum you can see some exhibits connected with it.</a:t>
            </a:r>
            <a:endParaRPr lang="ru-RU" sz="2000" i="1"/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mpd="thinThick">
            <a:solidFill>
              <a:srgbClr val="8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3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3000"/>
                                        <p:tgtEl>
                                          <p:spTgt spid="23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61" grpId="0"/>
      <p:bldP spid="2356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B3"/>
            </a:gs>
            <a:gs pos="100000">
              <a:srgbClr val="CAFFA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IMG_098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404813"/>
            <a:ext cx="4105275" cy="3079750"/>
          </a:xfrm>
          <a:prstGeom prst="rect">
            <a:avLst/>
          </a:prstGeom>
          <a:noFill/>
          <a:ln w="57150" cmpd="thinThick">
            <a:solidFill>
              <a:srgbClr val="996600"/>
            </a:solidFill>
            <a:miter lim="800000"/>
            <a:headEnd/>
            <a:tailEnd/>
          </a:ln>
        </p:spPr>
      </p:pic>
      <p:pic>
        <p:nvPicPr>
          <p:cNvPr id="15369" name="Picture 9" descr="IMG_10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00113" y="3429000"/>
            <a:ext cx="4249737" cy="3187700"/>
          </a:xfrm>
          <a:prstGeom prst="rect">
            <a:avLst/>
          </a:prstGeom>
          <a:noFill/>
          <a:ln w="57150" cmpd="thinThick">
            <a:solidFill>
              <a:srgbClr val="996600"/>
            </a:solidFill>
            <a:miter lim="800000"/>
            <a:headEnd/>
            <a:tailEnd/>
          </a:ln>
        </p:spPr>
      </p:pic>
      <p:pic>
        <p:nvPicPr>
          <p:cNvPr id="15365" name="Picture 5" descr="IMG_100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59338" y="2492375"/>
            <a:ext cx="4010025" cy="3008313"/>
          </a:xfrm>
          <a:prstGeom prst="rect">
            <a:avLst/>
          </a:prstGeom>
          <a:noFill/>
          <a:ln w="57150" cmpd="thinThick">
            <a:solidFill>
              <a:srgbClr val="996600"/>
            </a:solidFill>
            <a:miter lim="800000"/>
            <a:headEnd/>
            <a:tailEnd/>
          </a:ln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5076825" y="1125538"/>
            <a:ext cx="34559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en-US" sz="2000" i="1"/>
              <a:t>Now Tavrovo is a modern and nice village.</a:t>
            </a:r>
            <a:endParaRPr lang="ru-RU" sz="2000" i="1"/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mpd="thinThick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1" dur="20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99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395288" y="836613"/>
            <a:ext cx="3671887" cy="500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Country mornings are</a:t>
            </a:r>
          </a:p>
          <a:p>
            <a:pPr>
              <a:spcBef>
                <a:spcPct val="50000"/>
              </a:spcBef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 flowers and sky,</a:t>
            </a:r>
          </a:p>
          <a:p>
            <a:pPr>
              <a:spcBef>
                <a:spcPct val="50000"/>
              </a:spcBef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With  feather clouds</a:t>
            </a:r>
          </a:p>
          <a:p>
            <a:pPr>
              <a:spcBef>
                <a:spcPct val="50000"/>
              </a:spcBef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 floating by.</a:t>
            </a:r>
          </a:p>
          <a:p>
            <a:pPr>
              <a:spcBef>
                <a:spcPct val="50000"/>
              </a:spcBef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Country mornings are </a:t>
            </a:r>
          </a:p>
          <a:p>
            <a:pPr>
              <a:spcBef>
                <a:spcPct val="50000"/>
              </a:spcBef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 song and sun,</a:t>
            </a:r>
          </a:p>
          <a:p>
            <a:pPr>
              <a:spcBef>
                <a:spcPct val="50000"/>
              </a:spcBef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And happy birds </a:t>
            </a:r>
          </a:p>
          <a:p>
            <a:pPr>
              <a:spcBef>
                <a:spcPct val="50000"/>
              </a:spcBef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        having fun.</a:t>
            </a:r>
            <a:endParaRPr lang="ru-RU" sz="2800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mpd="thinThick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4104" name="Picture 8" descr="IMG_10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4300" y="1773238"/>
            <a:ext cx="4876800" cy="2809875"/>
          </a:xfrm>
          <a:prstGeom prst="rect">
            <a:avLst/>
          </a:prstGeom>
          <a:noFill/>
          <a:ln w="57150" cmpd="thickThin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4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410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16 0.1206 L -0.19583 0.02615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CAFFA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IMG_099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5600" y="476250"/>
            <a:ext cx="3267075" cy="2451100"/>
          </a:xfrm>
          <a:prstGeom prst="rect">
            <a:avLst/>
          </a:prstGeom>
          <a:noFill/>
          <a:ln w="57150" cmpd="thinThick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24585" name="Picture 9" descr="IMG_098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4005263"/>
            <a:ext cx="3276600" cy="2457450"/>
          </a:xfrm>
          <a:prstGeom prst="rect">
            <a:avLst/>
          </a:prstGeom>
          <a:noFill/>
          <a:ln w="57150" cmpd="thinThick">
            <a:solidFill>
              <a:srgbClr val="6600FF"/>
            </a:solidFill>
            <a:miter lim="800000"/>
            <a:headEnd/>
            <a:tailEnd/>
          </a:ln>
        </p:spPr>
      </p:pic>
      <p:pic>
        <p:nvPicPr>
          <p:cNvPr id="24584" name="Picture 8" descr="IMG_099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1775" y="3067050"/>
            <a:ext cx="3313113" cy="2484438"/>
          </a:xfrm>
          <a:prstGeom prst="rect">
            <a:avLst/>
          </a:prstGeom>
          <a:noFill/>
          <a:ln w="57150" cmpd="thinThick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24586" name="Picture 10" descr="IMG_098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80063" y="4049713"/>
            <a:ext cx="3240087" cy="2430462"/>
          </a:xfrm>
          <a:prstGeom prst="rect">
            <a:avLst/>
          </a:prstGeom>
          <a:noFill/>
          <a:ln w="57150" cmpd="thinThick">
            <a:solidFill>
              <a:srgbClr val="990033"/>
            </a:solidFill>
            <a:miter lim="800000"/>
            <a:headEnd/>
            <a:tailEnd/>
          </a:ln>
        </p:spPr>
      </p:pic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468313" y="981075"/>
            <a:ext cx="4464050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000" i="1"/>
              <a:t>The streets of our village are not long but there are lots of modern and old buildings, a hospital and shops.</a:t>
            </a:r>
            <a:endParaRPr lang="ru-RU" sz="2000" i="1"/>
          </a:p>
        </p:txBody>
      </p:sp>
      <p:sp>
        <p:nvSpPr>
          <p:cNvPr id="24588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mpd="thinThick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IMG_10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7900" y="3644900"/>
            <a:ext cx="3836988" cy="2878138"/>
          </a:xfrm>
          <a:prstGeom prst="rect">
            <a:avLst/>
          </a:prstGeom>
          <a:noFill/>
          <a:ln w="57150" cmpd="thinThick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25606" name="Picture 6" descr="IMG_096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1338" y="293688"/>
            <a:ext cx="3840162" cy="2879725"/>
          </a:xfrm>
          <a:prstGeom prst="rect">
            <a:avLst/>
          </a:prstGeom>
          <a:noFill/>
          <a:ln w="57150" cmpd="thinThick">
            <a:solidFill>
              <a:srgbClr val="FF9900"/>
            </a:solidFill>
            <a:miter lim="800000"/>
            <a:headEnd/>
            <a:tailEnd/>
          </a:ln>
        </p:spPr>
      </p:pic>
      <p:pic>
        <p:nvPicPr>
          <p:cNvPr id="25607" name="Picture 7" descr="IMG_096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7900" y="333375"/>
            <a:ext cx="3836988" cy="2878138"/>
          </a:xfrm>
          <a:prstGeom prst="rect">
            <a:avLst/>
          </a:prstGeom>
          <a:noFill/>
          <a:ln w="57150" cmpd="thinThick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25609" name="Picture 9" descr="IMG_100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9750" y="3644900"/>
            <a:ext cx="3840163" cy="2879725"/>
          </a:xfrm>
          <a:prstGeom prst="rect">
            <a:avLst/>
          </a:prstGeom>
          <a:noFill/>
          <a:ln w="57150" cmpd="thinThick">
            <a:solidFill>
              <a:srgbClr val="6600FF"/>
            </a:solidFill>
            <a:miter lim="800000"/>
            <a:headEnd/>
            <a:tailEnd/>
          </a:ln>
        </p:spPr>
      </p:pic>
      <p:sp>
        <p:nvSpPr>
          <p:cNvPr id="25610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mpd="thinThick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25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00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8" name="Picture 4" descr="IMG_096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7900" y="3716338"/>
            <a:ext cx="3840163" cy="2879725"/>
          </a:xfrm>
          <a:prstGeom prst="rect">
            <a:avLst/>
          </a:prstGeom>
          <a:noFill/>
          <a:ln w="19050">
            <a:solidFill>
              <a:srgbClr val="FF0066"/>
            </a:solidFill>
            <a:miter lim="800000"/>
            <a:headEnd/>
            <a:tailEnd/>
          </a:ln>
        </p:spPr>
      </p:pic>
      <p:pic>
        <p:nvPicPr>
          <p:cNvPr id="26629" name="Picture 5" descr="IMG_096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750" y="3716338"/>
            <a:ext cx="3840163" cy="2879725"/>
          </a:xfrm>
          <a:prstGeom prst="rect">
            <a:avLst/>
          </a:prstGeom>
          <a:noFill/>
          <a:ln w="19050">
            <a:solidFill>
              <a:srgbClr val="006600"/>
            </a:solidFill>
            <a:miter lim="800000"/>
            <a:headEnd/>
            <a:tailEnd/>
          </a:ln>
        </p:spPr>
      </p:pic>
      <p:pic>
        <p:nvPicPr>
          <p:cNvPr id="26630" name="Picture 6" descr="IMG_096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7900" y="476250"/>
            <a:ext cx="3840163" cy="2879725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539750" y="620713"/>
            <a:ext cx="3960813" cy="237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000" i="1"/>
              <a:t>In Tavrovo there is a park and a children’s yard. In their free time and on holidays the people like to walk in the park with their children.</a:t>
            </a:r>
            <a:endParaRPr lang="ru-RU" sz="20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60" name="Picture 12" descr="МОУ-Тавровская-СОШ-(81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850" y="3284538"/>
            <a:ext cx="3429000" cy="2112962"/>
          </a:xfrm>
          <a:prstGeom prst="rect">
            <a:avLst/>
          </a:prstGeom>
          <a:noFill/>
          <a:ln w="57150" cmpd="thickThin">
            <a:solidFill>
              <a:schemeClr val="hlink"/>
            </a:solidFill>
            <a:miter lim="800000"/>
            <a:headEnd/>
            <a:tailEnd/>
          </a:ln>
        </p:spPr>
      </p:pic>
      <p:pic>
        <p:nvPicPr>
          <p:cNvPr id="27659" name="Picture 11" descr="МОУ-Тавровская-СОШ-(80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339975" y="4437063"/>
            <a:ext cx="3240088" cy="2195512"/>
          </a:xfrm>
          <a:prstGeom prst="rect">
            <a:avLst/>
          </a:prstGeom>
          <a:noFill/>
          <a:ln w="57150" cmpd="thinThick">
            <a:solidFill>
              <a:srgbClr val="FF9900"/>
            </a:solidFill>
            <a:miter lim="800000"/>
            <a:headEnd/>
            <a:tailEnd/>
          </a:ln>
        </p:spPr>
      </p:pic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684213" y="404813"/>
            <a:ext cx="76327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000" i="1"/>
              <a:t>But what is really beautiful in our village and its suburbs are our landscapes. Different  trees and flowers are growing in our area.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000" i="1"/>
              <a:t>It is pleasant to walk in our  forest and enjoy fresh air.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000" i="1"/>
              <a:t>We admire our nature and advise everybody to visit our village.</a:t>
            </a:r>
            <a:endParaRPr lang="ru-RU" sz="2000" i="1"/>
          </a:p>
        </p:txBody>
      </p:sp>
      <p:sp>
        <p:nvSpPr>
          <p:cNvPr id="27656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mpd="thinThick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7657" name="AutoShape 9">
            <a:hlinkClick r:id="" action="ppaction://hlinkshowjump?jump=endshow" highlightClick="1"/>
          </p:cNvPr>
          <p:cNvSpPr>
            <a:spLocks noChangeArrowheads="1"/>
          </p:cNvSpPr>
          <p:nvPr/>
        </p:nvSpPr>
        <p:spPr bwMode="auto">
          <a:xfrm>
            <a:off x="8172450" y="6381750"/>
            <a:ext cx="647700" cy="287338"/>
          </a:xfrm>
          <a:prstGeom prst="actionButtonBlank">
            <a:avLst/>
          </a:prstGeom>
          <a:solidFill>
            <a:schemeClr val="accent1"/>
          </a:solidFill>
          <a:ln w="3175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7658" name="Picture 10" descr="IMG_097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3438" y="3141663"/>
            <a:ext cx="4211637" cy="2705100"/>
          </a:xfrm>
          <a:prstGeom prst="rect">
            <a:avLst/>
          </a:prstGeom>
          <a:noFill/>
          <a:ln w="57150" cmpd="thickThin">
            <a:solidFill>
              <a:srgbClr val="FF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27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2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27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3000"/>
                                        <p:tgtEl>
                                          <p:spTgt spid="27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27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0"/>
                                        <p:tgtEl>
                                          <p:spTgt spid="276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писатель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288" y="333375"/>
            <a:ext cx="4456112" cy="6145213"/>
          </a:xfrm>
          <a:prstGeom prst="rect">
            <a:avLst/>
          </a:prstGeom>
          <a:noFill/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4932363" y="498475"/>
            <a:ext cx="3960812" cy="588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000" b="1" i="1"/>
              <a:t>Nikolai Govorukho-Otrok’s grandson Yuri Nikolaevich was famous as a talented writer and outstanding literary critic and a theatre scientist.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000" b="1" i="1"/>
              <a:t>He was born in Tavrovo in 1854.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000" b="1" i="1"/>
              <a:t> Unfortunately he was not known as a writer in our country for a long time. And we don’t know many details about his life.</a:t>
            </a:r>
            <a:endParaRPr lang="ru-RU" sz="2000" b="1" i="1"/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mpd="thinThick">
            <a:solidFill>
              <a:srgbClr val="99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IMG_097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350" y="476250"/>
            <a:ext cx="6551613" cy="3913188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611188" y="4797425"/>
            <a:ext cx="7993062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000" i="1"/>
              <a:t>But thanks the professor Zoya Timofeevna Prokopenko now his name is known in the world. He left a good memory of himself. We are proud and look up to him.</a:t>
            </a:r>
            <a:endParaRPr lang="ru-RU" sz="2000" i="1"/>
          </a:p>
        </p:txBody>
      </p:sp>
      <p:grpSp>
        <p:nvGrpSpPr>
          <p:cNvPr id="14342" name="Group 6"/>
          <p:cNvGrpSpPr>
            <a:grpSpLocks/>
          </p:cNvGrpSpPr>
          <p:nvPr/>
        </p:nvGrpSpPr>
        <p:grpSpPr bwMode="auto">
          <a:xfrm>
            <a:off x="7812088" y="6165850"/>
            <a:ext cx="720725" cy="358775"/>
            <a:chOff x="4921" y="3884"/>
            <a:chExt cx="454" cy="226"/>
          </a:xfrm>
        </p:grpSpPr>
        <p:sp>
          <p:nvSpPr>
            <p:cNvPr id="14343" name="AutoShape 7">
              <a:hlinkClick r:id="rId3" action="ppaction://hlinksldjump" highlightClick="1"/>
            </p:cNvPr>
            <p:cNvSpPr>
              <a:spLocks noChangeArrowheads="1"/>
            </p:cNvSpPr>
            <p:nvPr/>
          </p:nvSpPr>
          <p:spPr bwMode="auto">
            <a:xfrm>
              <a:off x="4921" y="3884"/>
              <a:ext cx="454" cy="226"/>
            </a:xfrm>
            <a:prstGeom prst="actionButtonBlank">
              <a:avLst/>
            </a:prstGeom>
            <a:solidFill>
              <a:schemeClr val="accent1"/>
            </a:solidFill>
            <a:ln w="317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4344" name="AutoShape 8">
              <a:hlinkClick r:id="rId3" action="ppaction://hlinksldjump"/>
            </p:cNvPr>
            <p:cNvSpPr>
              <a:spLocks noChangeArrowheads="1"/>
            </p:cNvSpPr>
            <p:nvPr/>
          </p:nvSpPr>
          <p:spPr bwMode="auto">
            <a:xfrm>
              <a:off x="5012" y="3953"/>
              <a:ext cx="272" cy="91"/>
            </a:xfrm>
            <a:prstGeom prst="leftArrow">
              <a:avLst>
                <a:gd name="adj1" fmla="val 50000"/>
                <a:gd name="adj2" fmla="val 74725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4345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mpd="thinThick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99FF66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395288" y="836613"/>
            <a:ext cx="3671887" cy="5008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When you get up </a:t>
            </a:r>
          </a:p>
          <a:p>
            <a:pPr>
              <a:spcBef>
                <a:spcPct val="50000"/>
              </a:spcBef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      just look around,</a:t>
            </a:r>
          </a:p>
          <a:p>
            <a:pPr>
              <a:spcBef>
                <a:spcPct val="50000"/>
              </a:spcBef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And see the things</a:t>
            </a:r>
          </a:p>
          <a:p>
            <a:pPr>
              <a:spcBef>
                <a:spcPct val="50000"/>
              </a:spcBef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     that can be found.</a:t>
            </a:r>
          </a:p>
          <a:p>
            <a:pPr>
              <a:spcBef>
                <a:spcPct val="50000"/>
              </a:spcBef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No matter where you </a:t>
            </a:r>
          </a:p>
          <a:p>
            <a:pPr>
              <a:spcBef>
                <a:spcPct val="50000"/>
              </a:spcBef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     live or stay,</a:t>
            </a:r>
          </a:p>
          <a:p>
            <a:pPr>
              <a:spcBef>
                <a:spcPct val="50000"/>
              </a:spcBef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Be happy for a </a:t>
            </a:r>
          </a:p>
          <a:p>
            <a:pPr>
              <a:spcBef>
                <a:spcPct val="50000"/>
              </a:spcBef>
            </a:pPr>
            <a:r>
              <a:rPr lang="en-US" sz="2800" i="1">
                <a:effectLst>
                  <a:outerShdw blurRad="38100" dist="38100" dir="2700000" algn="tl">
                    <a:srgbClr val="C0C0C0"/>
                  </a:outerShdw>
                </a:effectLst>
              </a:rPr>
              <a:t>     bright new day!</a:t>
            </a:r>
            <a:endParaRPr lang="ru-RU" sz="2800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mpd="thinThick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5126" name="Picture 6" descr="IMG_097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24300" y="1454150"/>
            <a:ext cx="4752975" cy="3559175"/>
          </a:xfrm>
          <a:prstGeom prst="rect">
            <a:avLst/>
          </a:prstGeom>
          <a:noFill/>
          <a:ln w="57150" cmpd="thickThin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0"/>
                            </p:stCondLst>
                            <p:childTnLst>
                              <p:par>
                                <p:cTn id="37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9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5126"/>
                                        </p:tgtEl>
                                      </p:cBhvr>
                                      <p:by x="180000" y="18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0.05989 L -0.18906 0.0074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75AB7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4" name="Picture 10" descr="IMG_101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8675" y="1812925"/>
            <a:ext cx="3311525" cy="2408238"/>
          </a:xfrm>
          <a:prstGeom prst="rect">
            <a:avLst/>
          </a:prstGeom>
          <a:noFill/>
          <a:ln w="57150" cmpd="thinThick">
            <a:solidFill>
              <a:srgbClr val="993300"/>
            </a:solidFill>
            <a:miter lim="800000"/>
            <a:headEnd/>
            <a:tailEnd/>
          </a:ln>
        </p:spPr>
      </p:pic>
      <p:pic>
        <p:nvPicPr>
          <p:cNvPr id="6155" name="Picture 11" descr="IMG_098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3800" y="1814513"/>
            <a:ext cx="3384550" cy="2398712"/>
          </a:xfrm>
          <a:prstGeom prst="rect">
            <a:avLst/>
          </a:prstGeom>
          <a:noFill/>
          <a:ln w="57150" cmpd="thinThick">
            <a:solidFill>
              <a:srgbClr val="993300"/>
            </a:solidFill>
            <a:miter lim="800000"/>
            <a:headEnd/>
            <a:tailEnd/>
          </a:ln>
        </p:spPr>
      </p:pic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95288" y="620713"/>
            <a:ext cx="83534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i="1"/>
              <a:t>If you start from Belgorod the bus 177 </a:t>
            </a:r>
            <a:r>
              <a:rPr lang="en-US" sz="2000" b="1" i="1" baseline="30000"/>
              <a:t>“U” </a:t>
            </a:r>
            <a:r>
              <a:rPr lang="en-US" sz="2000" b="1" i="1"/>
              <a:t>will bring you to Tavrovo. </a:t>
            </a:r>
          </a:p>
          <a:p>
            <a:pPr algn="ctr">
              <a:spcBef>
                <a:spcPct val="50000"/>
              </a:spcBef>
            </a:pPr>
            <a:r>
              <a:rPr lang="en-US" sz="2000" b="1" i="1"/>
              <a:t>It is one of the old village in the south of the Belgorod Region.</a:t>
            </a:r>
            <a:endParaRPr lang="ru-RU" sz="2000" b="1" i="1" baseline="30000"/>
          </a:p>
        </p:txBody>
      </p:sp>
      <p:pic>
        <p:nvPicPr>
          <p:cNvPr id="6150" name="Picture 6" descr="IMG_0957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042988" y="4508500"/>
            <a:ext cx="2736850" cy="2052638"/>
          </a:xfrm>
          <a:prstGeom prst="rect">
            <a:avLst/>
          </a:prstGeom>
          <a:noFill/>
          <a:ln w="57150" cmpd="thinThick">
            <a:solidFill>
              <a:srgbClr val="008000"/>
            </a:solidFill>
            <a:miter lim="800000"/>
            <a:headEnd/>
            <a:tailEnd/>
          </a:ln>
        </p:spPr>
      </p:pic>
      <p:pic>
        <p:nvPicPr>
          <p:cNvPr id="6152" name="Picture 8" descr="IMG_0958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370513" y="4508500"/>
            <a:ext cx="2730500" cy="2051050"/>
          </a:xfrm>
          <a:prstGeom prst="rect">
            <a:avLst/>
          </a:prstGeom>
          <a:noFill/>
          <a:ln w="57150" cmpd="thinThick">
            <a:solidFill>
              <a:srgbClr val="008000"/>
            </a:solidFill>
            <a:miter lim="800000"/>
            <a:headEnd/>
            <a:tailEnd/>
          </a:ln>
        </p:spPr>
      </p:pic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mpd="thinThick">
            <a:solidFill>
              <a:srgbClr val="00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20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7000"/>
                            </p:stCondLst>
                            <p:childTnLst>
                              <p:par>
                                <p:cTn id="20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9500"/>
                            </p:stCondLst>
                            <p:childTnLst>
                              <p:par>
                                <p:cTn id="2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6150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4.16378E-6 L 0.11024 -0.14689 " pathEditMode="relative" ptsTypes="AA">
                                      <p:cBhvr>
                                        <p:cTn id="31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6150"/>
                                        </p:tgtEl>
                                      </p:cBhvr>
                                      <p:by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5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6152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35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91464E-7 L -0.11788 -0.14689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8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99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IMG_094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08175" y="692150"/>
            <a:ext cx="5218113" cy="5400675"/>
          </a:xfrm>
          <a:prstGeom prst="rect">
            <a:avLst/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323850" y="765175"/>
            <a:ext cx="8496300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i="1"/>
              <a:t>Everything is simple and quiet here. </a:t>
            </a:r>
          </a:p>
          <a:p>
            <a:pPr algn="ctr">
              <a:spcBef>
                <a:spcPct val="50000"/>
              </a:spcBef>
            </a:pPr>
            <a:r>
              <a:rPr lang="en-US" sz="2400" i="1"/>
              <a:t>But we love our village. </a:t>
            </a:r>
          </a:p>
          <a:p>
            <a:pPr algn="ctr">
              <a:spcBef>
                <a:spcPct val="50000"/>
              </a:spcBef>
            </a:pPr>
            <a:r>
              <a:rPr lang="en-US" sz="2400" i="1"/>
              <a:t>We love it because it’s our birthplace, </a:t>
            </a:r>
          </a:p>
          <a:p>
            <a:pPr algn="ctr">
              <a:spcBef>
                <a:spcPct val="50000"/>
              </a:spcBef>
            </a:pPr>
            <a:r>
              <a:rPr lang="en-US" sz="2400" i="1"/>
              <a:t>because our parents and friends live here.</a:t>
            </a:r>
            <a:endParaRPr lang="ru-RU" sz="2400" i="1"/>
          </a:p>
        </p:txBody>
      </p:sp>
      <p:pic>
        <p:nvPicPr>
          <p:cNvPr id="7175" name="Picture 7" descr="IMG_095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2988" y="912813"/>
            <a:ext cx="7129462" cy="4705350"/>
          </a:xfrm>
          <a:prstGeom prst="rect">
            <a:avLst/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7179" name="Picture 11" descr="IMG_097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550" y="908050"/>
            <a:ext cx="7089775" cy="4724400"/>
          </a:xfrm>
          <a:prstGeom prst="rect">
            <a:avLst/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7177" name="Picture 9" descr="IMG_099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042988" y="908050"/>
            <a:ext cx="6769100" cy="5075238"/>
          </a:xfrm>
          <a:prstGeom prst="rect">
            <a:avLst/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9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717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114 0.01573 L -0.34045 0.1311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0" y="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4900"/>
                            </p:stCondLst>
                            <p:childTnLst>
                              <p:par>
                                <p:cTn id="2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20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6900"/>
                            </p:stCondLst>
                            <p:childTnLst>
                              <p:par>
                                <p:cTn id="2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5" dur="2000" fill="hold"/>
                                        <p:tgtEl>
                                          <p:spTgt spid="7175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3.02799E-6 L -0.23212 0.317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6" y="1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8900"/>
                            </p:stCondLst>
                            <p:childTnLst>
                              <p:par>
                                <p:cTn id="2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900"/>
                            </p:stCondLst>
                            <p:childTnLst>
                              <p:par>
                                <p:cTn id="3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717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9.34536E-7 L 0.23454 0.2539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900"/>
                            </p:stCondLst>
                            <p:childTnLst>
                              <p:par>
                                <p:cTn id="40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4900"/>
                            </p:stCondLst>
                            <p:childTnLst>
                              <p:par>
                                <p:cTn id="44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5" dur="2000" fill="hold"/>
                                        <p:tgtEl>
                                          <p:spTgt spid="7177"/>
                                        </p:tgtEl>
                                      </p:cBhvr>
                                      <p:by x="40000" y="4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77284E-6 L 0.33854 0.0920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9999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323850" y="260350"/>
            <a:ext cx="3887788" cy="618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200000"/>
              </a:lnSpc>
              <a:spcBef>
                <a:spcPct val="50000"/>
              </a:spcBef>
            </a:pPr>
            <a:r>
              <a:rPr lang="en-US" sz="2000" i="1"/>
              <a:t>The first mention of Tavrovo can be found in the Russian chronicles dated back to the 17</a:t>
            </a:r>
            <a:r>
              <a:rPr lang="en-US" sz="2000" i="1" baseline="30000"/>
              <a:t>th</a:t>
            </a:r>
            <a:r>
              <a:rPr lang="en-US" sz="2000" i="1"/>
              <a:t> century. If we turn back to the history it would be interesting to know that the village arose at the end of  the 18</a:t>
            </a:r>
            <a:r>
              <a:rPr lang="en-US" sz="2000" i="1" baseline="30000"/>
              <a:t>th</a:t>
            </a:r>
            <a:r>
              <a:rPr lang="en-US" sz="2000" i="1"/>
              <a:t> century as a village – “sloboda”. And in the year 1882 it was a settlement of 307 people and 67 houses.</a:t>
            </a:r>
            <a:endParaRPr lang="ru-RU" sz="2000" i="1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8199" name="Picture 7" descr="IMG_094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427538" y="692150"/>
            <a:ext cx="4324350" cy="5400675"/>
          </a:xfrm>
          <a:prstGeom prst="rect">
            <a:avLst/>
          </a:prstGeom>
          <a:noFill/>
          <a:ln w="57150" cmpd="thickThin">
            <a:solidFill>
              <a:srgbClr val="990033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C9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323850" y="404813"/>
            <a:ext cx="8496300" cy="298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000" i="1"/>
              <a:t>There are several versions of the origin of the word “Tavrovo”. According to the legend, a rich man was traveling. Going past our village he saw a green countryside and a beautiful landscape and exclaimed: “Vrovo!” (Beautifully! or Beauty!)</a:t>
            </a:r>
          </a:p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000" i="1"/>
              <a:t>Gradually the letters “ta” (ta – there) was added and our village got the name “Tavrovo” (</a:t>
            </a:r>
            <a:r>
              <a:rPr lang="ru-RU" sz="2000" i="1"/>
              <a:t>Там красиво).</a:t>
            </a:r>
            <a:r>
              <a:rPr lang="en-US" sz="2000" i="1"/>
              <a:t> </a:t>
            </a:r>
            <a:endParaRPr lang="ru-RU" sz="2000" i="1"/>
          </a:p>
        </p:txBody>
      </p:sp>
      <p:sp>
        <p:nvSpPr>
          <p:cNvPr id="9223" name="Rectangle 7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mpd="thinThick">
            <a:solidFill>
              <a:srgbClr val="99336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9224" name="Picture 8" descr="IMG_097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19550" y="2997200"/>
            <a:ext cx="4800600" cy="3600450"/>
          </a:xfrm>
          <a:prstGeom prst="rect">
            <a:avLst/>
          </a:prstGeom>
          <a:noFill/>
          <a:ln w="57150" cmpd="thickThin">
            <a:solidFill>
              <a:srgbClr val="990033"/>
            </a:solidFill>
            <a:miter lim="800000"/>
            <a:headEnd/>
            <a:tailEnd/>
          </a:ln>
        </p:spPr>
      </p:pic>
      <p:pic>
        <p:nvPicPr>
          <p:cNvPr id="9225" name="Picture 9" descr="IMG_097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313" y="3573463"/>
            <a:ext cx="5040312" cy="2876550"/>
          </a:xfrm>
          <a:prstGeom prst="rect">
            <a:avLst/>
          </a:prstGeom>
          <a:noFill/>
          <a:ln w="57150" cmpd="thickThin">
            <a:solidFill>
              <a:srgbClr val="0066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2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rgbClr val="FFAD5B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2916238" y="1773238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pic>
        <p:nvPicPr>
          <p:cNvPr id="10246" name="Picture 6" descr="IMG_0939"/>
          <p:cNvPicPr>
            <a:picLocks noChangeAspect="1" noChangeArrowheads="1"/>
          </p:cNvPicPr>
          <p:nvPr/>
        </p:nvPicPr>
        <p:blipFill>
          <a:blip r:embed="rId2" cstate="email">
            <a:lum contrast="18000"/>
          </a:blip>
          <a:srcRect/>
          <a:stretch>
            <a:fillRect/>
          </a:stretch>
        </p:blipFill>
        <p:spPr bwMode="auto">
          <a:xfrm>
            <a:off x="4356100" y="3644900"/>
            <a:ext cx="4384675" cy="2536825"/>
          </a:xfrm>
          <a:prstGeom prst="rect">
            <a:avLst/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10247" name="Picture 7" descr="IMG_0938"/>
          <p:cNvPicPr>
            <a:picLocks noChangeAspect="1" noChangeArrowheads="1"/>
          </p:cNvPicPr>
          <p:nvPr/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 bwMode="auto">
          <a:xfrm>
            <a:off x="323850" y="549275"/>
            <a:ext cx="2879725" cy="3024188"/>
          </a:xfrm>
          <a:prstGeom prst="rect">
            <a:avLst/>
          </a:prstGeom>
          <a:noFill/>
          <a:ln w="57150" cmpd="thinThick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348038" y="476250"/>
            <a:ext cx="532765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i="1"/>
              <a:t>In 1696 after the war between Russia and Turkey the government presented the villages to the heroes of this war. One of them was Nikolai Govorukho-Otrok. He bought 7 families in Tavriya (the Nikolaev region) and decided to found a village.  To this fact the word “Tavrovo” came from “Tavriya”. </a:t>
            </a:r>
            <a:endParaRPr lang="ru-RU" i="1"/>
          </a:p>
        </p:txBody>
      </p:sp>
      <p:sp>
        <p:nvSpPr>
          <p:cNvPr id="10249" name="Text Box 9"/>
          <p:cNvSpPr txBox="1">
            <a:spLocks noChangeArrowheads="1"/>
          </p:cNvSpPr>
          <p:nvPr/>
        </p:nvSpPr>
        <p:spPr bwMode="auto">
          <a:xfrm>
            <a:off x="395288" y="3794125"/>
            <a:ext cx="3600450" cy="273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n-US" i="1"/>
              <a:t>In the centre of his country-seat (</a:t>
            </a:r>
            <a:r>
              <a:rPr lang="ru-RU" i="1"/>
              <a:t>усадьба)</a:t>
            </a:r>
            <a:r>
              <a:rPr lang="en-US" i="1"/>
              <a:t> he built a two-storeyed house with a yard and park. It was called “Pansky Yard” (</a:t>
            </a:r>
            <a:r>
              <a:rPr lang="ru-RU" i="1"/>
              <a:t>Панский двор</a:t>
            </a:r>
            <a:r>
              <a:rPr lang="en-US" i="1"/>
              <a:t>)</a:t>
            </a:r>
            <a:r>
              <a:rPr lang="ru-RU" i="1"/>
              <a:t>. </a:t>
            </a:r>
            <a:endParaRPr lang="en-US" i="1"/>
          </a:p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n-US" i="1"/>
              <a:t>The  Govorukho-Otroks had owned Tavrovo up to 1917.</a:t>
            </a:r>
            <a:endParaRPr lang="ru-RU" i="1"/>
          </a:p>
        </p:txBody>
      </p:sp>
      <p:sp>
        <p:nvSpPr>
          <p:cNvPr id="10250" name="Rectangle 1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mpd="thinThick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4" name="Picture 6" descr="династия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836613"/>
            <a:ext cx="8277225" cy="4959350"/>
          </a:xfrm>
          <a:prstGeom prst="rect">
            <a:avLst/>
          </a:prstGeom>
          <a:noFill/>
        </p:spPr>
      </p:pic>
      <p:sp>
        <p:nvSpPr>
          <p:cNvPr id="12295" name="Rectangle 7"/>
          <p:cNvSpPr>
            <a:spLocks noChangeArrowheads="1"/>
          </p:cNvSpPr>
          <p:nvPr/>
        </p:nvSpPr>
        <p:spPr bwMode="auto">
          <a:xfrm>
            <a:off x="468313" y="3716338"/>
            <a:ext cx="1582737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6" name="Rectangle 8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156325" y="2420938"/>
            <a:ext cx="1944688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2297" name="Rectangle 9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mpd="thinThick">
            <a:solidFill>
              <a:srgbClr val="FF66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990</Words>
  <Application>Microsoft Office PowerPoint</Application>
  <PresentationFormat>Экран (4:3)</PresentationFormat>
  <Paragraphs>62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Arial</vt:lpstr>
      <vt:lpstr>Оформление по умолчанию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К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Семья</dc:creator>
  <cp:lastModifiedBy>Дарёна</cp:lastModifiedBy>
  <cp:revision>42</cp:revision>
  <dcterms:created xsi:type="dcterms:W3CDTF">2009-08-12T09:44:37Z</dcterms:created>
  <dcterms:modified xsi:type="dcterms:W3CDTF">2012-03-29T12:55:48Z</dcterms:modified>
</cp:coreProperties>
</file>