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70" r:id="rId4"/>
    <p:sldId id="282" r:id="rId5"/>
    <p:sldId id="257" r:id="rId6"/>
    <p:sldId id="264" r:id="rId7"/>
    <p:sldId id="258" r:id="rId8"/>
    <p:sldId id="259" r:id="rId9"/>
    <p:sldId id="260" r:id="rId10"/>
    <p:sldId id="261" r:id="rId11"/>
    <p:sldId id="262" r:id="rId12"/>
    <p:sldId id="265" r:id="rId13"/>
    <p:sldId id="266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67" r:id="rId26"/>
    <p:sldId id="268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B6D8-D204-4E0A-8939-E1336470A0CB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5B49-90DE-4829-B216-B22FBC06A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B6D8-D204-4E0A-8939-E1336470A0CB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5B49-90DE-4829-B216-B22FBC06A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B6D8-D204-4E0A-8939-E1336470A0CB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5B49-90DE-4829-B216-B22FBC06A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B6D8-D204-4E0A-8939-E1336470A0CB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5B49-90DE-4829-B216-B22FBC06A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B6D8-D204-4E0A-8939-E1336470A0CB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5B49-90DE-4829-B216-B22FBC06A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B6D8-D204-4E0A-8939-E1336470A0CB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5B49-90DE-4829-B216-B22FBC06A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B6D8-D204-4E0A-8939-E1336470A0CB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5B49-90DE-4829-B216-B22FBC06A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B6D8-D204-4E0A-8939-E1336470A0CB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5B49-90DE-4829-B216-B22FBC06A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B6D8-D204-4E0A-8939-E1336470A0CB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5B49-90DE-4829-B216-B22FBC06A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B6D8-D204-4E0A-8939-E1336470A0CB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5B49-90DE-4829-B216-B22FBC06A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B6D8-D204-4E0A-8939-E1336470A0CB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5B49-90DE-4829-B216-B22FBC06A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DB6D8-D204-4E0A-8939-E1336470A0CB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E5B49-90DE-4829-B216-B22FBC06A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овые 00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357166"/>
            <a:ext cx="6858048" cy="43305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2844" y="5072074"/>
            <a:ext cx="900115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</a:t>
            </a:r>
          </a:p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«Тавровская средняя общеобразовательная школа имени А.Г.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Ачкасова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 белгородского района белгородской области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256"/>
            <a:ext cx="8229600" cy="1357322"/>
          </a:xfrm>
        </p:spPr>
        <p:txBody>
          <a:bodyPr/>
          <a:lstStyle/>
          <a:p>
            <a:r>
              <a:rPr lang="en-US" dirty="0" smtClean="0"/>
              <a:t>  </a:t>
            </a:r>
            <a:endParaRPr lang="ru-RU" dirty="0"/>
          </a:p>
        </p:txBody>
      </p:sp>
      <p:pic>
        <p:nvPicPr>
          <p:cNvPr id="4" name="Содержимое 3" descr="новые 00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14282" y="0"/>
            <a:ext cx="6111773" cy="4000528"/>
          </a:xfrm>
        </p:spPr>
      </p:pic>
      <p:sp>
        <p:nvSpPr>
          <p:cNvPr id="5" name="Прямоугольник 4"/>
          <p:cNvSpPr/>
          <p:nvPr/>
        </p:nvSpPr>
        <p:spPr>
          <a:xfrm>
            <a:off x="500035" y="4286256"/>
            <a:ext cx="86439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4071942"/>
            <a:ext cx="807249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 I am Tom. I am from Africa.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00570"/>
            <a:ext cx="7829576" cy="20002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новые 00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14283" y="214291"/>
            <a:ext cx="5143535" cy="3571899"/>
          </a:xfrm>
        </p:spPr>
      </p:pic>
      <p:sp>
        <p:nvSpPr>
          <p:cNvPr id="6" name="Прямоугольник 5"/>
          <p:cNvSpPr/>
          <p:nvPr/>
        </p:nvSpPr>
        <p:spPr>
          <a:xfrm>
            <a:off x="500035" y="4143380"/>
            <a:ext cx="82868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 I am Bob. I am from America.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-Hello, Pam. I am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Dasha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How are you?</a:t>
            </a:r>
          </a:p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-Hi,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asha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Thank you. I am OK. And you?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Thanks.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Fine.Welcome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Tovrovo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, Pam!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учащиеся приветствуют всех участников)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85728"/>
            <a:ext cx="821537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Обучение диалогу этикетного характера.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Teacher: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Let’s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dance. Our dance is called “Friendship”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Дружба.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 учащиеся встают в круг и исполняют танец- разминку)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Clap, clap, clap your hands!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Clap your hands together.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Stamp, stamp, stamp your feet!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Stamp your feet together!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Turn, turn, turn around,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Turn around together!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3" y="285728"/>
            <a:ext cx="47149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Релаксация.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5186370" cy="34004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Teacher: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Our new friends came to our village. Let’s make an excursion.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14291"/>
            <a:ext cx="807249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Обучение лексической и грамматической стороне речи.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новые 01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85786" y="1548384"/>
            <a:ext cx="4429156" cy="376123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57818" y="3244334"/>
            <a:ext cx="357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3714752"/>
            <a:ext cx="385765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It’s a village.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новые 01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00034" y="357167"/>
            <a:ext cx="4643470" cy="3643338"/>
          </a:xfrm>
        </p:spPr>
      </p:pic>
      <p:sp>
        <p:nvSpPr>
          <p:cNvPr id="5" name="Прямоугольник 4"/>
          <p:cNvSpPr/>
          <p:nvPr/>
        </p:nvSpPr>
        <p:spPr>
          <a:xfrm>
            <a:off x="5357818" y="2967335"/>
            <a:ext cx="378618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It’s a bus.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новые 01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70448" y="857233"/>
            <a:ext cx="4701618" cy="3786214"/>
          </a:xfrm>
        </p:spPr>
      </p:pic>
      <p:sp>
        <p:nvSpPr>
          <p:cNvPr id="5" name="Прямоугольник 4"/>
          <p:cNvSpPr/>
          <p:nvPr/>
        </p:nvSpPr>
        <p:spPr>
          <a:xfrm>
            <a:off x="5286380" y="2967335"/>
            <a:ext cx="335758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It’s a street.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новые 02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0834" y="642919"/>
            <a:ext cx="6122802" cy="4000528"/>
          </a:xfrm>
        </p:spPr>
      </p:pic>
      <p:sp>
        <p:nvSpPr>
          <p:cNvPr id="5" name="Прямоугольник 4"/>
          <p:cNvSpPr/>
          <p:nvPr/>
        </p:nvSpPr>
        <p:spPr>
          <a:xfrm>
            <a:off x="6357950" y="2967335"/>
            <a:ext cx="250032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It’s a house.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новые 01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91485" y="785795"/>
            <a:ext cx="5666399" cy="4071966"/>
          </a:xfrm>
        </p:spPr>
      </p:pic>
      <p:sp>
        <p:nvSpPr>
          <p:cNvPr id="5" name="Прямоугольник 4"/>
          <p:cNvSpPr/>
          <p:nvPr/>
        </p:nvSpPr>
        <p:spPr>
          <a:xfrm>
            <a:off x="5857884" y="2967335"/>
            <a:ext cx="292895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It’s a monument.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новые 01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00034" y="714357"/>
            <a:ext cx="5000660" cy="3571900"/>
          </a:xfrm>
        </p:spPr>
      </p:pic>
      <p:sp>
        <p:nvSpPr>
          <p:cNvPr id="5" name="Прямоугольник 4"/>
          <p:cNvSpPr/>
          <p:nvPr/>
        </p:nvSpPr>
        <p:spPr>
          <a:xfrm>
            <a:off x="5357818" y="2967335"/>
            <a:ext cx="32861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It’s a cinema.</a:t>
            </a:r>
          </a:p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It’s a theatre.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642918"/>
            <a:ext cx="824492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Презентация урока 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для 1 класса</a:t>
            </a: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 теме:</a:t>
            </a:r>
          </a:p>
          <a:p>
            <a:pPr algn="ctr"/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61555" y="2967335"/>
            <a:ext cx="56707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“My native village”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76527" y="2967335"/>
            <a:ext cx="57909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“My native village”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04822" y="5786454"/>
            <a:ext cx="663914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Учителя высшей квалификационной категории</a:t>
            </a:r>
          </a:p>
          <a:p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Сорокиной Р.М.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новые 01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571480"/>
            <a:ext cx="5011661" cy="4143404"/>
          </a:xfrm>
        </p:spPr>
      </p:pic>
      <p:sp>
        <p:nvSpPr>
          <p:cNvPr id="5" name="Прямоугольник 4"/>
          <p:cNvSpPr/>
          <p:nvPr/>
        </p:nvSpPr>
        <p:spPr>
          <a:xfrm>
            <a:off x="5572132" y="2967335"/>
            <a:ext cx="321471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</a:t>
            </a:r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t’s a museum.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новые 01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9540" y="714357"/>
            <a:ext cx="5921220" cy="4214842"/>
          </a:xfrm>
        </p:spPr>
      </p:pic>
      <p:sp>
        <p:nvSpPr>
          <p:cNvPr id="5" name="Прямоугольник 4"/>
          <p:cNvSpPr/>
          <p:nvPr/>
        </p:nvSpPr>
        <p:spPr>
          <a:xfrm>
            <a:off x="5500694" y="2967335"/>
            <a:ext cx="3286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It’s a park.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новые 02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-37673" y="714357"/>
            <a:ext cx="5466929" cy="4143404"/>
          </a:xfrm>
        </p:spPr>
      </p:pic>
      <p:sp>
        <p:nvSpPr>
          <p:cNvPr id="5" name="Прямоугольник 4"/>
          <p:cNvSpPr/>
          <p:nvPr/>
        </p:nvSpPr>
        <p:spPr>
          <a:xfrm>
            <a:off x="5214942" y="2967335"/>
            <a:ext cx="36433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It’s a school.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новые 02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-459103" y="357167"/>
            <a:ext cx="5745483" cy="4429156"/>
          </a:xfrm>
        </p:spPr>
      </p:pic>
      <p:sp>
        <p:nvSpPr>
          <p:cNvPr id="5" name="Прямоугольник 4"/>
          <p:cNvSpPr/>
          <p:nvPr/>
        </p:nvSpPr>
        <p:spPr>
          <a:xfrm>
            <a:off x="4286248" y="5552657"/>
            <a:ext cx="428627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It’s “</a:t>
            </a:r>
            <a:r>
              <a:rPr lang="en-US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</a:t>
            </a:r>
            <a:r>
              <a:rPr lang="en-US" sz="3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ansky</a:t>
            </a:r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Yard”.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новые 01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71472" y="785795"/>
            <a:ext cx="5572164" cy="3714776"/>
          </a:xfrm>
        </p:spPr>
      </p:pic>
      <p:sp>
        <p:nvSpPr>
          <p:cNvPr id="5" name="Прямоугольник 4"/>
          <p:cNvSpPr/>
          <p:nvPr/>
        </p:nvSpPr>
        <p:spPr>
          <a:xfrm>
            <a:off x="6000760" y="2967335"/>
            <a:ext cx="250032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It’s a pond.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596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  <a:p>
            <a:pPr lvl="0">
              <a:buNone/>
            </a:pP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Цветовая гамма настроения.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Дети очень хорошо чувствуют цвет и подбирают его по своему настроению, выбор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цвета соответствует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психологическому настроению ребёнка. 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исследования психолога Макса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Лющера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Цели рефлексии : выявить психологический  климат на уроке, так как благоприятные психологические условия обеспечивают   душевный комфорт ученику, что позволяет повысить мотивацию изучения данного предмета.</a:t>
            </a:r>
          </a:p>
          <a:p>
            <a:pPr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7200" b="1" i="1" dirty="0">
                <a:latin typeface="Times New Roman" pitchFamily="18" charset="0"/>
                <a:cs typeface="Times New Roman" pitchFamily="18" charset="0"/>
              </a:rPr>
              <a:t> Значимые моменты для определения психологического климата: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Доброжелательность, деловая обстановка, удовлетворённость работой на данном уроке  позволяет ученику получить заряд положительных эмоций; оптимистичное и жизнерадостное состояние; чувство «успеха»</a:t>
            </a:r>
          </a:p>
          <a:p>
            <a:pPr lvl="0">
              <a:buFont typeface="Wingdings" pitchFamily="2" charset="2"/>
              <a:buChar char="v"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отсутствие давления учителя на учеников и признание за ним права принимать значимые для группы решения позволяет ученику получить заряд покоя и гармонии;</a:t>
            </a:r>
          </a:p>
          <a:p>
            <a:pPr lvl="0">
              <a:buFont typeface="Wingdings" pitchFamily="2" charset="2"/>
              <a:buChar char="v"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высокая степень эмоциональной включённости: отрицательные эмоции: чрезмерная возбудимость, физический дискомфорт,</a:t>
            </a:r>
          </a:p>
          <a:p>
            <a:pPr lvl="0">
              <a:buFont typeface="Wingdings" pitchFamily="2" charset="2"/>
              <a:buChar char="v"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Низкая степень эмоциональной включённости: потребность в покое, желание быстрее уйти и ничего не замечать, подавленность.</a:t>
            </a:r>
          </a:p>
          <a:p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85728"/>
            <a:ext cx="62526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Рефлексия.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тёмно- </a:t>
            </a:r>
            <a:r>
              <a:rPr lang="ru-RU" sz="3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синий</a:t>
            </a:r>
            <a:r>
              <a:rPr lang="ru-RU" sz="3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потребность в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покое</a:t>
            </a:r>
          </a:p>
          <a:p>
            <a:pPr algn="just">
              <a:buNone/>
            </a:pPr>
            <a:endParaRPr lang="ru-RU" sz="31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наивысшая степень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возбудимости</a:t>
            </a:r>
          </a:p>
          <a:p>
            <a:pPr algn="just">
              <a:buNone/>
            </a:pPr>
            <a:endParaRPr lang="ru-RU" sz="31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3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жёлтый</a:t>
            </a:r>
            <a:r>
              <a:rPr lang="ru-RU" sz="3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- положительные эмоции: оптимистичное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состояние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, чувство «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успех</a:t>
            </a:r>
          </a:p>
          <a:p>
            <a:pPr algn="just">
              <a:buNone/>
            </a:pPr>
            <a:endParaRPr lang="ru-RU" sz="31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31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коричневый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-физический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дискомфорт, отрицательные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эмоции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31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1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серый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желание уйти и ничего не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замечать</a:t>
            </a:r>
          </a:p>
          <a:p>
            <a:pPr algn="just">
              <a:buNone/>
            </a:pPr>
            <a:endParaRPr lang="ru-RU" sz="31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31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зелёный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-покой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и гармония</a:t>
            </a:r>
          </a:p>
          <a:p>
            <a:endParaRPr lang="ru-RU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214282" y="1500174"/>
            <a:ext cx="571504" cy="50006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5-конечная звезда 4"/>
          <p:cNvSpPr/>
          <p:nvPr/>
        </p:nvSpPr>
        <p:spPr>
          <a:xfrm rot="218974">
            <a:off x="214282" y="2143116"/>
            <a:ext cx="714380" cy="571504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5-конечная звезда 5"/>
          <p:cNvSpPr/>
          <p:nvPr/>
        </p:nvSpPr>
        <p:spPr>
          <a:xfrm>
            <a:off x="214282" y="2928934"/>
            <a:ext cx="642942" cy="5715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214282" y="3714752"/>
            <a:ext cx="571504" cy="5715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285720" y="4572008"/>
            <a:ext cx="642942" cy="571504"/>
          </a:xfrm>
          <a:prstGeom prst="star5">
            <a:avLst>
              <a:gd name="adj" fmla="val 21081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214282" y="5286388"/>
            <a:ext cx="714380" cy="7143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285729"/>
            <a:ext cx="842968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1538" y="214291"/>
            <a:ext cx="771530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Использование цветов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ля определения психологического климата.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DSCF002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00035" y="1285860"/>
            <a:ext cx="4857783" cy="4840303"/>
          </a:xfrm>
        </p:spPr>
      </p:pic>
      <p:sp>
        <p:nvSpPr>
          <p:cNvPr id="5" name="Прямоугольник 4"/>
          <p:cNvSpPr/>
          <p:nvPr/>
        </p:nvSpPr>
        <p:spPr>
          <a:xfrm>
            <a:off x="285720" y="214290"/>
            <a:ext cx="835824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Проведение урока в 1 «б» классе.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DSCF003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14414" y="1571612"/>
            <a:ext cx="4786346" cy="5000660"/>
          </a:xfrm>
          <a:prstGeom prst="rect">
            <a:avLst/>
          </a:prstGeom>
        </p:spPr>
      </p:pic>
      <p:pic>
        <p:nvPicPr>
          <p:cNvPr id="12" name="Рисунок 11" descr="DSCF003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143240" y="928670"/>
            <a:ext cx="5357850" cy="5429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F004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5" name="Рисунок 4" descr="DSCF005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7286644" cy="6858000"/>
          </a:xfrm>
          <a:prstGeom prst="rect">
            <a:avLst/>
          </a:prstGeom>
        </p:spPr>
      </p:pic>
      <p:pic>
        <p:nvPicPr>
          <p:cNvPr id="6" name="Рисунок 5" descr="DSCF005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571604" y="357166"/>
            <a:ext cx="7572396" cy="5643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F005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5" name="Рисунок 4" descr="DSCF006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7429520" cy="6072206"/>
          </a:xfrm>
          <a:prstGeom prst="rect">
            <a:avLst/>
          </a:prstGeom>
        </p:spPr>
      </p:pic>
      <p:pic>
        <p:nvPicPr>
          <p:cNvPr id="6" name="Рисунок 5" descr="DSCF006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6500826" cy="5500702"/>
          </a:xfrm>
          <a:prstGeom prst="rect">
            <a:avLst/>
          </a:prstGeom>
        </p:spPr>
      </p:pic>
      <p:pic>
        <p:nvPicPr>
          <p:cNvPr id="7" name="Рисунок 6" descr="DSCF006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14348" y="428604"/>
            <a:ext cx="6715172" cy="596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58204" cy="4554551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Воспитания у детей любви к своей малой родине, интереса и желания больше узнать о ней.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умения творчески использовать знакомый речевой материал в новых ситуациях, умение взаимодействовать друг с другом.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Пополнение лексического и грамматического запаса с целью расширения ситуаций общения по заданной теме.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Использование иностранного языка как средства дальнейшего формирования представления детей о родном городе.</a:t>
            </a:r>
          </a:p>
          <a:p>
            <a:pPr>
              <a:buFont typeface="Wingdings" pitchFamily="2" charset="2"/>
              <a:buChar char="ü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85728"/>
            <a:ext cx="417588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000"/>
                            </p:stCondLst>
                            <p:childTnLst>
                              <p:par>
                                <p:cTn id="32" presetID="37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DSCF007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9" name="Рисунок 8" descr="DSCF007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728" y="0"/>
            <a:ext cx="7572428" cy="5611710"/>
          </a:xfrm>
          <a:prstGeom prst="rect">
            <a:avLst/>
          </a:prstGeom>
        </p:spPr>
      </p:pic>
      <p:pic>
        <p:nvPicPr>
          <p:cNvPr id="10" name="Рисунок 9" descr="DSCF007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8596" y="982248"/>
            <a:ext cx="7215238" cy="5411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717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( учитель и ученики приветствуют друг друга)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lnSpc>
                <a:spcPct val="120000"/>
              </a:lnSpc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Good morning! Good morning!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Good morning to you!</a:t>
            </a:r>
          </a:p>
          <a:p>
            <a:pPr>
              <a:lnSpc>
                <a:spcPct val="120000"/>
              </a:lnSpc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Good morning, dear children!</a:t>
            </a:r>
          </a:p>
          <a:p>
            <a:pPr>
              <a:lnSpc>
                <a:spcPct val="120000"/>
              </a:lnSpc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Good morning, dear teacher!</a:t>
            </a:r>
          </a:p>
          <a:p>
            <a:pPr>
              <a:lnSpc>
                <a:spcPct val="120000"/>
              </a:lnSpc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We are glad to see you!</a:t>
            </a:r>
          </a:p>
          <a:p>
            <a:pPr>
              <a:buNone/>
            </a:pPr>
            <a:r>
              <a:rPr lang="en-US" sz="2600" i="1" dirty="0" smtClean="0"/>
              <a:t>Teacher:</a:t>
            </a:r>
            <a:r>
              <a:rPr lang="en-US" dirty="0" smtClean="0"/>
              <a:t>-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How are you?</a:t>
            </a:r>
          </a:p>
          <a:p>
            <a:pPr>
              <a:buNone/>
            </a:pP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Pupils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 -Thank you, OK. And you?</a:t>
            </a:r>
          </a:p>
          <a:p>
            <a:pPr>
              <a:buNone/>
            </a:pP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Teacher:-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Thank you. I am fine too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5" y="285728"/>
            <a:ext cx="871540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Организационный момент: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00200"/>
            <a:ext cx="825820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-Where are you from?</a:t>
            </a:r>
          </a:p>
          <a:p>
            <a:pPr>
              <a:buFontTx/>
              <a:buChar char="-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 am from Russia.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новые 00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57158" y="2857496"/>
            <a:ext cx="5715040" cy="335758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96120" y="285728"/>
            <a:ext cx="595175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Речевая зарядка: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57161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Where do you live in Russia?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I live 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Tavrovo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Tavrovo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2,Tavrovo 3….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новые 00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5291328" cy="3712464"/>
          </a:xfrm>
          <a:prstGeom prst="rect">
            <a:avLst/>
          </a:prstGeom>
        </p:spPr>
      </p:pic>
      <p:pic>
        <p:nvPicPr>
          <p:cNvPr id="5" name="Рисунок 4" descr="новые 00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3121152"/>
            <a:ext cx="5352288" cy="3736848"/>
          </a:xfrm>
          <a:prstGeom prst="rect">
            <a:avLst/>
          </a:prstGeom>
        </p:spPr>
      </p:pic>
      <p:pic>
        <p:nvPicPr>
          <p:cNvPr id="6" name="Рисунок 5" descr="новые 00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803904" y="1285860"/>
            <a:ext cx="5340096" cy="3761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7" presetClass="entr" presetSubtype="1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2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504351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(песенка «Откуда ты? Где ты живёшь?»)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Where are you from?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Where are you from?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 am from Russia.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 am from Russia.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That’s where I am from.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Where do you live?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Where do you live?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 live 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Tavrovo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 live 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Tavrovo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That’s where I live 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85729"/>
            <a:ext cx="857252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Обучение основным</a:t>
            </a:r>
          </a:p>
          <a:p>
            <a:pPr algn="ctr"/>
            <a:r>
              <a:rPr lang="ru-RU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оммуникативным умениям: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5" y="1214422"/>
            <a:ext cx="7929618" cy="29854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Ø"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Фонетическая зарядка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:[w] [r] [t][d][l]</a:t>
            </a:r>
          </a:p>
          <a:p>
            <a:pPr>
              <a:buFont typeface="Wingdings" pitchFamily="2" charset="2"/>
              <a:buChar char="Ø"/>
            </a:pPr>
            <a:endParaRPr lang="en-US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endParaRPr lang="en-US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endParaRPr lang="en-US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00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000"/>
                            </p:stCondLst>
                            <p:childTnLst>
                              <p:par>
                                <p:cTn id="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Teacher:</a:t>
            </a:r>
            <a:r>
              <a:rPr lang="en-US" dirty="0" smtClean="0"/>
              <a:t> The International Musical festival takes place in Tavrovo.We meet a lot of new friends from different countries here. </a:t>
            </a:r>
            <a:endParaRPr lang="ru-RU" dirty="0" smtClean="0"/>
          </a:p>
          <a:p>
            <a:pPr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(учитель переводит свои слова)</a:t>
            </a: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61555" y="2967335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3" y="214290"/>
            <a:ext cx="82868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Введение в игровую ситуацию.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Рисунок 10" descr="новые 00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1472" y="3214686"/>
            <a:ext cx="4929222" cy="3389586"/>
          </a:xfrm>
          <a:prstGeom prst="rect">
            <a:avLst/>
          </a:prstGeom>
        </p:spPr>
      </p:pic>
      <p:pic>
        <p:nvPicPr>
          <p:cNvPr id="12" name="Рисунок 11" descr="новые 00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14348" y="0"/>
            <a:ext cx="4867874" cy="3643338"/>
          </a:xfrm>
          <a:prstGeom prst="rect">
            <a:avLst/>
          </a:prstGeom>
        </p:spPr>
      </p:pic>
      <p:pic>
        <p:nvPicPr>
          <p:cNvPr id="13" name="Рисунок 12" descr="новые 00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00628" y="1928802"/>
            <a:ext cx="3929090" cy="3929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49" presetClass="entr" presetSubtype="0" de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49" presetClass="entr" presetSubtype="0" de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929198"/>
            <a:ext cx="8229600" cy="50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57200" y="1600200"/>
            <a:ext cx="8686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 учащиеся по желанию озвучивают героев картинок, остальные ребята слушают)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871543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4">
              <a:buFont typeface="Wingdings" pitchFamily="2" charset="2"/>
              <a:buChar char="Ø"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Обучение говорению и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аудированию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Содержимое 4" descr="новые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85720" y="571480"/>
            <a:ext cx="4714908" cy="3357586"/>
          </a:xfrm>
        </p:spPr>
      </p:pic>
      <p:sp>
        <p:nvSpPr>
          <p:cNvPr id="9" name="Прямоугольник 8"/>
          <p:cNvSpPr/>
          <p:nvPr/>
        </p:nvSpPr>
        <p:spPr>
          <a:xfrm>
            <a:off x="428597" y="4675940"/>
            <a:ext cx="84296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 I am Pam. I am from Great Britain.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00838" y="2203014"/>
            <a:ext cx="228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0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674</Words>
  <Application>Microsoft Office PowerPoint</Application>
  <PresentationFormat>Экран (4:3)</PresentationFormat>
  <Paragraphs>121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( учитель и ученики приветствуют друг друга)</vt:lpstr>
      <vt:lpstr>Слайд 5</vt:lpstr>
      <vt:lpstr>Слайд 6</vt:lpstr>
      <vt:lpstr>Слайд 7</vt:lpstr>
      <vt:lpstr>Слайд 8</vt:lpstr>
      <vt:lpstr>Слайд 9</vt:lpstr>
      <vt:lpstr> 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 </vt:lpstr>
      <vt:lpstr>Слайд 27</vt:lpstr>
      <vt:lpstr>Слайд 28</vt:lpstr>
      <vt:lpstr>Слайд 29</vt:lpstr>
      <vt:lpstr>Слайд 30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Полиночка</dc:creator>
  <cp:lastModifiedBy>Дарёна</cp:lastModifiedBy>
  <cp:revision>42</cp:revision>
  <dcterms:created xsi:type="dcterms:W3CDTF">2011-04-25T18:49:33Z</dcterms:created>
  <dcterms:modified xsi:type="dcterms:W3CDTF">2012-03-29T12:55:07Z</dcterms:modified>
</cp:coreProperties>
</file>