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8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1C"/>
    <a:srgbClr val="0000CC"/>
    <a:srgbClr val="66FF33"/>
    <a:srgbClr val="E91F24"/>
    <a:srgbClr val="02E402"/>
    <a:srgbClr val="0033CC"/>
    <a:srgbClr val="F6FB3B"/>
    <a:srgbClr val="36F4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0A16-30C3-4475-9E12-699C6FB2699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62FC6-9564-44A1-8E31-3E3164275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в лирике А.А.Ахматовой.</a:t>
            </a:r>
            <a:endParaRPr lang="ru-RU" sz="6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57356" y="5214950"/>
            <a:ext cx="7286644" cy="11430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«Как ароматен точностью язык!..»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7344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«Как ароматен точностью язык!..»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857364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6FB3B"/>
                </a:solidFill>
              </a:rPr>
              <a:t>Почему именно цветы? Каков аромат </a:t>
            </a:r>
            <a:r>
              <a:rPr lang="ru-RU" sz="3200" dirty="0" err="1" smtClean="0">
                <a:solidFill>
                  <a:srgbClr val="F6FB3B"/>
                </a:solidFill>
              </a:rPr>
              <a:t>ахматовских</a:t>
            </a:r>
            <a:r>
              <a:rPr lang="ru-RU" sz="3200" dirty="0" smtClean="0">
                <a:solidFill>
                  <a:srgbClr val="F6FB3B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F6FB3B"/>
                </a:solidFill>
              </a:rPr>
              <a:t>цветов? </a:t>
            </a:r>
          </a:p>
          <a:p>
            <a:endParaRPr lang="ru-RU" sz="3200" dirty="0" smtClean="0">
              <a:solidFill>
                <a:srgbClr val="F6FB3B"/>
              </a:solidFill>
            </a:endParaRPr>
          </a:p>
          <a:p>
            <a:r>
              <a:rPr lang="ru-RU" sz="3200" dirty="0" smtClean="0">
                <a:solidFill>
                  <a:srgbClr val="F6FB3B"/>
                </a:solidFill>
              </a:rPr>
              <a:t>Какую роль они играют в лирике Анны Ахматовой?</a:t>
            </a:r>
          </a:p>
          <a:p>
            <a:endParaRPr lang="ru-RU" sz="3200" dirty="0" smtClean="0">
              <a:solidFill>
                <a:srgbClr val="F6FB3B"/>
              </a:solidFill>
            </a:endParaRPr>
          </a:p>
          <a:p>
            <a:r>
              <a:rPr lang="ru-RU" sz="3200" dirty="0" smtClean="0">
                <a:solidFill>
                  <a:srgbClr val="F6FB3B"/>
                </a:solidFill>
              </a:rPr>
              <a:t>Какие чувства пробуждают в нашей душе цветы, </a:t>
            </a:r>
          </a:p>
          <a:p>
            <a:r>
              <a:rPr lang="ru-RU" sz="3200" dirty="0" smtClean="0">
                <a:solidFill>
                  <a:srgbClr val="F6FB3B"/>
                </a:solidFill>
              </a:rPr>
              <a:t>«выращенные» Анной Ахматовой?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285992"/>
            <a:ext cx="628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0033CC"/>
                </a:solidFill>
              </a:rPr>
              <a:t>Домашнее задание </a:t>
            </a:r>
          </a:p>
          <a:p>
            <a:pPr algn="ctr"/>
            <a:endParaRPr lang="ru-RU" sz="4000" i="1" dirty="0" smtClean="0"/>
          </a:p>
          <a:p>
            <a:pPr algn="ctr"/>
            <a:r>
              <a:rPr lang="ru-RU" sz="4000" dirty="0" smtClean="0">
                <a:solidFill>
                  <a:srgbClr val="0000CC"/>
                </a:solidFill>
              </a:rPr>
              <a:t>Написать мини-сочинение по теме «Красота спасет мир».</a:t>
            </a:r>
            <a:endParaRPr lang="ru-RU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Я к розам хочу, в тот единственный сад,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Где лучшая в мире стоит из оград,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Где статуи помнят меня молодой,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А я их под невскою помню водой.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 душистой тиши между царственных лип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Мне мачт корабельных мерещится скрип.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И лебедь, как прежде, плывет сквозь века,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Любуясь красой своего двойника…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Цветы присутствуют в каждом сборнике Ахматовой: то это нежная фиалка, то новогодняя роза, то изысканные гиацинты, то простые одуванчики. Её цветы реальны, видимы, и создается впечатление, что мы чувствуем их ароматы, что они имеют определенный цвет.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сборника «Вечер» стихотворение «Вечерняя комната».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Я говорю сейчас словами теми,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 только раз рождаются в душе.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Жужжит пчела на белой хризантеме,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Так душно пахнет в старое саше…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… Последний луч, и желтый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тяжелый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Застыл в букете ярких георгин,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как во сне я слышу звук виолы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 редкие аккорды клавесин.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E:\шип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9"/>
            <a:ext cx="3000364" cy="2285992"/>
          </a:xfrm>
          <a:prstGeom prst="rect">
            <a:avLst/>
          </a:prstGeom>
          <a:noFill/>
        </p:spPr>
      </p:pic>
      <p:pic>
        <p:nvPicPr>
          <p:cNvPr id="1027" name="Picture 3" descr="E:\бела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8490" cy="2428868"/>
          </a:xfrm>
          <a:prstGeom prst="rect">
            <a:avLst/>
          </a:prstGeom>
          <a:noFill/>
        </p:spPr>
      </p:pic>
      <p:pic>
        <p:nvPicPr>
          <p:cNvPr id="1028" name="Picture 4" descr="E:\0_54927_edd6ec4e_X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572008"/>
            <a:ext cx="3214679" cy="2285992"/>
          </a:xfrm>
          <a:prstGeom prst="rect">
            <a:avLst/>
          </a:prstGeom>
          <a:noFill/>
        </p:spPr>
      </p:pic>
      <p:pic>
        <p:nvPicPr>
          <p:cNvPr id="1029" name="Picture 5" descr="E:\Лилия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0"/>
            <a:ext cx="3000364" cy="2514593"/>
          </a:xfrm>
          <a:prstGeom prst="rect">
            <a:avLst/>
          </a:prstGeom>
          <a:noFill/>
        </p:spPr>
      </p:pic>
      <p:pic>
        <p:nvPicPr>
          <p:cNvPr id="1031" name="Picture 7" descr="E:\Маргаритк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500306"/>
            <a:ext cx="3143240" cy="2143140"/>
          </a:xfrm>
          <a:prstGeom prst="rect">
            <a:avLst/>
          </a:prstGeom>
          <a:noFill/>
        </p:spPr>
      </p:pic>
      <p:pic>
        <p:nvPicPr>
          <p:cNvPr id="1032" name="Picture 8" descr="E:\левкои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572008"/>
            <a:ext cx="2928958" cy="2285992"/>
          </a:xfrm>
          <a:prstGeom prst="rect">
            <a:avLst/>
          </a:prstGeom>
          <a:noFill/>
        </p:spPr>
      </p:pic>
      <p:pic>
        <p:nvPicPr>
          <p:cNvPr id="1033" name="Picture 9" descr="E:\Георгин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0"/>
            <a:ext cx="3349034" cy="2500306"/>
          </a:xfrm>
          <a:prstGeom prst="rect">
            <a:avLst/>
          </a:prstGeom>
          <a:noFill/>
        </p:spPr>
      </p:pic>
      <p:pic>
        <p:nvPicPr>
          <p:cNvPr id="1036" name="Picture 12" descr="E:\оо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8868"/>
            <a:ext cx="3071802" cy="2143140"/>
          </a:xfrm>
          <a:prstGeom prst="rect">
            <a:avLst/>
          </a:prstGeom>
          <a:noFill/>
        </p:spPr>
      </p:pic>
      <p:pic>
        <p:nvPicPr>
          <p:cNvPr id="1037" name="Picture 13" descr="E:\0001-001-Ona-byla-poeto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357430"/>
            <a:ext cx="292895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«Смятение»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любишь, не хочешь смотреть?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О, как ты красив, проклятый!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я не могу взлететь,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с детства была крылатой.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Мне очи застит туман,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Сливаются вещи и лица,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только красный тюльпан,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Тюльпан у тебя в петлице.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«К городу Пушкина».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 ивы листы в девятнадцатом веке увяли,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 строчке стиха серебриться свежее стократ.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Одичалые розы пурпурным шиповником стали,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лицейские гимны всё так же заздравно звучат.</a:t>
            </a:r>
          </a:p>
          <a:p>
            <a:pPr algn="ctr">
              <a:buNone/>
            </a:pP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Полстолетья прошло… Щедро взыскана дивной судьбою,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беспамятстве дней забывала теченье годов,-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туда не вернусь! Но возьму и за Лету с собою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Очертанья живые моих царскосельских садов.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1436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500" i="1" dirty="0" smtClean="0">
                <a:solidFill>
                  <a:srgbClr val="FF0000"/>
                </a:solidFill>
              </a:rPr>
              <a:t>        </a:t>
            </a:r>
            <a:r>
              <a:rPr lang="ru-RU" sz="9600" i="1" dirty="0" smtClean="0">
                <a:solidFill>
                  <a:srgbClr val="E91F24"/>
                </a:solidFill>
              </a:rPr>
              <a:t>Язык цветов дает возможность выражать свои намерения и чувства. 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E91F24"/>
                </a:solidFill>
              </a:rPr>
              <a:t>Опорные слова: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Азалия</a:t>
            </a:r>
            <a:r>
              <a:rPr lang="ru-RU" sz="8000" dirty="0" smtClean="0">
                <a:solidFill>
                  <a:srgbClr val="E91F24"/>
                </a:solidFill>
              </a:rPr>
              <a:t> – преданность.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Василек</a:t>
            </a:r>
            <a:r>
              <a:rPr lang="ru-RU" sz="8000" dirty="0" smtClean="0">
                <a:solidFill>
                  <a:srgbClr val="E91F24"/>
                </a:solidFill>
              </a:rPr>
              <a:t> – грация, элегантность.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Гвоздика</a:t>
            </a:r>
            <a:r>
              <a:rPr lang="ru-RU" sz="8000" dirty="0" smtClean="0">
                <a:solidFill>
                  <a:srgbClr val="E91F24"/>
                </a:solidFill>
              </a:rPr>
              <a:t> – платоническая любовь.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Георгин</a:t>
            </a:r>
            <a:r>
              <a:rPr lang="ru-RU" sz="8000" dirty="0" smtClean="0">
                <a:solidFill>
                  <a:srgbClr val="E91F24"/>
                </a:solidFill>
              </a:rPr>
              <a:t> – непостоянство, каприз.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Гербера </a:t>
            </a:r>
            <a:r>
              <a:rPr lang="ru-RU" sz="8000" dirty="0" smtClean="0">
                <a:solidFill>
                  <a:srgbClr val="E91F24"/>
                </a:solidFill>
              </a:rPr>
              <a:t>– тайна.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Гладиолус</a:t>
            </a:r>
            <a:r>
              <a:rPr lang="ru-RU" sz="8000" dirty="0" smtClean="0">
                <a:solidFill>
                  <a:srgbClr val="E91F24"/>
                </a:solidFill>
              </a:rPr>
              <a:t>  - постоянство.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Ирис</a:t>
            </a:r>
            <a:r>
              <a:rPr lang="ru-RU" sz="8000" dirty="0" smtClean="0">
                <a:solidFill>
                  <a:srgbClr val="E91F24"/>
                </a:solidFill>
              </a:rPr>
              <a:t> – вестник.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Лилия белая </a:t>
            </a:r>
            <a:r>
              <a:rPr lang="ru-RU" sz="8000" dirty="0" smtClean="0">
                <a:solidFill>
                  <a:srgbClr val="E91F24"/>
                </a:solidFill>
              </a:rPr>
              <a:t>– чистота.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Лотос</a:t>
            </a:r>
            <a:r>
              <a:rPr lang="ru-RU" sz="8000" dirty="0" smtClean="0">
                <a:solidFill>
                  <a:srgbClr val="E91F24"/>
                </a:solidFill>
              </a:rPr>
              <a:t> – счастье, здоровье, долгая жизнь.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Нарцисс</a:t>
            </a:r>
            <a:r>
              <a:rPr lang="ru-RU" sz="8000" dirty="0" smtClean="0">
                <a:solidFill>
                  <a:srgbClr val="E91F24"/>
                </a:solidFill>
              </a:rPr>
              <a:t> – эгоизм,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Пальма </a:t>
            </a:r>
            <a:r>
              <a:rPr lang="ru-RU" sz="8000" dirty="0" smtClean="0">
                <a:solidFill>
                  <a:srgbClr val="E91F24"/>
                </a:solidFill>
              </a:rPr>
              <a:t>– верность.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Пион </a:t>
            </a:r>
            <a:r>
              <a:rPr lang="ru-RU" sz="8000" dirty="0" smtClean="0">
                <a:solidFill>
                  <a:srgbClr val="E91F24"/>
                </a:solidFill>
              </a:rPr>
              <a:t>– богатство и слава.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Плющ</a:t>
            </a:r>
            <a:r>
              <a:rPr lang="ru-RU" sz="8000" dirty="0" smtClean="0">
                <a:solidFill>
                  <a:srgbClr val="E91F24"/>
                </a:solidFill>
              </a:rPr>
              <a:t> – верность.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Подсолнух</a:t>
            </a:r>
            <a:r>
              <a:rPr lang="ru-RU" sz="8000" dirty="0" smtClean="0">
                <a:solidFill>
                  <a:srgbClr val="E91F24"/>
                </a:solidFill>
              </a:rPr>
              <a:t> – преклонение.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Роза</a:t>
            </a:r>
            <a:r>
              <a:rPr lang="ru-RU" sz="8000" dirty="0" smtClean="0">
                <a:solidFill>
                  <a:srgbClr val="E91F24"/>
                </a:solidFill>
              </a:rPr>
              <a:t> – красота, любовь, сердце.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Тюльпан</a:t>
            </a:r>
            <a:r>
              <a:rPr lang="ru-RU" sz="8000" dirty="0" smtClean="0">
                <a:solidFill>
                  <a:srgbClr val="E91F24"/>
                </a:solidFill>
              </a:rPr>
              <a:t> – взаимопонимание.</a:t>
            </a:r>
          </a:p>
          <a:p>
            <a:r>
              <a:rPr lang="ru-RU" sz="8000" b="1" dirty="0" smtClean="0">
                <a:solidFill>
                  <a:srgbClr val="E91F24"/>
                </a:solidFill>
              </a:rPr>
              <a:t>Хризантема</a:t>
            </a:r>
            <a:r>
              <a:rPr lang="ru-RU" sz="8000" dirty="0" smtClean="0">
                <a:solidFill>
                  <a:srgbClr val="E91F24"/>
                </a:solidFill>
              </a:rPr>
              <a:t> – благодарность.</a:t>
            </a:r>
            <a:endParaRPr lang="ru-RU" sz="8000" dirty="0">
              <a:solidFill>
                <a:srgbClr val="E91F24"/>
              </a:solidFill>
            </a:endParaRPr>
          </a:p>
        </p:txBody>
      </p:sp>
      <p:pic>
        <p:nvPicPr>
          <p:cNvPr id="2058" name="Picture 10" descr="E:\нарцис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159" y="857232"/>
            <a:ext cx="2071702" cy="2750047"/>
          </a:xfrm>
          <a:prstGeom prst="rect">
            <a:avLst/>
          </a:prstGeom>
          <a:noFill/>
        </p:spPr>
      </p:pic>
      <p:pic>
        <p:nvPicPr>
          <p:cNvPr id="2059" name="Picture 11" descr="E:\Гиацин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14751"/>
            <a:ext cx="2071702" cy="2856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0" descr="H:\мвм\ХААРТЫСКА 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1468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64" descr="L:\мвм\ХААРТЫСКА 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2" descr="H:\мвм\ХААРТЫСКА 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3" y="2357430"/>
            <a:ext cx="258389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7" descr="C:\My Documents\Мои рисунки\кркина мотрена\Растения\090625 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2" y="0"/>
            <a:ext cx="314323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13" descr="IMG_0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57430"/>
            <a:ext cx="334446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27" descr="C:\My Documents\Мои рисунки\буклет\Scan200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91747" y="2357430"/>
            <a:ext cx="32522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32" descr="сивцев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4286256"/>
            <a:ext cx="391144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2" descr="Arthu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4271" y="4286256"/>
            <a:ext cx="180569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-214346" y="2005604"/>
            <a:ext cx="955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Экология начинается со двора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250</TotalTime>
  <Words>451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Цветы в лирике А.А.Ахматовой.</vt:lpstr>
      <vt:lpstr>Слайд 2</vt:lpstr>
      <vt:lpstr>Слайд 3</vt:lpstr>
      <vt:lpstr>Слайд 4</vt:lpstr>
      <vt:lpstr>Слайд 5</vt:lpstr>
      <vt:lpstr> «Смятение» </vt:lpstr>
      <vt:lpstr>Слайд 7</vt:lpstr>
      <vt:lpstr>Слайд 8</vt:lpstr>
      <vt:lpstr>Слайд 9</vt:lpstr>
      <vt:lpstr>Слайд 10</vt:lpstr>
      <vt:lpstr>Слайд 11</vt:lpstr>
    </vt:vector>
  </TitlesOfParts>
  <Company>Сыланская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в творчестве А.А.Ахматовой.</dc:title>
  <dc:creator>Говоров Дьулус</dc:creator>
  <cp:lastModifiedBy>revaz</cp:lastModifiedBy>
  <cp:revision>26</cp:revision>
  <dcterms:created xsi:type="dcterms:W3CDTF">2010-10-13T04:59:07Z</dcterms:created>
  <dcterms:modified xsi:type="dcterms:W3CDTF">2012-03-29T11:43:34Z</dcterms:modified>
</cp:coreProperties>
</file>