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2"/>
  </p:notesMasterIdLst>
  <p:sldIdLst>
    <p:sldId id="256" r:id="rId2"/>
    <p:sldId id="286" r:id="rId3"/>
    <p:sldId id="287" r:id="rId4"/>
    <p:sldId id="288" r:id="rId5"/>
    <p:sldId id="289" r:id="rId6"/>
    <p:sldId id="290" r:id="rId7"/>
    <p:sldId id="257" r:id="rId8"/>
    <p:sldId id="291" r:id="rId9"/>
    <p:sldId id="292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2" r:id="rId28"/>
    <p:sldId id="311" r:id="rId29"/>
    <p:sldId id="313" r:id="rId30"/>
    <p:sldId id="284" r:id="rId31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99"/>
    <a:srgbClr val="CC3399"/>
    <a:srgbClr val="0066FF"/>
    <a:srgbClr val="33CCFF"/>
    <a:srgbClr val="CC0066"/>
    <a:srgbClr val="FFFF00"/>
    <a:srgbClr val="80008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906" autoAdjust="0"/>
    <p:restoredTop sz="93632" autoAdjust="0"/>
  </p:normalViewPr>
  <p:slideViewPr>
    <p:cSldViewPr>
      <p:cViewPr varScale="1">
        <p:scale>
          <a:sx n="52" d="100"/>
          <a:sy n="52" d="100"/>
        </p:scale>
        <p:origin x="-94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endParaRPr lang="ru-RU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endParaRPr lang="ru-RU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effectLst/>
              </a:defRPr>
            </a:lvl1pPr>
          </a:lstStyle>
          <a:p>
            <a:endParaRPr lang="ru-RU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/>
              </a:defRPr>
            </a:lvl1pPr>
          </a:lstStyle>
          <a:p>
            <a:fld id="{28782251-D1BC-4B46-B08B-189B8B01D588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EE39A-C59F-4AF1-8D94-9736F8EA35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0D806A-44D4-48B7-AA24-02F7904DEA2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E85E1D-ACC6-42D4-8D8C-72AF3AAECBCD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8E27D8B6-F080-474A-B83D-1101B9A81F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8DC212A-9A09-4415-AD8F-D0AFC6070895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4A94E2-C291-4AB3-A6D0-52878A26FCE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8B0A91-0346-44FA-BE98-B21D5ED31DBC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A4DE07-6115-495F-93B4-F86A0A79EB3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F88776-26C6-4E17-A171-B9FD67C8BC7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BC0E2-B149-42B7-BE0A-74A1E87598AE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4A5F8B-BA15-4BB0-AE7D-3281E641522B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BA37EA-54B5-45AA-89D4-8CCA29733AF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effectLst/>
              </a:defRPr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effectLst/>
              </a:defRPr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effectLst/>
              </a:defRPr>
            </a:lvl1pPr>
          </a:lstStyle>
          <a:p>
            <a:fld id="{408018D5-CA71-4461-BE7D-D5DDDDD58562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&#1042;&#1083;&#1072;&#1076;\&#1052;&#1086;&#1080;%20&#1076;&#1086;&#1082;&#1091;&#1084;&#1077;&#1085;&#1090;&#1099;\&#1084;&#1091;&#1079;&#1099;&#1082;&#1072;%20&#1084;&#1086;&#1103;\detskie_-_belye_snezhinki.mp3" TargetMode="External"/><Relationship Id="rId5" Type="http://schemas.openxmlformats.org/officeDocument/2006/relationships/image" Target="../media/image3.png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gif"/><Relationship Id="rId5" Type="http://schemas.openxmlformats.org/officeDocument/2006/relationships/image" Target="../media/image49.gif"/><Relationship Id="rId4" Type="http://schemas.openxmlformats.org/officeDocument/2006/relationships/image" Target="../media/image48.gi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4.gi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gif"/><Relationship Id="rId4" Type="http://schemas.openxmlformats.org/officeDocument/2006/relationships/image" Target="../media/image5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jpeg"/><Relationship Id="rId3" Type="http://schemas.openxmlformats.org/officeDocument/2006/relationships/image" Target="../media/image58.jpeg"/><Relationship Id="rId7" Type="http://schemas.openxmlformats.org/officeDocument/2006/relationships/image" Target="../media/image6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1.png"/><Relationship Id="rId5" Type="http://schemas.openxmlformats.org/officeDocument/2006/relationships/image" Target="../media/image60.jpeg"/><Relationship Id="rId4" Type="http://schemas.openxmlformats.org/officeDocument/2006/relationships/image" Target="../media/image5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65.gif"/><Relationship Id="rId4" Type="http://schemas.openxmlformats.org/officeDocument/2006/relationships/oleObject" Target="../embeddings/oleObject2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7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&#1089;&#1089;&#1099;&#1083;&#1082;&#1080;/&#1084;&#1103;&#1095;.pptx" TargetMode="Externa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7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5.gif"/><Relationship Id="rId4" Type="http://schemas.openxmlformats.org/officeDocument/2006/relationships/image" Target="../media/image7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7" Type="http://schemas.openxmlformats.org/officeDocument/2006/relationships/image" Target="../media/image7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sz.aif.ru/application/public/article/059/fd5c92b37e5f786ccc9ad1c99a851c09_big.jpg" TargetMode="External"/><Relationship Id="rId5" Type="http://schemas.openxmlformats.org/officeDocument/2006/relationships/image" Target="../media/image77.jpeg"/><Relationship Id="rId4" Type="http://schemas.openxmlformats.org/officeDocument/2006/relationships/image" Target="../media/image3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1.jpeg"/><Relationship Id="rId4" Type="http://schemas.openxmlformats.org/officeDocument/2006/relationships/image" Target="../media/image80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3.jpeg"/><Relationship Id="rId4" Type="http://schemas.openxmlformats.org/officeDocument/2006/relationships/image" Target="../media/image38.jpe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jpeg"/><Relationship Id="rId3" Type="http://schemas.openxmlformats.org/officeDocument/2006/relationships/image" Target="../media/image84.jpeg"/><Relationship Id="rId7" Type="http://schemas.openxmlformats.org/officeDocument/2006/relationships/image" Target="../media/image88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7.jpeg"/><Relationship Id="rId5" Type="http://schemas.openxmlformats.org/officeDocument/2006/relationships/image" Target="../media/image86.jpeg"/><Relationship Id="rId4" Type="http://schemas.openxmlformats.org/officeDocument/2006/relationships/image" Target="../media/image85.jpeg"/><Relationship Id="rId9" Type="http://schemas.openxmlformats.org/officeDocument/2006/relationships/image" Target="../media/image90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jpeg"/><Relationship Id="rId7" Type="http://schemas.openxmlformats.org/officeDocument/2006/relationships/image" Target="../media/image9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4.jpeg"/><Relationship Id="rId5" Type="http://schemas.openxmlformats.org/officeDocument/2006/relationships/image" Target="../media/image93.jpeg"/><Relationship Id="rId4" Type="http://schemas.openxmlformats.org/officeDocument/2006/relationships/image" Target="../media/image92.jpe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1.jpeg"/><Relationship Id="rId3" Type="http://schemas.openxmlformats.org/officeDocument/2006/relationships/image" Target="../media/image96.jpeg"/><Relationship Id="rId7" Type="http://schemas.openxmlformats.org/officeDocument/2006/relationships/image" Target="../media/image10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9.jpeg"/><Relationship Id="rId11" Type="http://schemas.openxmlformats.org/officeDocument/2006/relationships/image" Target="../media/image104.png"/><Relationship Id="rId5" Type="http://schemas.openxmlformats.org/officeDocument/2006/relationships/image" Target="../media/image98.jpeg"/><Relationship Id="rId10" Type="http://schemas.openxmlformats.org/officeDocument/2006/relationships/image" Target="../media/image103.jpeg"/><Relationship Id="rId4" Type="http://schemas.openxmlformats.org/officeDocument/2006/relationships/image" Target="../media/image97.jpeg"/><Relationship Id="rId9" Type="http://schemas.openxmlformats.org/officeDocument/2006/relationships/image" Target="../media/image102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8.gif"/><Relationship Id="rId5" Type="http://schemas.openxmlformats.org/officeDocument/2006/relationships/image" Target="../media/image107.gif"/><Relationship Id="rId4" Type="http://schemas.openxmlformats.org/officeDocument/2006/relationships/image" Target="../media/image106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4.jpeg"/><Relationship Id="rId3" Type="http://schemas.openxmlformats.org/officeDocument/2006/relationships/image" Target="../media/image109.jpeg"/><Relationship Id="rId7" Type="http://schemas.openxmlformats.org/officeDocument/2006/relationships/image" Target="../media/image11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2.jpeg"/><Relationship Id="rId5" Type="http://schemas.openxmlformats.org/officeDocument/2006/relationships/image" Target="../media/image111.jpeg"/><Relationship Id="rId10" Type="http://schemas.openxmlformats.org/officeDocument/2006/relationships/image" Target="../media/image116.gif"/><Relationship Id="rId4" Type="http://schemas.openxmlformats.org/officeDocument/2006/relationships/image" Target="../media/image110.jpeg"/><Relationship Id="rId9" Type="http://schemas.openxmlformats.org/officeDocument/2006/relationships/image" Target="../media/image115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&#1042;&#1083;&#1072;&#1076;\&#1052;&#1086;&#1080;%20&#1076;&#1086;&#1082;&#1091;&#1084;&#1077;&#1085;&#1090;&#1099;\&#1084;&#1091;&#1079;&#1099;&#1082;&#1072;%20&#1084;&#1086;&#1103;\020.&#1042;&#1083;&#1072;&#1076;%20&#1050;&#1088;&#1091;&#1090;&#1089;&#1082;&#1080;&#1093;%20-%20&#1050;&#1072;&#1087;&#1080;&#1090;&#1086;&#1096;&#1082;&#1072;.mp3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117.gi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13" Type="http://schemas.openxmlformats.org/officeDocument/2006/relationships/image" Target="../media/image36.jpeg"/><Relationship Id="rId18" Type="http://schemas.openxmlformats.org/officeDocument/2006/relationships/image" Target="../media/image41.jpeg"/><Relationship Id="rId3" Type="http://schemas.openxmlformats.org/officeDocument/2006/relationships/image" Target="../media/image26.jpeg"/><Relationship Id="rId21" Type="http://schemas.openxmlformats.org/officeDocument/2006/relationships/image" Target="../media/image44.jpeg"/><Relationship Id="rId7" Type="http://schemas.openxmlformats.org/officeDocument/2006/relationships/image" Target="../media/image30.jpeg"/><Relationship Id="rId12" Type="http://schemas.openxmlformats.org/officeDocument/2006/relationships/image" Target="../media/image35.jpeg"/><Relationship Id="rId17" Type="http://schemas.openxmlformats.org/officeDocument/2006/relationships/image" Target="../media/image40.png"/><Relationship Id="rId2" Type="http://schemas.openxmlformats.org/officeDocument/2006/relationships/image" Target="../media/image4.jpeg"/><Relationship Id="rId16" Type="http://schemas.openxmlformats.org/officeDocument/2006/relationships/image" Target="../media/image39.jpeg"/><Relationship Id="rId20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11" Type="http://schemas.openxmlformats.org/officeDocument/2006/relationships/image" Target="../media/image34.jpeg"/><Relationship Id="rId5" Type="http://schemas.openxmlformats.org/officeDocument/2006/relationships/image" Target="../media/image28.jpeg"/><Relationship Id="rId15" Type="http://schemas.openxmlformats.org/officeDocument/2006/relationships/image" Target="../media/image38.jpeg"/><Relationship Id="rId10" Type="http://schemas.openxmlformats.org/officeDocument/2006/relationships/image" Target="../media/image33.jpeg"/><Relationship Id="rId19" Type="http://schemas.openxmlformats.org/officeDocument/2006/relationships/image" Target="../media/image42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Relationship Id="rId14" Type="http://schemas.openxmlformats.org/officeDocument/2006/relationships/image" Target="../media/image37.jpeg"/><Relationship Id="rId22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2" name="Picture 4" descr="smile0000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53" name="Rectangle 5"/>
          <p:cNvSpPr>
            <a:spLocks noChangeArrowheads="1"/>
          </p:cNvSpPr>
          <p:nvPr/>
        </p:nvSpPr>
        <p:spPr bwMode="auto">
          <a:xfrm>
            <a:off x="-152400" y="2481263"/>
            <a:ext cx="9450388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4000" b="1" u="sng">
              <a:solidFill>
                <a:srgbClr val="FFFF00"/>
              </a:solidFill>
              <a:effectLst/>
            </a:endParaRPr>
          </a:p>
          <a:p>
            <a:pPr algn="ctr"/>
            <a:endParaRPr lang="ru-RU" sz="4000" b="1" u="sng">
              <a:solidFill>
                <a:srgbClr val="FFFF00"/>
              </a:solidFill>
              <a:effectLst/>
            </a:endParaRPr>
          </a:p>
          <a:p>
            <a:pPr algn="ctr"/>
            <a:endParaRPr lang="ru-RU" sz="4000" b="1" u="sng">
              <a:solidFill>
                <a:srgbClr val="FFFF00"/>
              </a:solidFill>
              <a:effectLst/>
            </a:endParaRPr>
          </a:p>
          <a:p>
            <a:pPr algn="ctr"/>
            <a:endParaRPr lang="ru-RU" sz="4000" b="1" u="sng">
              <a:solidFill>
                <a:srgbClr val="FFFF00"/>
              </a:solidFill>
              <a:effectLst/>
            </a:endParaRPr>
          </a:p>
          <a:p>
            <a:pPr algn="ctr"/>
            <a:r>
              <a:rPr lang="ru-RU" sz="4000" b="1" u="sng">
                <a:solidFill>
                  <a:srgbClr val="FFFF00"/>
                </a:solidFill>
                <a:effectLst/>
              </a:rPr>
              <a:t>Успехи и достижения педагогического коллектива  за прошедший учебный год</a:t>
            </a:r>
            <a:endParaRPr lang="ru-RU">
              <a:solidFill>
                <a:srgbClr val="FFFF00"/>
              </a:solidFill>
              <a:effectLst/>
            </a:endParaRPr>
          </a:p>
        </p:txBody>
      </p:sp>
      <p:sp>
        <p:nvSpPr>
          <p:cNvPr id="2055" name="WordArt 7"/>
          <p:cNvSpPr>
            <a:spLocks noChangeArrowheads="1" noChangeShapeType="1" noTextEdit="1"/>
          </p:cNvSpPr>
          <p:nvPr/>
        </p:nvSpPr>
        <p:spPr bwMode="auto">
          <a:xfrm>
            <a:off x="574675" y="1268413"/>
            <a:ext cx="8569325" cy="42910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Ярмарка     тщеславия</a:t>
            </a:r>
          </a:p>
        </p:txBody>
      </p:sp>
      <p:pic>
        <p:nvPicPr>
          <p:cNvPr id="2059" name="Picture 11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1666875"/>
          </a:xfrm>
          <a:prstGeom prst="rect">
            <a:avLst/>
          </a:prstGeom>
          <a:noFill/>
        </p:spPr>
      </p:pic>
      <p:pic>
        <p:nvPicPr>
          <p:cNvPr id="2070" name="detskie_-_belye_snezhinki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2766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3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3000" fill="hold"/>
                                        <p:tgtEl>
                                          <p:spTgt spid="205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91513" fill="hold"/>
                                        <p:tgtEl>
                                          <p:spTgt spid="207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70"/>
                </p:tgtEl>
              </p:cMediaNode>
            </p:audio>
          </p:childTnLst>
        </p:cTn>
      </p:par>
    </p:tnLst>
    <p:bldLst>
      <p:bldP spid="205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9202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179203" name="WordArt 3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532813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339966"/>
                </a:solidFill>
                <a:effectLst/>
                <a:latin typeface="Impact"/>
              </a:rPr>
              <a:t>Направления детятельности  нашего ДОУ:</a:t>
            </a:r>
          </a:p>
        </p:txBody>
      </p:sp>
      <p:grpSp>
        <p:nvGrpSpPr>
          <p:cNvPr id="179204" name="Group 4"/>
          <p:cNvGrpSpPr>
            <a:grpSpLocks/>
          </p:cNvGrpSpPr>
          <p:nvPr/>
        </p:nvGrpSpPr>
        <p:grpSpPr bwMode="auto">
          <a:xfrm>
            <a:off x="395288" y="1916113"/>
            <a:ext cx="1873250" cy="4035425"/>
            <a:chOff x="720" y="1296"/>
            <a:chExt cx="1367" cy="2542"/>
          </a:xfrm>
        </p:grpSpPr>
        <p:sp>
          <p:nvSpPr>
            <p:cNvPr id="179205" name="AutoShape 5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06" name="AutoShape 6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07" name="AutoShape 7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08" name="AutoShape 8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09" name="AutoShape 9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10" name="AutoShape 10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9211" name="Group 11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79212" name="Oval 1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79213" name="Oval 1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14" name="Oval 1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15" name="Oval 1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16" name="Oval 1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79217" name="Text Box 17"/>
            <p:cNvSpPr txBox="1">
              <a:spLocks noChangeArrowheads="1"/>
            </p:cNvSpPr>
            <p:nvPr/>
          </p:nvSpPr>
          <p:spPr bwMode="gray">
            <a:xfrm>
              <a:off x="1341" y="1400"/>
              <a:ext cx="8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>
                <a:solidFill>
                  <a:srgbClr val="800080"/>
                </a:solidFill>
                <a:effectLst/>
              </a:endParaRPr>
            </a:p>
          </p:txBody>
        </p:sp>
        <p:sp>
          <p:nvSpPr>
            <p:cNvPr id="179218" name="Text Box 18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ru-RU" b="1">
                  <a:solidFill>
                    <a:srgbClr val="800080"/>
                  </a:solidFill>
                  <a:effectLst/>
                </a:rPr>
                <a:t> </a:t>
              </a:r>
              <a:endParaRPr lang="en-US" b="1">
                <a:solidFill>
                  <a:srgbClr val="800080"/>
                </a:solidFill>
                <a:effectLst/>
              </a:endParaRPr>
            </a:p>
          </p:txBody>
        </p:sp>
      </p:grpSp>
      <p:grpSp>
        <p:nvGrpSpPr>
          <p:cNvPr id="179219" name="Group 19"/>
          <p:cNvGrpSpPr>
            <a:grpSpLocks/>
          </p:cNvGrpSpPr>
          <p:nvPr/>
        </p:nvGrpSpPr>
        <p:grpSpPr bwMode="auto">
          <a:xfrm>
            <a:off x="2484438" y="1916113"/>
            <a:ext cx="2016125" cy="4035425"/>
            <a:chOff x="720" y="1296"/>
            <a:chExt cx="1367" cy="2542"/>
          </a:xfrm>
        </p:grpSpPr>
        <p:sp>
          <p:nvSpPr>
            <p:cNvPr id="179220" name="AutoShape 20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21" name="AutoShape 21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22" name="AutoShape 22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23" name="AutoShape 23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24" name="AutoShape 24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25" name="AutoShape 25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9226" name="Group 26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79227" name="Oval 27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79228" name="Oval 28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29" name="Oval 29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30" name="Oval 30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31" name="Oval 31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79232" name="Text Box 32"/>
            <p:cNvSpPr txBox="1">
              <a:spLocks noChangeArrowheads="1"/>
            </p:cNvSpPr>
            <p:nvPr/>
          </p:nvSpPr>
          <p:spPr bwMode="gray">
            <a:xfrm>
              <a:off x="1341" y="1400"/>
              <a:ext cx="8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9233" name="Text Box 33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ru-RU" b="1">
                  <a:effectLst/>
                </a:rPr>
                <a:t> </a:t>
              </a:r>
              <a:endParaRPr lang="en-US" b="1">
                <a:effectLst/>
              </a:endParaRPr>
            </a:p>
          </p:txBody>
        </p:sp>
      </p:grpSp>
      <p:grpSp>
        <p:nvGrpSpPr>
          <p:cNvPr id="179234" name="Group 34"/>
          <p:cNvGrpSpPr>
            <a:grpSpLocks/>
          </p:cNvGrpSpPr>
          <p:nvPr/>
        </p:nvGrpSpPr>
        <p:grpSpPr bwMode="auto">
          <a:xfrm>
            <a:off x="4716463" y="1916113"/>
            <a:ext cx="1873250" cy="4035425"/>
            <a:chOff x="720" y="1296"/>
            <a:chExt cx="1367" cy="2542"/>
          </a:xfrm>
        </p:grpSpPr>
        <p:sp>
          <p:nvSpPr>
            <p:cNvPr id="179235" name="AutoShape 35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36" name="AutoShape 36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37" name="AutoShape 37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38" name="AutoShape 38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39" name="AutoShape 39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40" name="AutoShape 40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9241" name="Group 41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79242" name="Oval 42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79243" name="Oval 43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44" name="Oval 44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45" name="Oval 45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46" name="Oval 46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79247" name="Text Box 47"/>
            <p:cNvSpPr txBox="1">
              <a:spLocks noChangeArrowheads="1"/>
            </p:cNvSpPr>
            <p:nvPr/>
          </p:nvSpPr>
          <p:spPr bwMode="gray">
            <a:xfrm>
              <a:off x="1341" y="1400"/>
              <a:ext cx="8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9248" name="Text Box 48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ru-RU" b="1">
                  <a:effectLst/>
                </a:rPr>
                <a:t> </a:t>
              </a:r>
              <a:endParaRPr lang="en-US" b="1">
                <a:effectLst/>
              </a:endParaRPr>
            </a:p>
          </p:txBody>
        </p:sp>
      </p:grpSp>
      <p:grpSp>
        <p:nvGrpSpPr>
          <p:cNvPr id="179249" name="Group 49"/>
          <p:cNvGrpSpPr>
            <a:grpSpLocks/>
          </p:cNvGrpSpPr>
          <p:nvPr/>
        </p:nvGrpSpPr>
        <p:grpSpPr bwMode="auto">
          <a:xfrm>
            <a:off x="6804025" y="1916113"/>
            <a:ext cx="1873250" cy="4035425"/>
            <a:chOff x="720" y="1296"/>
            <a:chExt cx="1367" cy="2542"/>
          </a:xfrm>
        </p:grpSpPr>
        <p:sp>
          <p:nvSpPr>
            <p:cNvPr id="179250" name="AutoShape 50"/>
            <p:cNvSpPr>
              <a:spLocks noChangeArrowheads="1"/>
            </p:cNvSpPr>
            <p:nvPr/>
          </p:nvSpPr>
          <p:spPr bwMode="gray">
            <a:xfrm>
              <a:off x="720" y="1490"/>
              <a:ext cx="1363" cy="1800"/>
            </a:xfrm>
            <a:prstGeom prst="roundRect">
              <a:avLst>
                <a:gd name="adj" fmla="val 17509"/>
              </a:avLst>
            </a:prstGeom>
            <a:gradFill rotWithShape="1">
              <a:gsLst>
                <a:gs pos="0">
                  <a:srgbClr val="4E91D4"/>
                </a:gs>
                <a:gs pos="100000">
                  <a:srgbClr val="3477A4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51" name="AutoShape 51"/>
            <p:cNvSpPr>
              <a:spLocks noChangeArrowheads="1"/>
            </p:cNvSpPr>
            <p:nvPr/>
          </p:nvSpPr>
          <p:spPr bwMode="gray">
            <a:xfrm>
              <a:off x="741" y="1495"/>
              <a:ext cx="1322" cy="1766"/>
            </a:xfrm>
            <a:prstGeom prst="roundRect">
              <a:avLst>
                <a:gd name="adj" fmla="val 16667"/>
              </a:avLst>
            </a:prstGeom>
            <a:solidFill>
              <a:srgbClr val="3CA1E6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52" name="AutoShape 52"/>
            <p:cNvSpPr>
              <a:spLocks noChangeArrowheads="1"/>
            </p:cNvSpPr>
            <p:nvPr/>
          </p:nvSpPr>
          <p:spPr bwMode="gray">
            <a:xfrm>
              <a:off x="752" y="2795"/>
              <a:ext cx="1304" cy="44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alpha val="0"/>
                  </a:srgbClr>
                </a:gs>
                <a:gs pos="100000">
                  <a:srgbClr val="3CA1E6">
                    <a:gamma/>
                    <a:tint val="51373"/>
                    <a:invGamma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53" name="AutoShape 53"/>
            <p:cNvSpPr>
              <a:spLocks noChangeArrowheads="1"/>
            </p:cNvSpPr>
            <p:nvPr/>
          </p:nvSpPr>
          <p:spPr bwMode="gray">
            <a:xfrm>
              <a:off x="752" y="1509"/>
              <a:ext cx="1304" cy="446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3CA1E6">
                    <a:gamma/>
                    <a:tint val="33333"/>
                    <a:invGamma/>
                  </a:srgbClr>
                </a:gs>
                <a:gs pos="100000">
                  <a:srgbClr val="3CA1E6">
                    <a:alpha val="0"/>
                  </a:srgb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54" name="AutoShape 54"/>
            <p:cNvSpPr>
              <a:spLocks noChangeArrowheads="1"/>
            </p:cNvSpPr>
            <p:nvPr/>
          </p:nvSpPr>
          <p:spPr bwMode="gray">
            <a:xfrm>
              <a:off x="724" y="3290"/>
              <a:ext cx="1363" cy="548"/>
            </a:xfrm>
            <a:prstGeom prst="roundRect">
              <a:avLst>
                <a:gd name="adj" fmla="val 40389"/>
              </a:avLst>
            </a:prstGeom>
            <a:gradFill rotWithShape="1">
              <a:gsLst>
                <a:gs pos="0">
                  <a:srgbClr val="729EB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79255" name="AutoShape 55"/>
            <p:cNvSpPr>
              <a:spLocks noChangeArrowheads="1"/>
            </p:cNvSpPr>
            <p:nvPr/>
          </p:nvSpPr>
          <p:spPr bwMode="gray">
            <a:xfrm>
              <a:off x="752" y="3305"/>
              <a:ext cx="1304" cy="487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7DAFD4"/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9256" name="Group 56"/>
            <p:cNvGrpSpPr>
              <a:grpSpLocks/>
            </p:cNvGrpSpPr>
            <p:nvPr/>
          </p:nvGrpSpPr>
          <p:grpSpPr bwMode="auto">
            <a:xfrm>
              <a:off x="1189" y="1296"/>
              <a:ext cx="405" cy="405"/>
              <a:chOff x="1289" y="582"/>
              <a:chExt cx="668" cy="668"/>
            </a:xfrm>
          </p:grpSpPr>
          <p:sp>
            <p:nvSpPr>
              <p:cNvPr id="179257" name="Oval 57"/>
              <p:cNvSpPr>
                <a:spLocks noChangeArrowheads="1"/>
              </p:cNvSpPr>
              <p:nvPr/>
            </p:nvSpPr>
            <p:spPr bwMode="gray">
              <a:xfrm>
                <a:off x="1289" y="582"/>
                <a:ext cx="668" cy="668"/>
              </a:xfrm>
              <a:prstGeom prst="ellipse">
                <a:avLst/>
              </a:prstGeom>
              <a:solidFill>
                <a:srgbClr val="333333"/>
              </a:soli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anchor="ctr">
                <a:spAutoFit/>
              </a:bodyPr>
              <a:lstStyle/>
              <a:p>
                <a:endParaRPr lang="ru-RU"/>
              </a:p>
            </p:txBody>
          </p:sp>
          <p:sp>
            <p:nvSpPr>
              <p:cNvPr id="179258" name="Oval 58"/>
              <p:cNvSpPr>
                <a:spLocks noChangeArrowheads="1"/>
              </p:cNvSpPr>
              <p:nvPr/>
            </p:nvSpPr>
            <p:spPr bwMode="gray">
              <a:xfrm>
                <a:off x="1296" y="587"/>
                <a:ext cx="646" cy="647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59" name="Oval 59"/>
              <p:cNvSpPr>
                <a:spLocks noChangeArrowheads="1"/>
              </p:cNvSpPr>
              <p:nvPr/>
            </p:nvSpPr>
            <p:spPr bwMode="gray">
              <a:xfrm>
                <a:off x="1304" y="591"/>
                <a:ext cx="631" cy="63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60" name="Oval 60"/>
              <p:cNvSpPr>
                <a:spLocks noChangeArrowheads="1"/>
              </p:cNvSpPr>
              <p:nvPr/>
            </p:nvSpPr>
            <p:spPr bwMode="gray">
              <a:xfrm>
                <a:off x="1311" y="597"/>
                <a:ext cx="600" cy="58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  <p:sp>
            <p:nvSpPr>
              <p:cNvPr id="179261" name="Oval 61"/>
              <p:cNvSpPr>
                <a:spLocks noChangeArrowheads="1"/>
              </p:cNvSpPr>
              <p:nvPr/>
            </p:nvSpPr>
            <p:spPr bwMode="gray">
              <a:xfrm>
                <a:off x="1346" y="613"/>
                <a:ext cx="533" cy="479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ru-RU"/>
              </a:p>
            </p:txBody>
          </p:sp>
        </p:grpSp>
        <p:sp>
          <p:nvSpPr>
            <p:cNvPr id="179262" name="Text Box 62"/>
            <p:cNvSpPr txBox="1">
              <a:spLocks noChangeArrowheads="1"/>
            </p:cNvSpPr>
            <p:nvPr/>
          </p:nvSpPr>
          <p:spPr bwMode="gray">
            <a:xfrm>
              <a:off x="1341" y="1400"/>
              <a:ext cx="89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endParaRPr lang="en-US">
                <a:effectLst/>
              </a:endParaRPr>
            </a:p>
          </p:txBody>
        </p:sp>
        <p:sp>
          <p:nvSpPr>
            <p:cNvPr id="179263" name="Text Box 63"/>
            <p:cNvSpPr txBox="1">
              <a:spLocks noChangeArrowheads="1"/>
            </p:cNvSpPr>
            <p:nvPr/>
          </p:nvSpPr>
          <p:spPr bwMode="gray">
            <a:xfrm>
              <a:off x="768" y="1776"/>
              <a:ext cx="1296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l"/>
              <a:r>
                <a:rPr lang="ru-RU" b="1">
                  <a:effectLst/>
                </a:rPr>
                <a:t> </a:t>
              </a:r>
              <a:endParaRPr lang="en-US" b="1">
                <a:effectLst/>
              </a:endParaRPr>
            </a:p>
          </p:txBody>
        </p:sp>
      </p:grpSp>
      <p:sp>
        <p:nvSpPr>
          <p:cNvPr id="179264" name="Rectangle 64"/>
          <p:cNvSpPr>
            <a:spLocks noChangeArrowheads="1"/>
          </p:cNvSpPr>
          <p:nvPr/>
        </p:nvSpPr>
        <p:spPr bwMode="auto">
          <a:xfrm>
            <a:off x="539750" y="2801938"/>
            <a:ext cx="1547813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>
              <a:effectLst/>
            </a:endParaRPr>
          </a:p>
          <a:p>
            <a:pPr algn="ctr"/>
            <a:r>
              <a:rPr lang="ru-RU" b="1">
                <a:solidFill>
                  <a:schemeClr val="bg1"/>
                </a:solidFill>
                <a:effectLst/>
              </a:rPr>
              <a:t>Здоровье</a:t>
            </a:r>
          </a:p>
          <a:p>
            <a:pPr algn="ctr"/>
            <a:r>
              <a:rPr lang="ru-RU" b="1">
                <a:solidFill>
                  <a:schemeClr val="bg1"/>
                </a:solidFill>
                <a:effectLst/>
              </a:rPr>
              <a:t>сбережение</a:t>
            </a:r>
          </a:p>
          <a:p>
            <a:pPr algn="ctr" eaLnBrk="0" hangingPunct="0"/>
            <a:endParaRPr lang="ru-RU">
              <a:solidFill>
                <a:schemeClr val="bg1"/>
              </a:solidFill>
              <a:effectLst/>
            </a:endParaRPr>
          </a:p>
        </p:txBody>
      </p:sp>
      <p:sp>
        <p:nvSpPr>
          <p:cNvPr id="179265" name="Rectangle 65"/>
          <p:cNvSpPr>
            <a:spLocks noChangeArrowheads="1"/>
          </p:cNvSpPr>
          <p:nvPr/>
        </p:nvSpPr>
        <p:spPr bwMode="auto">
          <a:xfrm>
            <a:off x="2411413" y="2508250"/>
            <a:ext cx="2160587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>
              <a:effectLst/>
            </a:endParaRPr>
          </a:p>
          <a:p>
            <a:pPr algn="ctr"/>
            <a:endParaRPr lang="ru-RU">
              <a:effectLst/>
            </a:endParaRPr>
          </a:p>
          <a:p>
            <a:pPr algn="ctr"/>
            <a:r>
              <a:rPr lang="ru-RU" b="1">
                <a:solidFill>
                  <a:schemeClr val="bg1"/>
                </a:solidFill>
                <a:effectLst/>
              </a:rPr>
              <a:t>Познавательное </a:t>
            </a:r>
          </a:p>
          <a:p>
            <a:pPr algn="ctr"/>
            <a:r>
              <a:rPr lang="ru-RU" b="1">
                <a:solidFill>
                  <a:schemeClr val="bg1"/>
                </a:solidFill>
                <a:effectLst/>
              </a:rPr>
              <a:t>развитие</a:t>
            </a:r>
          </a:p>
          <a:p>
            <a:pPr algn="ctr" eaLnBrk="0" hangingPunct="0"/>
            <a:endParaRPr lang="ru-RU" b="1">
              <a:solidFill>
                <a:schemeClr val="bg1"/>
              </a:solidFill>
              <a:effectLst/>
            </a:endParaRPr>
          </a:p>
        </p:txBody>
      </p:sp>
      <p:sp>
        <p:nvSpPr>
          <p:cNvPr id="179266" name="Rectangle 66"/>
          <p:cNvSpPr>
            <a:spLocks noChangeArrowheads="1"/>
          </p:cNvSpPr>
          <p:nvPr/>
        </p:nvSpPr>
        <p:spPr bwMode="auto">
          <a:xfrm>
            <a:off x="4500563" y="2779713"/>
            <a:ext cx="23034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>
              <a:effectLst/>
            </a:endParaRPr>
          </a:p>
          <a:p>
            <a:pPr algn="ctr"/>
            <a:r>
              <a:rPr lang="ru-RU" b="1">
                <a:solidFill>
                  <a:schemeClr val="bg1"/>
                </a:solidFill>
                <a:effectLst/>
              </a:rPr>
              <a:t>Художественно-эстетическое</a:t>
            </a:r>
          </a:p>
          <a:p>
            <a:pPr algn="ctr" eaLnBrk="0" hangingPunct="0"/>
            <a:endParaRPr lang="ru-RU" b="1">
              <a:solidFill>
                <a:schemeClr val="bg1"/>
              </a:solidFill>
              <a:effectLst/>
            </a:endParaRPr>
          </a:p>
        </p:txBody>
      </p:sp>
      <p:sp>
        <p:nvSpPr>
          <p:cNvPr id="179267" name="Rectangle 67"/>
          <p:cNvSpPr>
            <a:spLocks noChangeArrowheads="1"/>
          </p:cNvSpPr>
          <p:nvPr/>
        </p:nvSpPr>
        <p:spPr bwMode="auto">
          <a:xfrm>
            <a:off x="7019925" y="2820988"/>
            <a:ext cx="1584325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b="1">
              <a:effectLst/>
            </a:endParaRPr>
          </a:p>
          <a:p>
            <a:pPr algn="ctr"/>
            <a:r>
              <a:rPr lang="ru-RU" b="1">
                <a:solidFill>
                  <a:schemeClr val="bg1"/>
                </a:solidFill>
                <a:effectLst/>
              </a:rPr>
              <a:t>Социально-личностное</a:t>
            </a:r>
          </a:p>
          <a:p>
            <a:pPr algn="ctr" eaLnBrk="0" hangingPunct="0"/>
            <a:endParaRPr lang="ru-RU" b="1">
              <a:effectLst/>
            </a:endParaRPr>
          </a:p>
        </p:txBody>
      </p:sp>
      <p:pic>
        <p:nvPicPr>
          <p:cNvPr id="179268" name="Picture 68" descr="33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8850" y="3789363"/>
            <a:ext cx="809625" cy="1238250"/>
          </a:xfrm>
          <a:prstGeom prst="rect">
            <a:avLst/>
          </a:prstGeom>
          <a:noFill/>
        </p:spPr>
      </p:pic>
      <p:pic>
        <p:nvPicPr>
          <p:cNvPr id="179271" name="Picture 71" descr="74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3789363"/>
            <a:ext cx="1368425" cy="1130300"/>
          </a:xfrm>
          <a:prstGeom prst="rect">
            <a:avLst/>
          </a:prstGeom>
          <a:noFill/>
        </p:spPr>
      </p:pic>
      <p:pic>
        <p:nvPicPr>
          <p:cNvPr id="179273" name="Picture 73" descr="81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92725" y="3933825"/>
            <a:ext cx="809625" cy="904875"/>
          </a:xfrm>
          <a:prstGeom prst="rect">
            <a:avLst/>
          </a:prstGeom>
          <a:noFill/>
        </p:spPr>
      </p:pic>
      <p:pic>
        <p:nvPicPr>
          <p:cNvPr id="179274" name="Picture 74" descr="51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3789363"/>
            <a:ext cx="847725" cy="10858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792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79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792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792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79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7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7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79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7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0226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0227" name="Rectangle 3"/>
          <p:cNvSpPr>
            <a:spLocks noChangeArrowheads="1"/>
          </p:cNvSpPr>
          <p:nvPr/>
        </p:nvSpPr>
        <p:spPr bwMode="auto">
          <a:xfrm>
            <a:off x="395288" y="1366838"/>
            <a:ext cx="8424862" cy="474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marL="342900" indent="-342900" algn="l">
              <a:tabLst>
                <a:tab pos="269875" algn="l"/>
              </a:tabLst>
            </a:pPr>
            <a:endParaRPr lang="ru-RU" b="1" i="1">
              <a:solidFill>
                <a:srgbClr val="003399"/>
              </a:solidFill>
              <a:effectLst/>
            </a:endParaRPr>
          </a:p>
          <a:p>
            <a:pPr marL="342900" indent="-342900" algn="just">
              <a:buFontTx/>
              <a:buAutoNum type="arabicPeriod"/>
              <a:tabLst>
                <a:tab pos="269875" algn="l"/>
              </a:tabLst>
            </a:pPr>
            <a:r>
              <a:rPr lang="ru-RU" sz="2400" b="1" i="1">
                <a:solidFill>
                  <a:srgbClr val="003399"/>
                </a:solidFill>
                <a:effectLst/>
              </a:rPr>
              <a:t>Организация  воспитательно-образовательного процесса на всех уровнях без   ущерба здоровью детей. </a:t>
            </a:r>
          </a:p>
          <a:p>
            <a:pPr marL="342900" indent="-342900" algn="just">
              <a:tabLst>
                <a:tab pos="269875" algn="l"/>
              </a:tabLst>
            </a:pPr>
            <a:r>
              <a:rPr lang="ru-RU" sz="2400" b="1" i="1">
                <a:solidFill>
                  <a:srgbClr val="003399"/>
                </a:solidFill>
                <a:effectLst/>
              </a:rPr>
              <a:t>2. Оптимизация игровой деятельности воспитанников. </a:t>
            </a:r>
          </a:p>
          <a:p>
            <a:pPr marL="342900" indent="-342900" algn="just">
              <a:tabLst>
                <a:tab pos="269875" algn="l"/>
              </a:tabLst>
            </a:pPr>
            <a:r>
              <a:rPr lang="ru-RU" sz="2400" b="1" i="1">
                <a:solidFill>
                  <a:srgbClr val="003399"/>
                </a:solidFill>
                <a:effectLst/>
              </a:rPr>
              <a:t>3. Разработка модели организации правового воспитания в детском саду. Повышение уровня правовой культуры всех участников педагогического процесса.</a:t>
            </a:r>
          </a:p>
          <a:p>
            <a:pPr marL="342900" indent="-342900" algn="just">
              <a:tabLst>
                <a:tab pos="269875" algn="l"/>
              </a:tabLst>
            </a:pPr>
            <a:r>
              <a:rPr lang="ru-RU" sz="2400" b="1" i="1">
                <a:solidFill>
                  <a:srgbClr val="003399"/>
                </a:solidFill>
                <a:effectLst/>
              </a:rPr>
              <a:t>4.Развитие творческого  воображения, нравственно-эмоциональной отзывчивости     на музыкальных и художественных произведениях. </a:t>
            </a:r>
          </a:p>
        </p:txBody>
      </p:sp>
      <p:sp>
        <p:nvSpPr>
          <p:cNvPr id="180228" name="WordArt 4"/>
          <p:cNvSpPr>
            <a:spLocks noChangeArrowheads="1" noChangeShapeType="1" noTextEdit="1"/>
          </p:cNvSpPr>
          <p:nvPr/>
        </p:nvSpPr>
        <p:spPr bwMode="auto">
          <a:xfrm>
            <a:off x="2051050" y="0"/>
            <a:ext cx="6229350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6600"/>
                </a:solidFill>
                <a:effectLst/>
                <a:latin typeface="Impact"/>
              </a:rPr>
              <a:t>Задачи ДОУ</a:t>
            </a:r>
          </a:p>
        </p:txBody>
      </p:sp>
      <p:pic>
        <p:nvPicPr>
          <p:cNvPr id="180229" name="Picture 7" descr="j023213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0"/>
            <a:ext cx="1616075" cy="1658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80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18022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18022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02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1250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1251" name="WordArt 3"/>
          <p:cNvSpPr>
            <a:spLocks noChangeArrowheads="1" noChangeShapeType="1" noTextEdit="1"/>
          </p:cNvSpPr>
          <p:nvPr/>
        </p:nvSpPr>
        <p:spPr bwMode="auto">
          <a:xfrm rot="5400000">
            <a:off x="-1909762" y="3286125"/>
            <a:ext cx="5257800" cy="647700"/>
          </a:xfrm>
          <a:prstGeom prst="rect">
            <a:avLst/>
          </a:prstGeom>
        </p:spPr>
        <p:txBody>
          <a:bodyPr vert="wordArtVert"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auto"/>
            <a:r>
              <a:rPr lang="ru-RU" sz="28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B2B2B2">
                      <a:alpha val="80000"/>
                    </a:srgbClr>
                  </a:outerShdw>
                </a:effectLst>
                <a:latin typeface="Arial"/>
                <a:cs typeface="Arial"/>
              </a:rPr>
              <a:t>Режим развития</a:t>
            </a:r>
          </a:p>
        </p:txBody>
      </p:sp>
      <p:sp>
        <p:nvSpPr>
          <p:cNvPr id="181252" name="AutoShape 4"/>
          <p:cNvSpPr>
            <a:spLocks noChangeArrowheads="1"/>
          </p:cNvSpPr>
          <p:nvPr/>
        </p:nvSpPr>
        <p:spPr bwMode="ltGray">
          <a:xfrm rot="5400000" flipH="1">
            <a:off x="-3168650" y="1349375"/>
            <a:ext cx="6337300" cy="4305300"/>
          </a:xfrm>
          <a:custGeom>
            <a:avLst/>
            <a:gdLst>
              <a:gd name="G0" fmla="+- 56 0 0"/>
              <a:gd name="G1" fmla="+- 11796480 0 0"/>
              <a:gd name="G2" fmla="+- 0 0 11796480"/>
              <a:gd name="T0" fmla="*/ 0 256 1"/>
              <a:gd name="T1" fmla="*/ 180 256 1"/>
              <a:gd name="G3" fmla="+- 11796480 T0 T1"/>
              <a:gd name="T2" fmla="*/ 0 256 1"/>
              <a:gd name="T3" fmla="*/ 90 256 1"/>
              <a:gd name="G4" fmla="+- 11796480 T2 T3"/>
              <a:gd name="G5" fmla="*/ G4 2 1"/>
              <a:gd name="T4" fmla="*/ 90 256 1"/>
              <a:gd name="T5" fmla="*/ 0 256 1"/>
              <a:gd name="G6" fmla="+- 11796480 T4 T5"/>
              <a:gd name="G7" fmla="*/ G6 2 1"/>
              <a:gd name="G8" fmla="abs 1179648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56"/>
              <a:gd name="G18" fmla="*/ 56 1 2"/>
              <a:gd name="G19" fmla="+- G18 5400 0"/>
              <a:gd name="G20" fmla="cos G19 11796480"/>
              <a:gd name="G21" fmla="sin G19 11796480"/>
              <a:gd name="G22" fmla="+- G20 10800 0"/>
              <a:gd name="G23" fmla="+- G21 10800 0"/>
              <a:gd name="G24" fmla="+- 10800 0 G20"/>
              <a:gd name="G25" fmla="+- 56 10800 0"/>
              <a:gd name="G26" fmla="?: G9 G17 G25"/>
              <a:gd name="G27" fmla="?: G9 0 21600"/>
              <a:gd name="G28" fmla="cos 10800 11796480"/>
              <a:gd name="G29" fmla="sin 10800 11796480"/>
              <a:gd name="G30" fmla="sin 56 11796480"/>
              <a:gd name="G31" fmla="+- G28 10800 0"/>
              <a:gd name="G32" fmla="+- G29 10800 0"/>
              <a:gd name="G33" fmla="+- G30 10800 0"/>
              <a:gd name="G34" fmla="?: G4 0 G31"/>
              <a:gd name="G35" fmla="?: 11796480 G34 0"/>
              <a:gd name="G36" fmla="?: G6 G35 G31"/>
              <a:gd name="G37" fmla="+- 21600 0 G36"/>
              <a:gd name="G38" fmla="?: G4 0 G33"/>
              <a:gd name="G39" fmla="?: 1179648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5372 w 21600"/>
              <a:gd name="T15" fmla="*/ 10800 h 21600"/>
              <a:gd name="T16" fmla="*/ 10800 w 21600"/>
              <a:gd name="T17" fmla="*/ 10744 h 21600"/>
              <a:gd name="T18" fmla="*/ 16228 w 21600"/>
              <a:gd name="T19" fmla="*/ 10800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10744" y="10800"/>
                </a:moveTo>
                <a:cubicBezTo>
                  <a:pt x="10744" y="10769"/>
                  <a:pt x="10769" y="10744"/>
                  <a:pt x="10800" y="10744"/>
                </a:cubicBezTo>
                <a:cubicBezTo>
                  <a:pt x="10830" y="10743"/>
                  <a:pt x="10855" y="10769"/>
                  <a:pt x="10856" y="10799"/>
                </a:cubicBezTo>
                <a:lnTo>
                  <a:pt x="21600" y="10800"/>
                </a:lnTo>
                <a:cubicBezTo>
                  <a:pt x="21600" y="4835"/>
                  <a:pt x="16764" y="0"/>
                  <a:pt x="10800" y="0"/>
                </a:cubicBezTo>
                <a:cubicBezTo>
                  <a:pt x="4835" y="0"/>
                  <a:pt x="0" y="4835"/>
                  <a:pt x="0" y="10800"/>
                </a:cubicBezTo>
                <a:close/>
              </a:path>
            </a:pathLst>
          </a:custGeom>
          <a:solidFill>
            <a:srgbClr val="FF00FF">
              <a:alpha val="36000"/>
            </a:srgbClr>
          </a:solidFill>
          <a:ln w="0" algn="ctr">
            <a:noFill/>
            <a:miter lim="800000"/>
            <a:headEnd/>
            <a:tailEnd/>
          </a:ln>
          <a:effectLst/>
        </p:spPr>
        <p:txBody>
          <a:bodyPr rot="10800000" vert="eaVert" wrap="none" anchor="ctr"/>
          <a:lstStyle/>
          <a:p>
            <a:pPr algn="ctr"/>
            <a:endParaRPr lang="ru-RU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1253" name="AutoShape 5"/>
          <p:cNvSpPr>
            <a:spLocks noChangeArrowheads="1"/>
          </p:cNvSpPr>
          <p:nvPr/>
        </p:nvSpPr>
        <p:spPr bwMode="ltGray">
          <a:xfrm rot="5400000">
            <a:off x="-3334544" y="985044"/>
            <a:ext cx="6669087" cy="5076826"/>
          </a:xfrm>
          <a:custGeom>
            <a:avLst/>
            <a:gdLst>
              <a:gd name="G0" fmla="+- 10478 0 0"/>
              <a:gd name="G1" fmla="+- -11739500 0 0"/>
              <a:gd name="G2" fmla="+- 0 0 -11739500"/>
              <a:gd name="T0" fmla="*/ 0 256 1"/>
              <a:gd name="T1" fmla="*/ 180 256 1"/>
              <a:gd name="G3" fmla="+- -11739500 T0 T1"/>
              <a:gd name="T2" fmla="*/ 0 256 1"/>
              <a:gd name="T3" fmla="*/ 90 256 1"/>
              <a:gd name="G4" fmla="+- -11739500 T2 T3"/>
              <a:gd name="G5" fmla="*/ G4 2 1"/>
              <a:gd name="T4" fmla="*/ 90 256 1"/>
              <a:gd name="T5" fmla="*/ 0 256 1"/>
              <a:gd name="G6" fmla="+- -11739500 T4 T5"/>
              <a:gd name="G7" fmla="*/ G6 2 1"/>
              <a:gd name="G8" fmla="abs -11739500"/>
              <a:gd name="T6" fmla="*/ 0 256 1"/>
              <a:gd name="T7" fmla="*/ 90 256 1"/>
              <a:gd name="G9" fmla="+- G8 T6 T7"/>
              <a:gd name="G10" fmla="?: G9 G7 G5"/>
              <a:gd name="T8" fmla="*/ 0 256 1"/>
              <a:gd name="T9" fmla="*/ 360 256 1"/>
              <a:gd name="G11" fmla="+- G10 T8 T9"/>
              <a:gd name="G12" fmla="?: G10 G11 G10"/>
              <a:gd name="T10" fmla="*/ 0 256 1"/>
              <a:gd name="T11" fmla="*/ 360 256 1"/>
              <a:gd name="G13" fmla="+- G12 T10 T11"/>
              <a:gd name="G14" fmla="?: G12 G13 G12"/>
              <a:gd name="G15" fmla="+- 0 0 G14"/>
              <a:gd name="G16" fmla="+- 10800 0 0"/>
              <a:gd name="G17" fmla="+- 10800 0 10478"/>
              <a:gd name="G18" fmla="*/ 10478 1 2"/>
              <a:gd name="G19" fmla="+- G18 5400 0"/>
              <a:gd name="G20" fmla="cos G19 -11739500"/>
              <a:gd name="G21" fmla="sin G19 -11739500"/>
              <a:gd name="G22" fmla="+- G20 10800 0"/>
              <a:gd name="G23" fmla="+- G21 10800 0"/>
              <a:gd name="G24" fmla="+- 10800 0 G20"/>
              <a:gd name="G25" fmla="+- 10478 10800 0"/>
              <a:gd name="G26" fmla="?: G9 G17 G25"/>
              <a:gd name="G27" fmla="?: G9 0 21600"/>
              <a:gd name="G28" fmla="cos 10800 -11739500"/>
              <a:gd name="G29" fmla="sin 10800 -11739500"/>
              <a:gd name="G30" fmla="sin 10478 -11739500"/>
              <a:gd name="G31" fmla="+- G28 10800 0"/>
              <a:gd name="G32" fmla="+- G29 10800 0"/>
              <a:gd name="G33" fmla="+- G30 10800 0"/>
              <a:gd name="G34" fmla="?: G4 0 G31"/>
              <a:gd name="G35" fmla="?: -11739500 G34 0"/>
              <a:gd name="G36" fmla="?: G6 G35 G31"/>
              <a:gd name="G37" fmla="+- 21600 0 G36"/>
              <a:gd name="G38" fmla="?: G4 0 G33"/>
              <a:gd name="G39" fmla="?: -11739500 G38 G32"/>
              <a:gd name="G40" fmla="?: G6 G39 0"/>
              <a:gd name="G41" fmla="?: G4 G32 21600"/>
              <a:gd name="G42" fmla="?: G6 G41 G33"/>
              <a:gd name="T12" fmla="*/ 10800 w 21600"/>
              <a:gd name="T13" fmla="*/ 0 h 21600"/>
              <a:gd name="T14" fmla="*/ 162 w 21600"/>
              <a:gd name="T15" fmla="*/ 10638 h 21600"/>
              <a:gd name="T16" fmla="*/ 10800 w 21600"/>
              <a:gd name="T17" fmla="*/ 322 h 21600"/>
              <a:gd name="T18" fmla="*/ 21438 w 21600"/>
              <a:gd name="T19" fmla="*/ 10638 h 21600"/>
              <a:gd name="T20" fmla="*/ G36 w 21600"/>
              <a:gd name="T21" fmla="*/ G40 h 21600"/>
              <a:gd name="T22" fmla="*/ G37 w 21600"/>
              <a:gd name="T23" fmla="*/ G42 h 21600"/>
            </a:gdLst>
            <a:ahLst/>
            <a:cxnLst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21600" h="21600">
                <a:moveTo>
                  <a:pt x="323" y="10641"/>
                </a:moveTo>
                <a:cubicBezTo>
                  <a:pt x="410" y="4916"/>
                  <a:pt x="5075" y="321"/>
                  <a:pt x="10800" y="322"/>
                </a:cubicBezTo>
                <a:cubicBezTo>
                  <a:pt x="16524" y="322"/>
                  <a:pt x="21189" y="4916"/>
                  <a:pt x="21276" y="10641"/>
                </a:cubicBezTo>
                <a:lnTo>
                  <a:pt x="21598" y="10636"/>
                </a:lnTo>
                <a:cubicBezTo>
                  <a:pt x="21509" y="4736"/>
                  <a:pt x="16700" y="-1"/>
                  <a:pt x="10799" y="0"/>
                </a:cubicBezTo>
                <a:cubicBezTo>
                  <a:pt x="4899" y="0"/>
                  <a:pt x="90" y="4736"/>
                  <a:pt x="1" y="10636"/>
                </a:cubicBezTo>
                <a:close/>
              </a:path>
            </a:pathLst>
          </a:custGeom>
          <a:gradFill rotWithShape="1">
            <a:gsLst>
              <a:gs pos="0">
                <a:schemeClr val="bg2">
                  <a:gamma/>
                  <a:tint val="45490"/>
                  <a:invGamma/>
                </a:schemeClr>
              </a:gs>
              <a:gs pos="50000">
                <a:schemeClr val="bg2"/>
              </a:gs>
              <a:gs pos="100000">
                <a:schemeClr val="bg2">
                  <a:gamma/>
                  <a:tint val="45490"/>
                  <a:invGamma/>
                </a:schemeClr>
              </a:gs>
            </a:gsLst>
            <a:lin ang="0" scaled="1"/>
          </a:gradFill>
          <a:ln w="952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grpSp>
        <p:nvGrpSpPr>
          <p:cNvPr id="181254" name="Group 6"/>
          <p:cNvGrpSpPr>
            <a:grpSpLocks/>
          </p:cNvGrpSpPr>
          <p:nvPr/>
        </p:nvGrpSpPr>
        <p:grpSpPr bwMode="auto">
          <a:xfrm>
            <a:off x="1476375" y="836613"/>
            <a:ext cx="381000" cy="381000"/>
            <a:chOff x="2078" y="1680"/>
            <a:chExt cx="1615" cy="1615"/>
          </a:xfrm>
        </p:grpSpPr>
        <p:sp>
          <p:nvSpPr>
            <p:cNvPr id="181255" name="Oval 7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256" name="Oval 8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257" name="Oval 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1258" name="Oval 10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FFCC00">
                    <a:gamma/>
                    <a:shade val="0"/>
                    <a:invGamma/>
                  </a:srgbClr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1259" name="Oval 1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81260" name="Oval 12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FFCC00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sp>
        <p:nvSpPr>
          <p:cNvPr id="181261" name="Text Box 13"/>
          <p:cNvSpPr txBox="1">
            <a:spLocks noChangeArrowheads="1"/>
          </p:cNvSpPr>
          <p:nvPr/>
        </p:nvSpPr>
        <p:spPr bwMode="auto">
          <a:xfrm>
            <a:off x="1887538" y="765175"/>
            <a:ext cx="72564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/>
            <a:r>
              <a:rPr lang="ru-RU" sz="2000" b="1">
                <a:effectLst/>
              </a:rPr>
              <a:t>Отсутствие стагнации в профессиональной деятельности</a:t>
            </a:r>
          </a:p>
        </p:txBody>
      </p:sp>
      <p:sp>
        <p:nvSpPr>
          <p:cNvPr id="181262" name="AutoShape 14"/>
          <p:cNvSpPr>
            <a:spLocks noChangeArrowheads="1"/>
          </p:cNvSpPr>
          <p:nvPr/>
        </p:nvSpPr>
        <p:spPr bwMode="gray">
          <a:xfrm>
            <a:off x="1835150" y="476250"/>
            <a:ext cx="6264275" cy="107950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endParaRPr lang="en-US" b="1">
              <a:solidFill>
                <a:srgbClr val="0066CC"/>
              </a:solidFill>
              <a:effectLst/>
            </a:endParaRPr>
          </a:p>
        </p:txBody>
      </p:sp>
      <p:sp>
        <p:nvSpPr>
          <p:cNvPr id="181263" name="AutoShape 15"/>
          <p:cNvSpPr>
            <a:spLocks noChangeArrowheads="1"/>
          </p:cNvSpPr>
          <p:nvPr/>
        </p:nvSpPr>
        <p:spPr bwMode="gray">
          <a:xfrm>
            <a:off x="2627313" y="2276475"/>
            <a:ext cx="6337300" cy="1152525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sz="2000" b="1">
                <a:effectLst/>
              </a:rPr>
              <a:t>Повышение качества образования через </a:t>
            </a:r>
          </a:p>
          <a:p>
            <a:pPr algn="l" eaLnBrk="0" hangingPunct="0"/>
            <a:r>
              <a:rPr lang="ru-RU" sz="2000" b="1">
                <a:effectLst/>
              </a:rPr>
              <a:t>профессиональное мастерство   педагогов</a:t>
            </a:r>
            <a:endParaRPr lang="en-US" sz="200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181264" name="AutoShape 16"/>
          <p:cNvSpPr>
            <a:spLocks noChangeArrowheads="1"/>
          </p:cNvSpPr>
          <p:nvPr/>
        </p:nvSpPr>
        <p:spPr bwMode="gray">
          <a:xfrm>
            <a:off x="2555875" y="4149725"/>
            <a:ext cx="6408738" cy="792163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sz="2000" b="1">
                <a:effectLst/>
              </a:rPr>
              <a:t>Поиск эффективных педагогических технологий</a:t>
            </a:r>
            <a:endParaRPr lang="en-US" sz="2000" b="1">
              <a:effectLst/>
            </a:endParaRPr>
          </a:p>
        </p:txBody>
      </p:sp>
      <p:sp>
        <p:nvSpPr>
          <p:cNvPr id="181265" name="AutoShape 17"/>
          <p:cNvSpPr>
            <a:spLocks noChangeArrowheads="1"/>
          </p:cNvSpPr>
          <p:nvPr/>
        </p:nvSpPr>
        <p:spPr bwMode="gray">
          <a:xfrm>
            <a:off x="1835150" y="5661025"/>
            <a:ext cx="6408738" cy="647700"/>
          </a:xfrm>
          <a:prstGeom prst="roundRect">
            <a:avLst>
              <a:gd name="adj" fmla="val 50000"/>
            </a:avLst>
          </a:prstGeom>
          <a:noFill/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l" eaLnBrk="0" hangingPunct="0"/>
            <a:r>
              <a:rPr lang="ru-RU" b="1">
                <a:effectLst/>
              </a:rPr>
              <a:t>Применение на практике инновационных методик.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endParaRPr lang="en-US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pSp>
        <p:nvGrpSpPr>
          <p:cNvPr id="181266" name="Group 18"/>
          <p:cNvGrpSpPr>
            <a:grpSpLocks/>
          </p:cNvGrpSpPr>
          <p:nvPr/>
        </p:nvGrpSpPr>
        <p:grpSpPr bwMode="auto">
          <a:xfrm>
            <a:off x="2268538" y="2565400"/>
            <a:ext cx="381000" cy="381000"/>
            <a:chOff x="2078" y="1680"/>
            <a:chExt cx="1615" cy="1615"/>
          </a:xfrm>
        </p:grpSpPr>
        <p:sp>
          <p:nvSpPr>
            <p:cNvPr id="181267" name="Oval 19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268" name="Oval 20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269" name="Oval 2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1270" name="Oval 22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48BE67">
                    <a:gamma/>
                    <a:shade val="0"/>
                    <a:invGamma/>
                  </a:srgbClr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1271" name="Oval 2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81272" name="Oval 24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48BE67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81273" name="Group 25"/>
          <p:cNvGrpSpPr>
            <a:grpSpLocks/>
          </p:cNvGrpSpPr>
          <p:nvPr/>
        </p:nvGrpSpPr>
        <p:grpSpPr bwMode="auto">
          <a:xfrm>
            <a:off x="2268538" y="4149725"/>
            <a:ext cx="381000" cy="381000"/>
            <a:chOff x="2078" y="1680"/>
            <a:chExt cx="1615" cy="1615"/>
          </a:xfrm>
        </p:grpSpPr>
        <p:sp>
          <p:nvSpPr>
            <p:cNvPr id="181274" name="Oval 26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275" name="Oval 27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276" name="Oval 2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1277" name="Oval 29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1278" name="Oval 3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81279" name="Oval 31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21B3E1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grpSp>
        <p:nvGrpSpPr>
          <p:cNvPr id="181280" name="Group 32"/>
          <p:cNvGrpSpPr>
            <a:grpSpLocks/>
          </p:cNvGrpSpPr>
          <p:nvPr/>
        </p:nvGrpSpPr>
        <p:grpSpPr bwMode="auto">
          <a:xfrm>
            <a:off x="1619250" y="5661025"/>
            <a:ext cx="355600" cy="381000"/>
            <a:chOff x="2078" y="1680"/>
            <a:chExt cx="1615" cy="1615"/>
          </a:xfrm>
        </p:grpSpPr>
        <p:sp>
          <p:nvSpPr>
            <p:cNvPr id="181281" name="Oval 33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282" name="Oval 34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FFFFFF">
                    <a:gamma/>
                    <a:shade val="63529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63529"/>
                    <a:invGamma/>
                  </a:srgbClr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81283" name="Oval 3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1284" name="Oval 36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E35E23">
                    <a:gamma/>
                    <a:shade val="0"/>
                    <a:invGamma/>
                  </a:srgbClr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ru-RU"/>
            </a:p>
          </p:txBody>
        </p:sp>
        <p:sp>
          <p:nvSpPr>
            <p:cNvPr id="181285" name="Oval 3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  <p:sp>
          <p:nvSpPr>
            <p:cNvPr id="181286" name="Oval 38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E35E23">
                    <a:gamma/>
                    <a:shade val="48627"/>
                    <a:invGamma/>
                  </a:srgb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ru-RU"/>
            </a:p>
          </p:txBody>
        </p:sp>
      </p:grpSp>
      <p:pic>
        <p:nvPicPr>
          <p:cNvPr id="181288" name="Picture 40" descr="71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5113" y="981075"/>
            <a:ext cx="952500" cy="12144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81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2000"/>
                                        <p:tgtEl>
                                          <p:spTgt spid="181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2000"/>
                                        <p:tgtEl>
                                          <p:spTgt spid="181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2000"/>
                                        <p:tgtEl>
                                          <p:spTgt spid="181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000"/>
                            </p:stCondLst>
                            <p:childTnLst>
                              <p:par>
                                <p:cTn id="2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2000"/>
                                        <p:tgtEl>
                                          <p:spTgt spid="1812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1252" grpId="0" animBg="1"/>
      <p:bldP spid="181261" grpId="0"/>
      <p:bldP spid="181262" grpId="0" animBg="1"/>
      <p:bldP spid="181263" grpId="0" animBg="1"/>
      <p:bldP spid="181264" grpId="0" animBg="1"/>
      <p:bldP spid="18126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74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2275" name="Rectangle 3"/>
          <p:cNvSpPr>
            <a:spLocks noChangeArrowheads="1"/>
          </p:cNvSpPr>
          <p:nvPr/>
        </p:nvSpPr>
        <p:spPr bwMode="auto">
          <a:xfrm>
            <a:off x="395288" y="854075"/>
            <a:ext cx="8280400" cy="502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FontTx/>
              <a:buChar char="•"/>
              <a:tabLst>
                <a:tab pos="685800" algn="l"/>
              </a:tabLst>
            </a:pPr>
            <a:endParaRPr lang="ru-RU">
              <a:effectLst/>
            </a:endParaRPr>
          </a:p>
          <a:p>
            <a:pPr algn="l">
              <a:buFontTx/>
              <a:buChar char="•"/>
              <a:tabLst>
                <a:tab pos="685800" algn="l"/>
              </a:tabLst>
            </a:pPr>
            <a:endParaRPr lang="ru-RU">
              <a:effectLst/>
            </a:endParaRPr>
          </a:p>
          <a:p>
            <a:pPr algn="l">
              <a:buFontTx/>
              <a:buChar char="•"/>
              <a:tabLst>
                <a:tab pos="685800" algn="l"/>
              </a:tabLst>
            </a:pPr>
            <a:endParaRPr lang="ru-RU">
              <a:effectLst/>
            </a:endParaRPr>
          </a:p>
          <a:p>
            <a:pPr algn="l">
              <a:tabLst>
                <a:tab pos="685800" algn="l"/>
              </a:tabLst>
            </a:pPr>
            <a:endParaRPr lang="ru-RU">
              <a:effectLst/>
            </a:endParaRPr>
          </a:p>
          <a:p>
            <a:pPr algn="l">
              <a:tabLst>
                <a:tab pos="685800" algn="l"/>
              </a:tabLst>
            </a:pPr>
            <a:endParaRPr lang="ru-RU">
              <a:effectLst/>
            </a:endParaRPr>
          </a:p>
          <a:p>
            <a:pPr algn="l">
              <a:buFontTx/>
              <a:buChar char="•"/>
              <a:tabLst>
                <a:tab pos="685800" algn="l"/>
              </a:tabLst>
            </a:pPr>
            <a:endParaRPr lang="ru-RU" b="1">
              <a:solidFill>
                <a:srgbClr val="003399"/>
              </a:solidFill>
              <a:effectLst/>
            </a:endParaRPr>
          </a:p>
          <a:p>
            <a:pPr algn="l">
              <a:buFontTx/>
              <a:buChar char="•"/>
              <a:tabLst>
                <a:tab pos="685800" algn="l"/>
              </a:tabLst>
            </a:pPr>
            <a:r>
              <a:rPr lang="ru-RU" sz="2400" b="1">
                <a:solidFill>
                  <a:srgbClr val="003399"/>
                </a:solidFill>
                <a:effectLst/>
              </a:rPr>
              <a:t>Комфортная творческая атмосфера и доброжелательный микроклимат в коллективе.</a:t>
            </a:r>
          </a:p>
          <a:p>
            <a:pPr algn="l">
              <a:buFontTx/>
              <a:buChar char="•"/>
              <a:tabLst>
                <a:tab pos="685800" algn="l"/>
              </a:tabLst>
            </a:pPr>
            <a:r>
              <a:rPr lang="ru-RU" sz="2400" b="1">
                <a:solidFill>
                  <a:srgbClr val="003399"/>
                </a:solidFill>
                <a:effectLst/>
              </a:rPr>
              <a:t>Общая мотивация сотрудников на положительный результат.</a:t>
            </a:r>
          </a:p>
          <a:p>
            <a:pPr algn="l">
              <a:buFontTx/>
              <a:buChar char="•"/>
              <a:tabLst>
                <a:tab pos="685800" algn="l"/>
              </a:tabLst>
            </a:pPr>
            <a:r>
              <a:rPr lang="ru-RU" sz="2400" b="1">
                <a:solidFill>
                  <a:srgbClr val="003399"/>
                </a:solidFill>
                <a:effectLst/>
              </a:rPr>
              <a:t>Гибкое реагирование на возникающие проблемы</a:t>
            </a:r>
          </a:p>
          <a:p>
            <a:pPr algn="l">
              <a:buFontTx/>
              <a:buChar char="•"/>
              <a:tabLst>
                <a:tab pos="685800" algn="l"/>
              </a:tabLst>
            </a:pPr>
            <a:r>
              <a:rPr lang="ru-RU" sz="2400" b="1">
                <a:solidFill>
                  <a:srgbClr val="003399"/>
                </a:solidFill>
                <a:effectLst/>
              </a:rPr>
              <a:t>Использование как традиционных, так и интерактивных форм и видов работы с кадрами.</a:t>
            </a:r>
          </a:p>
          <a:p>
            <a:pPr algn="l">
              <a:buFontTx/>
              <a:buChar char="•"/>
              <a:tabLst>
                <a:tab pos="685800" algn="l"/>
              </a:tabLst>
            </a:pPr>
            <a:r>
              <a:rPr lang="ru-RU" sz="2400" b="1">
                <a:solidFill>
                  <a:srgbClr val="003399"/>
                </a:solidFill>
                <a:effectLst/>
              </a:rPr>
              <a:t>Повышение профессионального уровня педагогов.</a:t>
            </a:r>
          </a:p>
          <a:p>
            <a:pPr algn="ctr" eaLnBrk="0" hangingPunct="0">
              <a:tabLst>
                <a:tab pos="685800" algn="l"/>
              </a:tabLst>
            </a:pPr>
            <a:endParaRPr lang="ru-RU" sz="2400">
              <a:solidFill>
                <a:srgbClr val="0066CC"/>
              </a:solidFill>
              <a:effectLst/>
            </a:endParaRPr>
          </a:p>
        </p:txBody>
      </p:sp>
      <p:pic>
        <p:nvPicPr>
          <p:cNvPr id="182276" name="Picture 4" descr="j02329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588" y="1628775"/>
            <a:ext cx="1593850" cy="1414463"/>
          </a:xfrm>
          <a:prstGeom prst="rect">
            <a:avLst/>
          </a:prstGeom>
          <a:noFill/>
        </p:spPr>
      </p:pic>
      <p:sp>
        <p:nvSpPr>
          <p:cNvPr id="182277" name="WordArt 5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532813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/>
                <a:latin typeface="Impact"/>
              </a:rPr>
              <a:t>Компоненты режима развития ДОУ</a:t>
            </a:r>
          </a:p>
        </p:txBody>
      </p:sp>
      <p:pic>
        <p:nvPicPr>
          <p:cNvPr id="182280" name="Picture 8" descr="3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850" y="5445125"/>
            <a:ext cx="638175" cy="12001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0"/>
                                        <p:tgtEl>
                                          <p:spTgt spid="18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0" tmFilter="0, 0; .2, .5; .8, .5; 1, 0"/>
                                        <p:tgtEl>
                                          <p:spTgt spid="18227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0" autoRev="1" fill="hold"/>
                                        <p:tgtEl>
                                          <p:spTgt spid="18227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227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3298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3299" name="WordArt 3"/>
          <p:cNvSpPr>
            <a:spLocks noChangeArrowheads="1" noChangeShapeType="1" noTextEdit="1"/>
          </p:cNvSpPr>
          <p:nvPr/>
        </p:nvSpPr>
        <p:spPr bwMode="auto">
          <a:xfrm>
            <a:off x="1476375" y="-963613"/>
            <a:ext cx="6119813" cy="4392613"/>
          </a:xfrm>
          <a:prstGeom prst="rect">
            <a:avLst/>
          </a:prstGeom>
        </p:spPr>
        <p:txBody>
          <a:bodyPr wrap="none" fromWordArt="1">
            <a:prstTxWarp prst="textArchDownPour">
              <a:avLst>
                <a:gd name="adj1" fmla="val 0"/>
                <a:gd name="adj2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noFill/>
                  <a:round/>
                  <a:headEnd/>
                  <a:tailEnd/>
                </a:ln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ahoma"/>
                <a:ea typeface="Tahoma"/>
                <a:cs typeface="Tahoma"/>
              </a:rPr>
              <a:t>Играем и развиваемся</a:t>
            </a:r>
          </a:p>
        </p:txBody>
      </p:sp>
      <p:sp>
        <p:nvSpPr>
          <p:cNvPr id="183300" name="Oval 4"/>
          <p:cNvSpPr>
            <a:spLocks noChangeArrowheads="1"/>
          </p:cNvSpPr>
          <p:nvPr/>
        </p:nvSpPr>
        <p:spPr bwMode="auto">
          <a:xfrm>
            <a:off x="3348038" y="0"/>
            <a:ext cx="2663825" cy="2592388"/>
          </a:xfrm>
          <a:prstGeom prst="ellipse">
            <a:avLst/>
          </a:prstGeom>
          <a:solidFill>
            <a:schemeClr val="hlink"/>
          </a:solidFill>
          <a:ln w="9525">
            <a:solidFill>
              <a:srgbClr val="00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0099FF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83301" name="Picture 5" descr="DSCI060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476250"/>
            <a:ext cx="2197100" cy="165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3302" name="Oval 6"/>
          <p:cNvSpPr>
            <a:spLocks noChangeArrowheads="1"/>
          </p:cNvSpPr>
          <p:nvPr/>
        </p:nvSpPr>
        <p:spPr bwMode="auto">
          <a:xfrm>
            <a:off x="0" y="3573463"/>
            <a:ext cx="2124075" cy="1368425"/>
          </a:xfrm>
          <a:prstGeom prst="ellipse">
            <a:avLst/>
          </a:prstGeom>
          <a:solidFill>
            <a:srgbClr val="A3C7FB"/>
          </a:solidFill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600" b="1">
              <a:solidFill>
                <a:srgbClr val="0000FF"/>
              </a:solidFill>
              <a:effectLst/>
              <a:latin typeface="Georgia" pitchFamily="18" charset="0"/>
            </a:endParaRPr>
          </a:p>
          <a:p>
            <a:pPr algn="ctr"/>
            <a:r>
              <a:rPr lang="ru-RU" sz="1600" b="1">
                <a:solidFill>
                  <a:srgbClr val="0000FF"/>
                </a:solidFill>
                <a:effectLst/>
                <a:latin typeface="Georgia" pitchFamily="18" charset="0"/>
              </a:rPr>
              <a:t>Комплексные</a:t>
            </a:r>
          </a:p>
          <a:p>
            <a:pPr algn="ctr"/>
            <a:r>
              <a:rPr lang="ru-RU" sz="1600" b="1">
                <a:solidFill>
                  <a:srgbClr val="0000FF"/>
                </a:solidFill>
                <a:effectLst/>
                <a:latin typeface="Georgia" pitchFamily="18" charset="0"/>
              </a:rPr>
              <a:t>образовательные </a:t>
            </a:r>
          </a:p>
          <a:p>
            <a:pPr algn="ctr"/>
            <a:r>
              <a:rPr lang="ru-RU" sz="1600" b="1">
                <a:solidFill>
                  <a:srgbClr val="0000FF"/>
                </a:solidFill>
                <a:effectLst/>
                <a:latin typeface="Georgia" pitchFamily="18" charset="0"/>
              </a:rPr>
              <a:t>программы</a:t>
            </a:r>
          </a:p>
        </p:txBody>
      </p:sp>
      <p:sp>
        <p:nvSpPr>
          <p:cNvPr id="183303" name="Oval 7"/>
          <p:cNvSpPr>
            <a:spLocks noChangeArrowheads="1"/>
          </p:cNvSpPr>
          <p:nvPr/>
        </p:nvSpPr>
        <p:spPr bwMode="auto">
          <a:xfrm>
            <a:off x="7092950" y="1484313"/>
            <a:ext cx="2051050" cy="1223962"/>
          </a:xfrm>
          <a:prstGeom prst="ellipse">
            <a:avLst/>
          </a:prstGeom>
          <a:solidFill>
            <a:srgbClr val="A3C7FB"/>
          </a:solidFill>
          <a:ln w="57150">
            <a:solidFill>
              <a:srgbClr val="0099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sz="1600" b="1">
              <a:solidFill>
                <a:srgbClr val="0000FF"/>
              </a:solidFill>
              <a:effectLst/>
              <a:latin typeface="Georgia" pitchFamily="18" charset="0"/>
            </a:endParaRPr>
          </a:p>
          <a:p>
            <a:pPr algn="ctr"/>
            <a:r>
              <a:rPr lang="ru-RU" sz="1600" b="1">
                <a:solidFill>
                  <a:srgbClr val="0000FF"/>
                </a:solidFill>
                <a:effectLst/>
                <a:latin typeface="Georgia" pitchFamily="18" charset="0"/>
              </a:rPr>
              <a:t>Парциальные</a:t>
            </a:r>
          </a:p>
          <a:p>
            <a:pPr algn="ctr"/>
            <a:r>
              <a:rPr lang="ru-RU" sz="1600" b="1">
                <a:solidFill>
                  <a:srgbClr val="0000FF"/>
                </a:solidFill>
                <a:effectLst/>
                <a:latin typeface="Georgia" pitchFamily="18" charset="0"/>
              </a:rPr>
              <a:t>образовательные </a:t>
            </a:r>
          </a:p>
          <a:p>
            <a:pPr algn="ctr"/>
            <a:r>
              <a:rPr lang="ru-RU" sz="1600" b="1">
                <a:solidFill>
                  <a:srgbClr val="0000FF"/>
                </a:solidFill>
                <a:effectLst/>
                <a:latin typeface="Georgia" pitchFamily="18" charset="0"/>
              </a:rPr>
              <a:t>программы</a:t>
            </a:r>
          </a:p>
        </p:txBody>
      </p:sp>
      <p:sp>
        <p:nvSpPr>
          <p:cNvPr id="183304" name="AutoShape 8"/>
          <p:cNvSpPr>
            <a:spLocks noChangeArrowheads="1"/>
          </p:cNvSpPr>
          <p:nvPr/>
        </p:nvSpPr>
        <p:spPr bwMode="auto">
          <a:xfrm rot="9207653">
            <a:off x="1908175" y="3141663"/>
            <a:ext cx="2482850" cy="166211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b="1" i="1">
                <a:solidFill>
                  <a:srgbClr val="FF3300"/>
                </a:solidFill>
                <a:effectLst/>
                <a:latin typeface="Times New Roman" pitchFamily="18" charset="0"/>
              </a:rPr>
              <a:t>Программа </a:t>
            </a:r>
          </a:p>
          <a:p>
            <a:pPr algn="ctr"/>
            <a:r>
              <a:rPr lang="ru-RU" b="1" i="1">
                <a:solidFill>
                  <a:srgbClr val="FF3300"/>
                </a:solidFill>
                <a:effectLst/>
                <a:latin typeface="Times New Roman" pitchFamily="18" charset="0"/>
              </a:rPr>
              <a:t>Васильевой М.А</a:t>
            </a:r>
            <a:r>
              <a:rPr lang="ru-RU">
                <a:solidFill>
                  <a:srgbClr val="FF3300"/>
                </a:solidFill>
                <a:effectLst/>
                <a:latin typeface="Times New Roman" pitchFamily="18" charset="0"/>
              </a:rPr>
              <a:t>.</a:t>
            </a:r>
          </a:p>
          <a:p>
            <a:pPr algn="ctr"/>
            <a:r>
              <a:rPr lang="ru-RU" b="1" i="1">
                <a:solidFill>
                  <a:srgbClr val="FF3300"/>
                </a:solidFill>
                <a:effectLst/>
                <a:latin typeface="Times New Roman" pitchFamily="18" charset="0"/>
              </a:rPr>
              <a:t>- 5 групп</a:t>
            </a:r>
          </a:p>
        </p:txBody>
      </p:sp>
      <p:sp>
        <p:nvSpPr>
          <p:cNvPr id="183305" name="AutoShape 9"/>
          <p:cNvSpPr>
            <a:spLocks noChangeArrowheads="1"/>
          </p:cNvSpPr>
          <p:nvPr/>
        </p:nvSpPr>
        <p:spPr bwMode="auto">
          <a:xfrm rot="12562611">
            <a:off x="250825" y="5010150"/>
            <a:ext cx="2592388" cy="184785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b="1" i="1">
                <a:solidFill>
                  <a:srgbClr val="CC00FF"/>
                </a:solidFill>
                <a:effectLst/>
                <a:latin typeface="Times New Roman" pitchFamily="18" charset="0"/>
              </a:rPr>
              <a:t>Программа «Развитие»</a:t>
            </a:r>
          </a:p>
          <a:p>
            <a:pPr algn="ctr"/>
            <a:r>
              <a:rPr lang="ru-RU" b="1" i="1">
                <a:solidFill>
                  <a:srgbClr val="CC00FF"/>
                </a:solidFill>
                <a:effectLst/>
                <a:latin typeface="Times New Roman" pitchFamily="18" charset="0"/>
              </a:rPr>
              <a:t>Венгер Л.А</a:t>
            </a:r>
            <a:r>
              <a:rPr lang="ru-RU" b="1" i="1">
                <a:solidFill>
                  <a:srgbClr val="CC99FF"/>
                </a:solidFill>
                <a:effectLst/>
                <a:latin typeface="Times New Roman" pitchFamily="18" charset="0"/>
              </a:rPr>
              <a:t>.- </a:t>
            </a:r>
            <a:r>
              <a:rPr lang="ru-RU" b="1" i="1">
                <a:solidFill>
                  <a:srgbClr val="CC00FF"/>
                </a:solidFill>
                <a:effectLst/>
                <a:latin typeface="Times New Roman" pitchFamily="18" charset="0"/>
              </a:rPr>
              <a:t>5 групп</a:t>
            </a:r>
          </a:p>
        </p:txBody>
      </p:sp>
      <p:sp>
        <p:nvSpPr>
          <p:cNvPr id="183306" name="AutoShape 10"/>
          <p:cNvSpPr>
            <a:spLocks noChangeArrowheads="1"/>
          </p:cNvSpPr>
          <p:nvPr/>
        </p:nvSpPr>
        <p:spPr bwMode="auto">
          <a:xfrm>
            <a:off x="250825" y="260350"/>
            <a:ext cx="1657350" cy="2233613"/>
          </a:xfrm>
          <a:prstGeom prst="flowChartMultidocumen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1400" b="1">
                <a:solidFill>
                  <a:schemeClr val="hlink"/>
                </a:solidFill>
                <a:effectLst/>
                <a:latin typeface="Georgia" pitchFamily="18" charset="0"/>
              </a:rPr>
              <a:t>Дополнительные </a:t>
            </a:r>
          </a:p>
          <a:p>
            <a:pPr algn="ctr"/>
            <a:r>
              <a:rPr lang="ru-RU" sz="1400" b="1">
                <a:solidFill>
                  <a:schemeClr val="hlink"/>
                </a:solidFill>
                <a:effectLst/>
                <a:latin typeface="Georgia" pitchFamily="18" charset="0"/>
              </a:rPr>
              <a:t>услуги</a:t>
            </a:r>
          </a:p>
        </p:txBody>
      </p:sp>
      <p:sp>
        <p:nvSpPr>
          <p:cNvPr id="183310" name="AutoShape 14"/>
          <p:cNvSpPr>
            <a:spLocks noChangeArrowheads="1"/>
          </p:cNvSpPr>
          <p:nvPr/>
        </p:nvSpPr>
        <p:spPr bwMode="auto">
          <a:xfrm rot="12562611">
            <a:off x="1654175" y="4941888"/>
            <a:ext cx="3803650" cy="1795462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bg1"/>
              </a:gs>
              <a:gs pos="50000">
                <a:schemeClr val="accent1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rot="10800000" wrap="none" anchor="ctr"/>
          <a:lstStyle/>
          <a:p>
            <a:pPr algn="ctr"/>
            <a:r>
              <a:rPr lang="ru-RU" b="1" i="1">
                <a:solidFill>
                  <a:srgbClr val="009900"/>
                </a:solidFill>
                <a:effectLst/>
                <a:latin typeface="Times New Roman" pitchFamily="18" charset="0"/>
              </a:rPr>
              <a:t>Программа Виноградовой Н.Ф. </a:t>
            </a:r>
          </a:p>
          <a:p>
            <a:pPr algn="ctr"/>
            <a:r>
              <a:rPr lang="ru-RU" b="1" i="1">
                <a:solidFill>
                  <a:srgbClr val="009900"/>
                </a:solidFill>
                <a:effectLst/>
                <a:latin typeface="Times New Roman" pitchFamily="18" charset="0"/>
              </a:rPr>
              <a:t>«Предшкольная пора»</a:t>
            </a:r>
          </a:p>
          <a:p>
            <a:pPr algn="ctr"/>
            <a:r>
              <a:rPr lang="ru-RU" b="1" i="1">
                <a:solidFill>
                  <a:srgbClr val="009900"/>
                </a:solidFill>
                <a:effectLst/>
                <a:latin typeface="Times New Roman" pitchFamily="18" charset="0"/>
              </a:rPr>
              <a:t>1 группа</a:t>
            </a:r>
          </a:p>
        </p:txBody>
      </p:sp>
      <p:sp>
        <p:nvSpPr>
          <p:cNvPr id="183311" name="Rectangle 15"/>
          <p:cNvSpPr>
            <a:spLocks noChangeArrowheads="1"/>
          </p:cNvSpPr>
          <p:nvPr/>
        </p:nvSpPr>
        <p:spPr bwMode="auto">
          <a:xfrm>
            <a:off x="2111375" y="5969000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endParaRPr lang="ru-RU">
              <a:effectLst/>
              <a:latin typeface="Times New Roman" pitchFamily="18" charset="0"/>
            </a:endParaRPr>
          </a:p>
        </p:txBody>
      </p:sp>
      <p:sp>
        <p:nvSpPr>
          <p:cNvPr id="183312" name="AutoShape 16"/>
          <p:cNvSpPr>
            <a:spLocks noChangeArrowheads="1"/>
          </p:cNvSpPr>
          <p:nvPr/>
        </p:nvSpPr>
        <p:spPr bwMode="gray">
          <a:xfrm>
            <a:off x="3779838" y="4941888"/>
            <a:ext cx="5184775" cy="50482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«Математические ступени» Колесниковой Е.Е. </a:t>
            </a:r>
          </a:p>
          <a:p>
            <a:pPr algn="ctr" eaLnBrk="0" hangingPunct="0"/>
            <a:r>
              <a:rPr lang="ru-RU" sz="1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– 2 группы</a:t>
            </a:r>
            <a:r>
              <a:rPr lang="ru-RU" sz="14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endParaRPr lang="en-US" sz="1400" b="1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3313" name="AutoShape 17"/>
          <p:cNvSpPr>
            <a:spLocks noChangeArrowheads="1"/>
          </p:cNvSpPr>
          <p:nvPr/>
        </p:nvSpPr>
        <p:spPr bwMode="gray">
          <a:xfrm>
            <a:off x="4643438" y="5589588"/>
            <a:ext cx="4284662" cy="358775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«Безопасность» Авдеевой Н.Н. – 3 группы</a:t>
            </a:r>
            <a:endParaRPr lang="en-US" sz="1600" b="1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3314" name="AutoShape 18"/>
          <p:cNvSpPr>
            <a:spLocks noChangeArrowheads="1"/>
          </p:cNvSpPr>
          <p:nvPr/>
        </p:nvSpPr>
        <p:spPr bwMode="gray">
          <a:xfrm>
            <a:off x="3635375" y="4292600"/>
            <a:ext cx="5508625" cy="503238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«Развитие речи» Ушаковой О.С.- 1 группа</a:t>
            </a:r>
            <a:endParaRPr lang="en-US" b="1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3315" name="AutoShape 19"/>
          <p:cNvSpPr>
            <a:spLocks noChangeArrowheads="1"/>
          </p:cNvSpPr>
          <p:nvPr/>
        </p:nvSpPr>
        <p:spPr bwMode="gray">
          <a:xfrm>
            <a:off x="4716463" y="3573463"/>
            <a:ext cx="4103687" cy="5762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sz="16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600" b="1" i="1">
                <a:effectLst/>
              </a:rPr>
              <a:t>«Экологическое воспитание» </a:t>
            </a:r>
          </a:p>
          <a:p>
            <a:pPr algn="ctr" eaLnBrk="0" hangingPunct="0"/>
            <a:r>
              <a:rPr lang="ru-RU" sz="1600" b="1" i="1">
                <a:effectLst/>
              </a:rPr>
              <a:t>Николаевой С.Н. – 2 группы</a:t>
            </a:r>
            <a:endParaRPr lang="en-US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3316" name="AutoShape 20"/>
          <p:cNvSpPr>
            <a:spLocks noChangeArrowheads="1"/>
          </p:cNvSpPr>
          <p:nvPr/>
        </p:nvSpPr>
        <p:spPr bwMode="gray">
          <a:xfrm>
            <a:off x="5940425" y="2852738"/>
            <a:ext cx="2987675" cy="57626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«Цветные ладошки» </a:t>
            </a:r>
          </a:p>
          <a:p>
            <a:pPr algn="ctr" eaLnBrk="0" hangingPunct="0"/>
            <a:r>
              <a:rPr lang="ru-RU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- 2 группы</a:t>
            </a:r>
            <a:endParaRPr lang="en-US" sz="1600" b="1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183317" name="AutoShape 21"/>
          <p:cNvSpPr>
            <a:spLocks noChangeArrowheads="1"/>
          </p:cNvSpPr>
          <p:nvPr/>
        </p:nvSpPr>
        <p:spPr bwMode="gray">
          <a:xfrm>
            <a:off x="5219700" y="6092825"/>
            <a:ext cx="3924300" cy="431800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5882"/>
                  <a:invGamma/>
                </a:schemeClr>
              </a:gs>
            </a:gsLst>
            <a:lin ang="0" scaled="1"/>
          </a:gradFill>
          <a:ln w="38100" algn="ctr">
            <a:solidFill>
              <a:schemeClr val="bg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 eaLnBrk="0" hangingPunct="0"/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1600" b="1" i="1">
                <a:effectLst>
                  <a:outerShdw blurRad="38100" dist="38100" dir="2700000" algn="tl">
                    <a:srgbClr val="FFFFFF"/>
                  </a:outerShdw>
                </a:effectLst>
              </a:rPr>
              <a:t>«Слушание» О.Радынова – 10 групп</a:t>
            </a:r>
            <a:endParaRPr lang="en-US" sz="1600" b="1" i="1"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pic>
        <p:nvPicPr>
          <p:cNvPr id="183319" name="Picture 23" descr="50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650" y="2205038"/>
            <a:ext cx="1543050" cy="1743075"/>
          </a:xfrm>
          <a:prstGeom prst="rect">
            <a:avLst/>
          </a:prstGeom>
          <a:noFill/>
        </p:spPr>
      </p:pic>
      <p:pic>
        <p:nvPicPr>
          <p:cNvPr id="183320" name="Picture 24" descr="67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667625" y="188913"/>
            <a:ext cx="762000" cy="12287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183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83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5000"/>
                                        <p:tgtEl>
                                          <p:spTgt spid="183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3299" grpId="0" animBg="1"/>
      <p:bldP spid="18330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22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84323" name="WordArt 3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532813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/>
                <a:latin typeface="Impact"/>
              </a:rPr>
              <a:t>Дополнительное образование</a:t>
            </a:r>
          </a:p>
        </p:txBody>
      </p:sp>
      <p:sp>
        <p:nvSpPr>
          <p:cNvPr id="184324" name="Rectangle 4"/>
          <p:cNvSpPr>
            <a:spLocks noChangeArrowheads="1"/>
          </p:cNvSpPr>
          <p:nvPr/>
        </p:nvSpPr>
        <p:spPr bwMode="auto">
          <a:xfrm>
            <a:off x="250825" y="1349375"/>
            <a:ext cx="8208963" cy="280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>
              <a:effectLst/>
            </a:endParaRPr>
          </a:p>
          <a:p>
            <a:pPr algn="ctr">
              <a:buFontTx/>
              <a:buChar char="•"/>
            </a:pPr>
            <a:r>
              <a:rPr lang="ru-RU" sz="2000" b="1" i="1">
                <a:solidFill>
                  <a:srgbClr val="CC0066"/>
                </a:solidFill>
                <a:effectLst/>
              </a:rPr>
              <a:t>«Чудо-ребенок» </a:t>
            </a:r>
            <a:r>
              <a:rPr lang="ru-RU" sz="2000" b="1" i="1">
                <a:solidFill>
                  <a:srgbClr val="800080"/>
                </a:solidFill>
                <a:effectLst/>
              </a:rPr>
              <a:t>- </a:t>
            </a:r>
            <a:r>
              <a:rPr lang="ru-RU" sz="2000" b="1" i="1">
                <a:solidFill>
                  <a:schemeClr val="accent2"/>
                </a:solidFill>
                <a:effectLst/>
              </a:rPr>
              <a:t>сенсорное развитие малышей  (10 чел.)</a:t>
            </a:r>
          </a:p>
          <a:p>
            <a:pPr algn="ctr">
              <a:buFontTx/>
              <a:buChar char="•"/>
            </a:pPr>
            <a:r>
              <a:rPr lang="ru-RU" sz="2000" b="1" i="1">
                <a:solidFill>
                  <a:srgbClr val="CC0066"/>
                </a:solidFill>
                <a:effectLst/>
              </a:rPr>
              <a:t>Маленький оркестрик» -</a:t>
            </a:r>
          </a:p>
          <a:p>
            <a:pPr algn="ctr"/>
            <a:r>
              <a:rPr lang="ru-RU" sz="2000" b="1" i="1">
                <a:solidFill>
                  <a:schemeClr val="accent2"/>
                </a:solidFill>
                <a:effectLst/>
              </a:rPr>
              <a:t>обучение игре на музыкальных инструментах  (15 чел.)</a:t>
            </a:r>
          </a:p>
          <a:p>
            <a:pPr algn="ctr">
              <a:buFontTx/>
              <a:buChar char="•"/>
            </a:pPr>
            <a:r>
              <a:rPr lang="ru-RU" sz="2000" b="1" i="1">
                <a:solidFill>
                  <a:srgbClr val="CC0066"/>
                </a:solidFill>
                <a:effectLst/>
              </a:rPr>
              <a:t>«Каблучок» </a:t>
            </a:r>
            <a:r>
              <a:rPr lang="ru-RU" sz="2000" b="1" i="1">
                <a:solidFill>
                  <a:srgbClr val="800080"/>
                </a:solidFill>
                <a:effectLst/>
              </a:rPr>
              <a:t>- </a:t>
            </a:r>
            <a:r>
              <a:rPr lang="ru-RU" sz="2000" b="1" i="1">
                <a:solidFill>
                  <a:schemeClr val="accent2"/>
                </a:solidFill>
                <a:effectLst/>
              </a:rPr>
              <a:t>ритмика  (40 чел.)</a:t>
            </a:r>
          </a:p>
          <a:p>
            <a:pPr algn="ctr">
              <a:buFontTx/>
              <a:buChar char="•"/>
            </a:pPr>
            <a:r>
              <a:rPr lang="ru-RU" sz="2000" b="1" i="1">
                <a:solidFill>
                  <a:srgbClr val="CC0066"/>
                </a:solidFill>
                <a:effectLst/>
              </a:rPr>
              <a:t>«Радуга</a:t>
            </a:r>
            <a:r>
              <a:rPr lang="ru-RU" sz="2000" b="1" i="1">
                <a:solidFill>
                  <a:srgbClr val="800080"/>
                </a:solidFill>
                <a:effectLst/>
              </a:rPr>
              <a:t>» -</a:t>
            </a:r>
            <a:r>
              <a:rPr lang="ru-RU" sz="2000" b="1" i="1">
                <a:solidFill>
                  <a:schemeClr val="accent2"/>
                </a:solidFill>
                <a:effectLst/>
              </a:rPr>
              <a:t> рисование  (20 чел.)</a:t>
            </a:r>
          </a:p>
          <a:p>
            <a:pPr algn="ctr">
              <a:buFontTx/>
              <a:buChar char="•"/>
            </a:pPr>
            <a:r>
              <a:rPr lang="ru-RU" sz="2000" b="1" i="1">
                <a:solidFill>
                  <a:srgbClr val="CC0066"/>
                </a:solidFill>
                <a:effectLst/>
              </a:rPr>
              <a:t>«Журавлик</a:t>
            </a:r>
            <a:r>
              <a:rPr lang="ru-RU" sz="2000" b="1" i="1">
                <a:solidFill>
                  <a:srgbClr val="800080"/>
                </a:solidFill>
                <a:effectLst/>
              </a:rPr>
              <a:t>» -</a:t>
            </a:r>
            <a:r>
              <a:rPr lang="ru-RU" sz="2000" b="1" i="1">
                <a:solidFill>
                  <a:schemeClr val="accent2"/>
                </a:solidFill>
                <a:effectLst/>
              </a:rPr>
              <a:t> оригами  (12 чел.)</a:t>
            </a:r>
          </a:p>
          <a:p>
            <a:pPr algn="ctr">
              <a:buFontTx/>
              <a:buChar char="•"/>
            </a:pPr>
            <a:r>
              <a:rPr lang="ru-RU" sz="2000" b="1" i="1">
                <a:solidFill>
                  <a:srgbClr val="CC0066"/>
                </a:solidFill>
                <a:effectLst/>
              </a:rPr>
              <a:t>«Серпантин»</a:t>
            </a:r>
            <a:r>
              <a:rPr lang="ru-RU" sz="2000" b="1" i="1">
                <a:solidFill>
                  <a:schemeClr val="accent2"/>
                </a:solidFill>
                <a:effectLst/>
              </a:rPr>
              <a:t>  </a:t>
            </a:r>
            <a:r>
              <a:rPr lang="ru-RU" sz="2000" b="1" i="1">
                <a:solidFill>
                  <a:srgbClr val="800080"/>
                </a:solidFill>
                <a:effectLst/>
              </a:rPr>
              <a:t>-</a:t>
            </a:r>
            <a:r>
              <a:rPr lang="ru-RU" sz="2000" b="1" i="1">
                <a:solidFill>
                  <a:schemeClr val="accent2"/>
                </a:solidFill>
                <a:effectLst/>
              </a:rPr>
              <a:t> тестопластика  (12 чел.)</a:t>
            </a:r>
          </a:p>
          <a:p>
            <a:pPr algn="ctr" eaLnBrk="0" hangingPunct="0">
              <a:buFontTx/>
              <a:buChar char="•"/>
            </a:pPr>
            <a:endParaRPr lang="ru-RU" sz="2000" b="1" i="1">
              <a:solidFill>
                <a:schemeClr val="accent2"/>
              </a:solidFill>
              <a:effectLst/>
            </a:endParaRPr>
          </a:p>
        </p:txBody>
      </p:sp>
      <p:pic>
        <p:nvPicPr>
          <p:cNvPr id="184325" name="Picture 5" descr="HPIM099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544893">
            <a:off x="7380288" y="2852738"/>
            <a:ext cx="1436687" cy="16224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4326" name="Picture 6" descr="HPIM097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35319">
            <a:off x="5940425" y="4508500"/>
            <a:ext cx="2590800" cy="19589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4327" name="Picture 7" descr="Изображение 409"/>
          <p:cNvPicPr>
            <a:picLocks noChangeAspect="1" noChangeArrowheads="1"/>
          </p:cNvPicPr>
          <p:nvPr/>
        </p:nvPicPr>
        <p:blipFill>
          <a:blip r:embed="rId5" cstate="print"/>
          <a:srcRect l="22418" t="38541" r="31548" b="16707"/>
          <a:stretch>
            <a:fillRect/>
          </a:stretch>
        </p:blipFill>
        <p:spPr bwMode="auto">
          <a:xfrm>
            <a:off x="3348038" y="4005263"/>
            <a:ext cx="2220912" cy="16160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4328" name="Picture 8" descr="d15602299e2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51275" y="5589588"/>
            <a:ext cx="1255713" cy="105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29" name="Picture 9" descr="DSCI0614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-514514">
            <a:off x="179388" y="2852738"/>
            <a:ext cx="1485900" cy="12128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84330" name="Picture 10" descr="Изображение 504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 rot="-1036890">
            <a:off x="395288" y="4437063"/>
            <a:ext cx="2590800" cy="1943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43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843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843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1843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43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84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843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1843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1843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800" decel="100000" fill="hold"/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84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5346" name="Picture 2" descr="smile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85347" name="WordArt 3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532813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9900"/>
                </a:solidFill>
                <a:effectLst/>
                <a:latin typeface="Impact"/>
              </a:rPr>
              <a:t>Диагностика</a:t>
            </a:r>
          </a:p>
        </p:txBody>
      </p:sp>
      <p:sp>
        <p:nvSpPr>
          <p:cNvPr id="185348" name="Rectangle 4"/>
          <p:cNvSpPr>
            <a:spLocks noChangeArrowheads="1"/>
          </p:cNvSpPr>
          <p:nvPr/>
        </p:nvSpPr>
        <p:spPr bwMode="auto">
          <a:xfrm>
            <a:off x="250825" y="4797425"/>
            <a:ext cx="8642350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 i="1">
                <a:solidFill>
                  <a:schemeClr val="accent2"/>
                </a:solidFill>
                <a:effectLst/>
              </a:rPr>
              <a:t>Из приведённых данных чётко прослеживается положительная динамика в усвоении программного материала. Общий % выполнения программы составляет 86%, что является высоким показателем по сравнению с началом учебного года (73%).</a:t>
            </a:r>
          </a:p>
          <a:p>
            <a:pPr algn="just" eaLnBrk="0" hangingPunct="0"/>
            <a:r>
              <a:rPr lang="ru-RU" b="1" i="1">
                <a:solidFill>
                  <a:schemeClr val="accent2"/>
                </a:solidFill>
                <a:effectLst/>
              </a:rPr>
              <a:t>Результаты диагностики подтвердили эффективность проделанной работы.</a:t>
            </a:r>
          </a:p>
        </p:txBody>
      </p:sp>
      <p:graphicFrame>
        <p:nvGraphicFramePr>
          <p:cNvPr id="185351" name="Object 7"/>
          <p:cNvGraphicFramePr>
            <a:graphicFrameLocks noChangeAspect="1"/>
          </p:cNvGraphicFramePr>
          <p:nvPr>
            <p:ph/>
          </p:nvPr>
        </p:nvGraphicFramePr>
        <p:xfrm>
          <a:off x="1403350" y="1196975"/>
          <a:ext cx="7489825" cy="3527425"/>
        </p:xfrm>
        <a:graphic>
          <a:graphicData uri="http://schemas.openxmlformats.org/presentationml/2006/ole">
            <p:oleObj spid="_x0000_s185351" name="Диаграмма" r:id="rId4" imgW="8229600" imgH="5867400" progId="MSGraph.Chart.8">
              <p:embed followColorScheme="full"/>
            </p:oleObj>
          </a:graphicData>
        </a:graphic>
      </p:graphicFrame>
      <p:pic>
        <p:nvPicPr>
          <p:cNvPr id="185353" name="Picture 9" descr="85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8313" y="3357563"/>
            <a:ext cx="800100" cy="11239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53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0"/>
                                        <p:tgtEl>
                                          <p:spTgt spid="185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348" grpId="0"/>
      <p:bldOleChart spid="185351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6370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6371" name="WordArt 3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532813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CC3399"/>
                </a:solidFill>
                <a:effectLst/>
                <a:latin typeface="Impact"/>
              </a:rPr>
              <a:t>Аттестация и курсы</a:t>
            </a:r>
          </a:p>
        </p:txBody>
      </p:sp>
      <p:pic>
        <p:nvPicPr>
          <p:cNvPr id="186372" name="Picture 4" descr="j034335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96188" y="3789363"/>
            <a:ext cx="1346200" cy="1152525"/>
          </a:xfrm>
          <a:prstGeom prst="rect">
            <a:avLst/>
          </a:prstGeom>
          <a:noFill/>
        </p:spPr>
      </p:pic>
      <p:pic>
        <p:nvPicPr>
          <p:cNvPr id="186373" name="Picture 12" descr="j019538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750" y="2492375"/>
            <a:ext cx="1809750" cy="184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6374" name="Text Box 6"/>
          <p:cNvSpPr txBox="1">
            <a:spLocks noChangeArrowheads="1"/>
          </p:cNvSpPr>
          <p:nvPr/>
        </p:nvSpPr>
        <p:spPr bwMode="auto">
          <a:xfrm>
            <a:off x="430213" y="4724400"/>
            <a:ext cx="8713787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/>
            <a:endParaRPr lang="ru-RU" sz="2800" b="1">
              <a:solidFill>
                <a:srgbClr val="0066CC"/>
              </a:solidFill>
              <a:effectLst/>
            </a:endParaRPr>
          </a:p>
          <a:p>
            <a:pPr algn="ctr"/>
            <a:r>
              <a:rPr lang="ru-RU" sz="2800" b="1">
                <a:solidFill>
                  <a:srgbClr val="0066CC"/>
                </a:solidFill>
                <a:effectLst/>
              </a:rPr>
              <a:t>В течение года </a:t>
            </a:r>
            <a:r>
              <a:rPr lang="ru-RU" sz="2800" b="1" i="1">
                <a:solidFill>
                  <a:srgbClr val="0066CC"/>
                </a:solidFill>
                <a:effectLst/>
              </a:rPr>
              <a:t>5 человек</a:t>
            </a:r>
            <a:r>
              <a:rPr lang="ru-RU" sz="2800" b="1">
                <a:solidFill>
                  <a:srgbClr val="0066CC"/>
                </a:solidFill>
                <a:effectLst/>
              </a:rPr>
              <a:t> прошли курсовую подготовку в ЦРО и СИПКРО</a:t>
            </a:r>
          </a:p>
        </p:txBody>
      </p:sp>
      <p:sp>
        <p:nvSpPr>
          <p:cNvPr id="186375" name="Rectangle 7"/>
          <p:cNvSpPr>
            <a:spLocks noChangeArrowheads="1"/>
          </p:cNvSpPr>
          <p:nvPr/>
        </p:nvSpPr>
        <p:spPr bwMode="auto">
          <a:xfrm>
            <a:off x="2195513" y="1759179"/>
            <a:ext cx="6480175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3200" b="1" dirty="0">
                <a:solidFill>
                  <a:schemeClr val="accent2"/>
                </a:solidFill>
                <a:effectLst/>
              </a:rPr>
              <a:t>В </a:t>
            </a:r>
            <a:r>
              <a:rPr lang="ru-RU" sz="3200" b="1" dirty="0" smtClean="0">
                <a:solidFill>
                  <a:schemeClr val="accent2"/>
                </a:solidFill>
                <a:effectLst/>
              </a:rPr>
              <a:t>2010-2011 </a:t>
            </a:r>
            <a:r>
              <a:rPr lang="ru-RU" sz="3200" b="1" dirty="0">
                <a:solidFill>
                  <a:schemeClr val="accent2"/>
                </a:solidFill>
                <a:effectLst/>
              </a:rPr>
              <a:t>учебном  году аттестовано: </a:t>
            </a:r>
          </a:p>
          <a:p>
            <a:pPr algn="ctr"/>
            <a:endParaRPr lang="ru-RU" sz="3200" b="1" dirty="0">
              <a:solidFill>
                <a:schemeClr val="accent2"/>
              </a:solidFill>
              <a:effectLst/>
            </a:endParaRPr>
          </a:p>
          <a:p>
            <a:pPr algn="ctr"/>
            <a:r>
              <a:rPr lang="ru-RU" sz="2400" b="1" dirty="0">
                <a:solidFill>
                  <a:schemeClr val="accent2"/>
                </a:solidFill>
                <a:effectLst/>
              </a:rPr>
              <a:t> На высшую категорию </a:t>
            </a:r>
            <a:r>
              <a:rPr lang="ru-RU" sz="2400" b="1" i="1" dirty="0">
                <a:solidFill>
                  <a:schemeClr val="accent2"/>
                </a:solidFill>
                <a:effectLst/>
              </a:rPr>
              <a:t>– 4 человека</a:t>
            </a:r>
            <a:endParaRPr lang="ru-RU" sz="2400" b="1" dirty="0">
              <a:solidFill>
                <a:schemeClr val="accent2"/>
              </a:solidFill>
              <a:effectLst/>
            </a:endParaRPr>
          </a:p>
          <a:p>
            <a:pPr algn="ctr"/>
            <a:r>
              <a:rPr lang="ru-RU" sz="2400" b="1" i="1" dirty="0">
                <a:solidFill>
                  <a:schemeClr val="accent2"/>
                </a:solidFill>
                <a:effectLst/>
              </a:rPr>
              <a:t>     </a:t>
            </a:r>
            <a:r>
              <a:rPr lang="ru-RU" sz="2400" b="1" dirty="0">
                <a:solidFill>
                  <a:schemeClr val="accent2"/>
                </a:solidFill>
                <a:effectLst/>
              </a:rPr>
              <a:t> На первую – </a:t>
            </a:r>
            <a:r>
              <a:rPr lang="ru-RU" sz="2400" b="1" i="1" dirty="0">
                <a:solidFill>
                  <a:schemeClr val="accent2"/>
                </a:solidFill>
                <a:effectLst/>
              </a:rPr>
              <a:t>2 человека</a:t>
            </a:r>
            <a:endParaRPr lang="ru-RU" sz="2400" b="1" dirty="0">
              <a:solidFill>
                <a:schemeClr val="accent2"/>
              </a:solidFill>
              <a:effectLst/>
            </a:endParaRPr>
          </a:p>
          <a:p>
            <a:pPr algn="ctr"/>
            <a:r>
              <a:rPr lang="ru-RU" sz="2400" b="1" i="1" dirty="0">
                <a:solidFill>
                  <a:schemeClr val="accent2"/>
                </a:solidFill>
                <a:effectLst/>
              </a:rPr>
              <a:t>      </a:t>
            </a:r>
            <a:r>
              <a:rPr lang="ru-RU" sz="2400" b="1" dirty="0">
                <a:solidFill>
                  <a:schemeClr val="accent2"/>
                </a:solidFill>
                <a:effectLst/>
              </a:rPr>
              <a:t>На вторую – 1 человек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863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0" tmFilter="0, 0; .2, .5; .8, .5; 1, 0"/>
                                        <p:tgtEl>
                                          <p:spTgt spid="18637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0" autoRev="1" fill="hold"/>
                                        <p:tgtEl>
                                          <p:spTgt spid="18637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0"/>
                            </p:stCondLst>
                            <p:childTnLst>
                              <p:par>
                                <p:cTn id="12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186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6374" grpId="0"/>
      <p:bldP spid="18637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394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  <a:ln w="9525">
            <a:solidFill>
              <a:srgbClr val="009900"/>
            </a:solidFill>
            <a:miter lim="800000"/>
            <a:headEnd/>
            <a:tailEnd/>
          </a:ln>
        </p:spPr>
      </p:pic>
      <p:sp>
        <p:nvSpPr>
          <p:cNvPr id="187395" name="WordArt 3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532813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/>
                <a:latin typeface="Impact"/>
              </a:rPr>
              <a:t>Профессиональная компетентность</a:t>
            </a:r>
          </a:p>
        </p:txBody>
      </p:sp>
      <p:sp>
        <p:nvSpPr>
          <p:cNvPr id="187396" name="Oval 4"/>
          <p:cNvSpPr>
            <a:spLocks noChangeArrowheads="1"/>
          </p:cNvSpPr>
          <p:nvPr/>
        </p:nvSpPr>
        <p:spPr bwMode="gray">
          <a:xfrm>
            <a:off x="539750" y="2205038"/>
            <a:ext cx="3200400" cy="3200400"/>
          </a:xfrm>
          <a:prstGeom prst="ellipse">
            <a:avLst/>
          </a:prstGeom>
          <a:gradFill rotWithShape="1">
            <a:gsLst>
              <a:gs pos="0">
                <a:schemeClr val="accent2">
                  <a:gamma/>
                  <a:tint val="56471"/>
                  <a:invGamma/>
                </a:schemeClr>
              </a:gs>
              <a:gs pos="100000">
                <a:schemeClr val="accent2"/>
              </a:gs>
            </a:gsLst>
            <a:path path="shape">
              <a:fillToRect l="50000" t="50000" r="50000" b="50000"/>
            </a:path>
          </a:gradFill>
          <a:ln w="28575" algn="ctr">
            <a:solidFill>
              <a:srgbClr val="FFFFFF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Общее количество </a:t>
            </a:r>
          </a:p>
          <a:p>
            <a:pPr algn="ctr"/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педагогов</a:t>
            </a:r>
          </a:p>
          <a:p>
            <a:pPr algn="ctr"/>
            <a:r>
              <a:rPr lang="ru-RU" sz="24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24 человека</a:t>
            </a:r>
          </a:p>
        </p:txBody>
      </p:sp>
      <p:sp>
        <p:nvSpPr>
          <p:cNvPr id="187397" name="AutoShape 5"/>
          <p:cNvSpPr>
            <a:spLocks noChangeArrowheads="1"/>
          </p:cNvSpPr>
          <p:nvPr/>
        </p:nvSpPr>
        <p:spPr bwMode="gray">
          <a:xfrm>
            <a:off x="250825" y="1916113"/>
            <a:ext cx="3833813" cy="3833812"/>
          </a:xfrm>
          <a:custGeom>
            <a:avLst/>
            <a:gdLst>
              <a:gd name="G0" fmla="+- 1914 0 0"/>
              <a:gd name="G1" fmla="+- 21600 0 1914"/>
              <a:gd name="G2" fmla="+- 21600 0 1914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914" y="10800"/>
                </a:moveTo>
                <a:cubicBezTo>
                  <a:pt x="1914" y="15708"/>
                  <a:pt x="5892" y="19686"/>
                  <a:pt x="10800" y="19686"/>
                </a:cubicBezTo>
                <a:cubicBezTo>
                  <a:pt x="15708" y="19686"/>
                  <a:pt x="19686" y="15708"/>
                  <a:pt x="19686" y="10800"/>
                </a:cubicBezTo>
                <a:cubicBezTo>
                  <a:pt x="19686" y="5892"/>
                  <a:pt x="15708" y="1914"/>
                  <a:pt x="10800" y="1914"/>
                </a:cubicBezTo>
                <a:cubicBezTo>
                  <a:pt x="5892" y="1914"/>
                  <a:pt x="1914" y="5892"/>
                  <a:pt x="1914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60784"/>
                  <a:invGamma/>
                  <a:alpha val="12000"/>
                </a:schemeClr>
              </a:gs>
              <a:gs pos="50000">
                <a:schemeClr val="hlink"/>
              </a:gs>
              <a:gs pos="100000">
                <a:schemeClr val="hlink">
                  <a:gamma/>
                  <a:tint val="60784"/>
                  <a:invGamma/>
                  <a:alpha val="12000"/>
                </a:schemeClr>
              </a:gs>
            </a:gsLst>
            <a:lin ang="2700000" scaled="1"/>
          </a:gradFill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1515" name="TextBox 12"/>
          <p:cNvSpPr txBox="1">
            <a:spLocks noChangeArrowheads="1"/>
          </p:cNvSpPr>
          <p:nvPr/>
        </p:nvSpPr>
        <p:spPr bwMode="auto">
          <a:xfrm>
            <a:off x="3729037" y="3305175"/>
            <a:ext cx="5105401" cy="369888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/>
            <a:r>
              <a:rPr lang="ru-RU" b="1" i="1">
                <a:effectLst/>
              </a:rPr>
              <a:t>Среднее педагогическое – 7 человек</a:t>
            </a:r>
            <a:r>
              <a:rPr lang="ru-RU">
                <a:effectLst/>
              </a:rPr>
              <a:t>  </a:t>
            </a:r>
          </a:p>
        </p:txBody>
      </p:sp>
      <p:sp>
        <p:nvSpPr>
          <p:cNvPr id="21518" name="TextBox 15"/>
          <p:cNvSpPr txBox="1">
            <a:spLocks noChangeArrowheads="1"/>
          </p:cNvSpPr>
          <p:nvPr/>
        </p:nvSpPr>
        <p:spPr bwMode="auto">
          <a:xfrm>
            <a:off x="3724275" y="4095750"/>
            <a:ext cx="5105400" cy="369888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/>
            <a:r>
              <a:rPr lang="ru-RU" b="1" i="1">
                <a:effectLst/>
              </a:rPr>
              <a:t>Среднее техническое – 1 человек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724275" y="4818062"/>
            <a:ext cx="5105400" cy="369889"/>
          </a:xfrm>
          <a:prstGeom prst="rect">
            <a:avLst/>
          </a:prstGeom>
          <a:solidFill>
            <a:schemeClr val="accent1">
              <a:lumMod val="5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/>
            <a:r>
              <a:rPr lang="ru-RU" b="1" i="1">
                <a:effectLst/>
              </a:rPr>
              <a:t>Среднее – 1 человек</a:t>
            </a:r>
          </a:p>
        </p:txBody>
      </p:sp>
      <p:sp>
        <p:nvSpPr>
          <p:cNvPr id="24" name="Овал 23">
            <a:hlinkClick r:id="rId3" action="ppaction://hlinkpres?slideindex=1&amp;slidetitle="/>
          </p:cNvPr>
          <p:cNvSpPr/>
          <p:nvPr/>
        </p:nvSpPr>
        <p:spPr bwMode="auto">
          <a:xfrm>
            <a:off x="3795713" y="4887913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 eaLnBrk="0" hangingPunct="0">
              <a:defRPr/>
            </a:pPr>
            <a:endParaRPr lang="ru-RU">
              <a:effectLst/>
            </a:endParaRPr>
          </a:p>
        </p:txBody>
      </p:sp>
      <p:sp>
        <p:nvSpPr>
          <p:cNvPr id="2" name="Овал 23">
            <a:hlinkClick r:id="rId3" action="ppaction://hlinkpres?slideindex=1&amp;slidetitle="/>
          </p:cNvPr>
          <p:cNvSpPr/>
          <p:nvPr/>
        </p:nvSpPr>
        <p:spPr bwMode="auto">
          <a:xfrm>
            <a:off x="3795713" y="4168775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 eaLnBrk="0" hangingPunct="0">
              <a:defRPr/>
            </a:pPr>
            <a:endParaRPr lang="ru-RU">
              <a:effectLst/>
            </a:endParaRPr>
          </a:p>
        </p:txBody>
      </p:sp>
      <p:sp>
        <p:nvSpPr>
          <p:cNvPr id="3" name="Овал 23">
            <a:hlinkClick r:id="rId3" action="ppaction://hlinkpres?slideindex=1&amp;slidetitle="/>
          </p:cNvPr>
          <p:cNvSpPr/>
          <p:nvPr/>
        </p:nvSpPr>
        <p:spPr bwMode="auto">
          <a:xfrm>
            <a:off x="3795713" y="3376613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 eaLnBrk="0" hangingPunct="0">
              <a:defRPr/>
            </a:pPr>
            <a:endParaRPr lang="ru-RU">
              <a:effectLst/>
            </a:endParaRPr>
          </a:p>
        </p:txBody>
      </p:sp>
      <p:sp>
        <p:nvSpPr>
          <p:cNvPr id="21517" name="TextBox 14"/>
          <p:cNvSpPr txBox="1">
            <a:spLocks noChangeArrowheads="1"/>
          </p:cNvSpPr>
          <p:nvPr/>
        </p:nvSpPr>
        <p:spPr bwMode="auto">
          <a:xfrm>
            <a:off x="3729037" y="2586037"/>
            <a:ext cx="5105401" cy="369889"/>
          </a:xfrm>
          <a:prstGeom prst="rect">
            <a:avLst/>
          </a:prstGeom>
          <a:solidFill>
            <a:srgbClr val="CC0099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/>
            <a:endParaRPr lang="ru-RU">
              <a:effectLst/>
            </a:endParaRPr>
          </a:p>
        </p:txBody>
      </p:sp>
      <p:sp>
        <p:nvSpPr>
          <p:cNvPr id="187419" name="Rectangle 27"/>
          <p:cNvSpPr>
            <a:spLocks noChangeArrowheads="1"/>
          </p:cNvSpPr>
          <p:nvPr/>
        </p:nvSpPr>
        <p:spPr bwMode="auto">
          <a:xfrm>
            <a:off x="4092575" y="2565400"/>
            <a:ext cx="451643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ru-RU" b="1" i="1">
                <a:effectLst/>
              </a:rPr>
              <a:t>Высшее педагогическое – 13 человек</a:t>
            </a:r>
          </a:p>
        </p:txBody>
      </p:sp>
      <p:sp>
        <p:nvSpPr>
          <p:cNvPr id="4" name="Овал 23">
            <a:hlinkClick r:id="rId3" action="ppaction://hlinkpres?slideindex=1&amp;slidetitle="/>
          </p:cNvPr>
          <p:cNvSpPr/>
          <p:nvPr/>
        </p:nvSpPr>
        <p:spPr bwMode="auto">
          <a:xfrm>
            <a:off x="3795713" y="2655888"/>
            <a:ext cx="228600" cy="228600"/>
          </a:xfrm>
          <a:prstGeom prst="ellipse">
            <a:avLst/>
          </a:prstGeom>
          <a:solidFill>
            <a:schemeClr val="accent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/>
          <a:lstStyle/>
          <a:p>
            <a:pPr algn="l" eaLnBrk="0" hangingPunct="0">
              <a:defRPr/>
            </a:pPr>
            <a:endParaRPr lang="ru-RU">
              <a:effectLst/>
            </a:endParaRPr>
          </a:p>
        </p:txBody>
      </p:sp>
      <p:pic>
        <p:nvPicPr>
          <p:cNvPr id="187424" name="Picture 32" descr="j023212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5875" y="4581525"/>
            <a:ext cx="2089150" cy="20177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87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187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300"/>
                                        <p:tgtEl>
                                          <p:spTgt spid="1874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200" fill="hold"/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200" fill="hold"/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800" decel="500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87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7396" grpId="0" animBg="1"/>
      <p:bldP spid="18739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420" name="Picture 4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88421" name="WordArt 5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8569325" cy="15525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009900"/>
                </a:solidFill>
                <a:effectLst/>
                <a:latin typeface="Impact"/>
              </a:rPr>
              <a:t>Публикации</a:t>
            </a:r>
          </a:p>
        </p:txBody>
      </p:sp>
      <p:sp>
        <p:nvSpPr>
          <p:cNvPr id="188422" name="TextBox 16"/>
          <p:cNvSpPr txBox="1">
            <a:spLocks noChangeArrowheads="1"/>
          </p:cNvSpPr>
          <p:nvPr/>
        </p:nvSpPr>
        <p:spPr bwMode="auto">
          <a:xfrm>
            <a:off x="0" y="4868863"/>
            <a:ext cx="7058025" cy="1379537"/>
          </a:xfrm>
          <a:prstGeom prst="rect">
            <a:avLst/>
          </a:prstGeom>
          <a:solidFill>
            <a:srgbClr val="CC66FF"/>
          </a:solidFill>
          <a:ln w="38100">
            <a:solidFill>
              <a:srgbClr val="CC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 dirty="0">
                <a:solidFill>
                  <a:srgbClr val="FFFF00"/>
                </a:solidFill>
                <a:effectLst/>
              </a:rPr>
              <a:t>Педагог по изобразительному искусству</a:t>
            </a:r>
          </a:p>
          <a:p>
            <a:pPr algn="ctr"/>
            <a:r>
              <a:rPr lang="ru-RU" sz="2000" b="1" dirty="0">
                <a:solidFill>
                  <a:srgbClr val="FFFF00"/>
                </a:solidFill>
                <a:effectLst/>
              </a:rPr>
              <a:t>Тезисы докладов Всероссийского научно – практического семинара г. Самара  </a:t>
            </a:r>
            <a:r>
              <a:rPr lang="ru-RU" sz="2000" b="1" dirty="0" smtClean="0">
                <a:solidFill>
                  <a:srgbClr val="FFFF00"/>
                </a:solidFill>
                <a:effectLst/>
              </a:rPr>
              <a:t>2010 </a:t>
            </a:r>
            <a:r>
              <a:rPr lang="ru-RU" sz="2000" b="1" dirty="0">
                <a:solidFill>
                  <a:srgbClr val="FFFF00"/>
                </a:solidFill>
                <a:effectLst/>
              </a:rPr>
              <a:t>г.</a:t>
            </a:r>
          </a:p>
          <a:p>
            <a:pPr algn="ctr"/>
            <a:endParaRPr lang="ru-RU" sz="2000" dirty="0">
              <a:effectLst/>
            </a:endParaRPr>
          </a:p>
        </p:txBody>
      </p:sp>
      <p:pic>
        <p:nvPicPr>
          <p:cNvPr id="188426" name="Picture 10" descr="DSCI0644"/>
          <p:cNvPicPr>
            <a:picLocks noChangeAspect="1" noChangeArrowheads="1"/>
          </p:cNvPicPr>
          <p:nvPr/>
        </p:nvPicPr>
        <p:blipFill>
          <a:blip r:embed="rId3" cstate="print"/>
          <a:srcRect l="42445" t="-11673" r="9109" b="22795"/>
          <a:stretch>
            <a:fillRect/>
          </a:stretch>
        </p:blipFill>
        <p:spPr bwMode="auto">
          <a:xfrm rot="-336754">
            <a:off x="250825" y="1412875"/>
            <a:ext cx="1584325" cy="2952750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grpSp>
        <p:nvGrpSpPr>
          <p:cNvPr id="23557" name="TextBox 15"/>
          <p:cNvGrpSpPr>
            <a:grpSpLocks/>
          </p:cNvGrpSpPr>
          <p:nvPr/>
        </p:nvGrpSpPr>
        <p:grpSpPr bwMode="auto">
          <a:xfrm>
            <a:off x="1908175" y="1557338"/>
            <a:ext cx="6985000" cy="3032125"/>
            <a:chOff x="422" y="1524"/>
            <a:chExt cx="2274" cy="899"/>
          </a:xfrm>
        </p:grpSpPr>
        <p:pic>
          <p:nvPicPr>
            <p:cNvPr id="188428" name="TextBox 15"/>
            <p:cNvPicPr>
              <a:picLocks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2" y="1524"/>
              <a:ext cx="2274" cy="603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FFFF99"/>
              </a:solidFill>
              <a:miter lim="800000"/>
              <a:headEnd/>
              <a:tailEnd/>
            </a:ln>
          </p:spPr>
        </p:pic>
        <p:sp>
          <p:nvSpPr>
            <p:cNvPr id="188429" name="Text Box 13"/>
            <p:cNvSpPr txBox="1">
              <a:spLocks noChangeArrowheads="1"/>
            </p:cNvSpPr>
            <p:nvPr/>
          </p:nvSpPr>
          <p:spPr bwMode="auto">
            <a:xfrm>
              <a:off x="432" y="1536"/>
              <a:ext cx="2256" cy="887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chemeClr val="bg1"/>
              </a:solidFill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2400" b="1" dirty="0">
                  <a:solidFill>
                    <a:srgbClr val="CC3399"/>
                  </a:solidFill>
                  <a:effectLst/>
                </a:rPr>
                <a:t>Старший воспитатель </a:t>
              </a:r>
            </a:p>
            <a:p>
              <a:pPr algn="ctr"/>
              <a:r>
                <a:rPr lang="ru-RU" sz="2400" b="1" dirty="0" err="1">
                  <a:solidFill>
                    <a:srgbClr val="CC3399"/>
                  </a:solidFill>
                  <a:effectLst/>
                </a:rPr>
                <a:t>Пуларгина</a:t>
              </a:r>
              <a:r>
                <a:rPr lang="ru-RU" sz="2400" b="1" dirty="0">
                  <a:solidFill>
                    <a:srgbClr val="CC3399"/>
                  </a:solidFill>
                  <a:effectLst/>
                </a:rPr>
                <a:t> Олимпиада Петровна</a:t>
              </a:r>
              <a:r>
                <a:rPr lang="ru-RU" b="1" dirty="0">
                  <a:effectLst/>
                </a:rPr>
                <a:t> </a:t>
              </a:r>
            </a:p>
            <a:p>
              <a:pPr algn="l">
                <a:buFontTx/>
                <a:buChar char="•"/>
              </a:pPr>
              <a:r>
                <a:rPr lang="ru-RU" b="1" dirty="0">
                  <a:solidFill>
                    <a:srgbClr val="0066CC"/>
                  </a:solidFill>
                  <a:effectLst/>
                </a:rPr>
                <a:t> </a:t>
              </a:r>
              <a:r>
                <a:rPr lang="ru-RU" sz="2000" b="1" dirty="0">
                  <a:solidFill>
                    <a:srgbClr val="0066CC"/>
                  </a:solidFill>
                  <a:effectLst/>
                </a:rPr>
                <a:t>Статья «Портрет современного дошкольника»</a:t>
              </a:r>
            </a:p>
            <a:p>
              <a:pPr algn="ctr"/>
              <a:r>
                <a:rPr lang="ru-RU" sz="2000" b="1" dirty="0">
                  <a:solidFill>
                    <a:srgbClr val="0066CC"/>
                  </a:solidFill>
                  <a:effectLst/>
                </a:rPr>
                <a:t>журнал «Воспитатель ДОУ» № 9 </a:t>
              </a:r>
              <a:r>
                <a:rPr lang="ru-RU" sz="2000" b="1" dirty="0" smtClean="0">
                  <a:solidFill>
                    <a:srgbClr val="0066CC"/>
                  </a:solidFill>
                  <a:effectLst/>
                </a:rPr>
                <a:t>2010 </a:t>
              </a:r>
              <a:r>
                <a:rPr lang="ru-RU" sz="2000" b="1" dirty="0">
                  <a:solidFill>
                    <a:srgbClr val="0066CC"/>
                  </a:solidFill>
                  <a:effectLst/>
                </a:rPr>
                <a:t>г.</a:t>
              </a:r>
            </a:p>
            <a:p>
              <a:pPr algn="ctr">
                <a:buFontTx/>
                <a:buChar char="•"/>
              </a:pPr>
              <a:r>
                <a:rPr lang="ru-RU" sz="2000" b="1" dirty="0">
                  <a:solidFill>
                    <a:srgbClr val="0066CC"/>
                  </a:solidFill>
                  <a:effectLst/>
                </a:rPr>
                <a:t> Статья «Проблемные аспекты коммуникативной культуры педагога» - Материалы 7-й Международной научно – практической конференции «Наука и культура России»,</a:t>
              </a:r>
            </a:p>
            <a:p>
              <a:pPr algn="ctr"/>
              <a:r>
                <a:rPr lang="ru-RU" sz="2000" b="1" dirty="0">
                  <a:solidFill>
                    <a:srgbClr val="0066CC"/>
                  </a:solidFill>
                  <a:effectLst/>
                </a:rPr>
                <a:t> </a:t>
              </a:r>
              <a:r>
                <a:rPr lang="ru-RU" sz="2000" b="1" dirty="0" smtClean="0">
                  <a:solidFill>
                    <a:srgbClr val="0066CC"/>
                  </a:solidFill>
                  <a:effectLst/>
                </a:rPr>
                <a:t> </a:t>
              </a:r>
              <a:r>
                <a:rPr lang="ru-RU" sz="2000" b="1" dirty="0">
                  <a:solidFill>
                    <a:srgbClr val="0066CC"/>
                  </a:solidFill>
                  <a:effectLst/>
                </a:rPr>
                <a:t>2010 г.</a:t>
              </a:r>
              <a:endParaRPr lang="ru-RU" sz="2000" dirty="0">
                <a:effectLst/>
              </a:endParaRPr>
            </a:p>
          </p:txBody>
        </p:sp>
      </p:grpSp>
      <p:pic>
        <p:nvPicPr>
          <p:cNvPr id="188430" name="Picture 14" descr="сканирование0027"/>
          <p:cNvPicPr>
            <a:picLocks noChangeAspect="1" noChangeArrowheads="1"/>
          </p:cNvPicPr>
          <p:nvPr/>
        </p:nvPicPr>
        <p:blipFill>
          <a:blip r:embed="rId5" cstate="print"/>
          <a:srcRect l="9760" t="10191" r="10808" b="3915"/>
          <a:stretch>
            <a:fillRect/>
          </a:stretch>
        </p:blipFill>
        <p:spPr bwMode="auto">
          <a:xfrm rot="970825">
            <a:off x="7380288" y="4652963"/>
            <a:ext cx="1239837" cy="1728787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884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1884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1010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1011" name="WordArt 3"/>
          <p:cNvSpPr>
            <a:spLocks noChangeArrowheads="1" noChangeShapeType="1" noTextEdit="1"/>
          </p:cNvSpPr>
          <p:nvPr/>
        </p:nvSpPr>
        <p:spPr bwMode="auto">
          <a:xfrm>
            <a:off x="2268538" y="1412875"/>
            <a:ext cx="4464050" cy="762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/>
                <a:latin typeface="Impact"/>
              </a:rPr>
              <a:t>( Цифры и факты )</a:t>
            </a:r>
          </a:p>
        </p:txBody>
      </p:sp>
      <p:pic>
        <p:nvPicPr>
          <p:cNvPr id="7" name="Содержимое 3" descr="Изображение 245.jpg"/>
          <p:cNvPicPr>
            <a:picLocks noGrp="1" noChangeAspect="1"/>
          </p:cNvPicPr>
          <p:nvPr>
            <p:ph idx="4294967295"/>
          </p:nvPr>
        </p:nvPicPr>
        <p:blipFill>
          <a:blip r:embed="rId3" cstate="print"/>
          <a:stretch>
            <a:fillRect/>
          </a:stretch>
        </p:blipFill>
        <p:spPr>
          <a:xfrm>
            <a:off x="5580063" y="2133600"/>
            <a:ext cx="3241675" cy="4392613"/>
          </a:xfrm>
          <a:solidFill>
            <a:schemeClr val="accent3">
              <a:lumMod val="40000"/>
              <a:lumOff val="60000"/>
            </a:schemeClr>
          </a:solidFill>
        </p:spPr>
      </p:pic>
      <p:sp>
        <p:nvSpPr>
          <p:cNvPr id="171013" name="Rectangle 5"/>
          <p:cNvSpPr>
            <a:spLocks noChangeArrowheads="1"/>
          </p:cNvSpPr>
          <p:nvPr/>
        </p:nvSpPr>
        <p:spPr bwMode="auto">
          <a:xfrm>
            <a:off x="755650" y="2293938"/>
            <a:ext cx="5256213" cy="337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r>
              <a:rPr lang="ru-RU" sz="2400" b="1">
                <a:solidFill>
                  <a:srgbClr val="FF6699"/>
                </a:solidFill>
                <a:effectLst/>
              </a:rPr>
              <a:t>Детский сад функционирует с 1978 года.</a:t>
            </a:r>
          </a:p>
          <a:p>
            <a:pPr algn="l"/>
            <a:r>
              <a:rPr lang="ru-RU" sz="2400" b="1">
                <a:solidFill>
                  <a:srgbClr val="FF6699"/>
                </a:solidFill>
                <a:effectLst/>
              </a:rPr>
              <a:t>Групп - 10</a:t>
            </a:r>
          </a:p>
          <a:p>
            <a:pPr algn="l"/>
            <a:r>
              <a:rPr lang="ru-RU" sz="2400" b="1">
                <a:solidFill>
                  <a:srgbClr val="FF6699"/>
                </a:solidFill>
                <a:effectLst/>
              </a:rPr>
              <a:t>Воспитанников – 245</a:t>
            </a:r>
          </a:p>
          <a:p>
            <a:pPr algn="l"/>
            <a:r>
              <a:rPr lang="ru-RU" sz="2400" b="1">
                <a:solidFill>
                  <a:srgbClr val="FF6699"/>
                </a:solidFill>
                <a:effectLst/>
              </a:rPr>
              <a:t>Сотрудников  - 45</a:t>
            </a:r>
          </a:p>
          <a:p>
            <a:pPr algn="l"/>
            <a:r>
              <a:rPr lang="ru-RU" sz="2400" b="1">
                <a:solidFill>
                  <a:srgbClr val="FF6699"/>
                </a:solidFill>
                <a:effectLst/>
              </a:rPr>
              <a:t>Педагогов – 24</a:t>
            </a:r>
          </a:p>
          <a:p>
            <a:pPr algn="l"/>
            <a:r>
              <a:rPr lang="ru-RU" sz="2400" b="1">
                <a:solidFill>
                  <a:srgbClr val="FF6699"/>
                </a:solidFill>
                <a:effectLst/>
              </a:rPr>
              <a:t>            Заведующий -1</a:t>
            </a:r>
          </a:p>
          <a:p>
            <a:pPr algn="l"/>
            <a:r>
              <a:rPr lang="ru-RU" sz="2400" b="1">
                <a:solidFill>
                  <a:srgbClr val="FF6699"/>
                </a:solidFill>
                <a:effectLst/>
              </a:rPr>
              <a:t>            воспитателей – 18</a:t>
            </a:r>
          </a:p>
          <a:p>
            <a:pPr algn="l"/>
            <a:r>
              <a:rPr lang="ru-RU" sz="2400" b="1">
                <a:solidFill>
                  <a:srgbClr val="FF6699"/>
                </a:solidFill>
                <a:effectLst/>
              </a:rPr>
              <a:t>            специалистов -  5</a:t>
            </a:r>
            <a:r>
              <a:rPr lang="ru-RU" sz="2400" b="1">
                <a:solidFill>
                  <a:srgbClr val="0000FF"/>
                </a:solidFill>
                <a:effectLst/>
              </a:rPr>
              <a:t>  </a:t>
            </a:r>
          </a:p>
        </p:txBody>
      </p:sp>
      <p:sp>
        <p:nvSpPr>
          <p:cNvPr id="171014" name="WordArt 6"/>
          <p:cNvSpPr>
            <a:spLocks noChangeArrowheads="1" noChangeShapeType="1" noTextEdit="1"/>
          </p:cNvSpPr>
          <p:nvPr/>
        </p:nvSpPr>
        <p:spPr bwMode="auto">
          <a:xfrm>
            <a:off x="1258888" y="0"/>
            <a:ext cx="7127875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CC99FF"/>
                </a:solidFill>
                <a:effectLst/>
                <a:latin typeface="Impact"/>
              </a:rPr>
              <a:t>Статистика</a:t>
            </a:r>
          </a:p>
        </p:txBody>
      </p:sp>
      <p:pic>
        <p:nvPicPr>
          <p:cNvPr id="171018" name="Picture 10" descr="23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0825" y="5157788"/>
            <a:ext cx="1644650" cy="124936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2000"/>
                                        <p:tgtEl>
                                          <p:spTgt spid="1710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1710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710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2000"/>
                                        <p:tgtEl>
                                          <p:spTgt spid="1710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2000"/>
                                        <p:tgtEl>
                                          <p:spTgt spid="1710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1710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710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1710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442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89443" name="WordArt 3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8532813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66CC"/>
                </a:solidFill>
                <a:effectLst/>
                <a:latin typeface="Impact"/>
              </a:rPr>
              <a:t>Авторские программы</a:t>
            </a:r>
          </a:p>
        </p:txBody>
      </p:sp>
      <p:sp>
        <p:nvSpPr>
          <p:cNvPr id="23557" name="TextBox 15"/>
          <p:cNvSpPr txBox="1">
            <a:spLocks noChangeArrowheads="1"/>
          </p:cNvSpPr>
          <p:nvPr/>
        </p:nvSpPr>
        <p:spPr bwMode="auto">
          <a:xfrm>
            <a:off x="35939" y="1591742"/>
            <a:ext cx="8107760" cy="1668579"/>
          </a:xfrm>
          <a:prstGeom prst="rect">
            <a:avLst/>
          </a:prstGeom>
          <a:solidFill>
            <a:srgbClr val="92D050"/>
          </a:solidFill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/>
            <a:endParaRPr lang="ru-RU" b="1">
              <a:effectLst/>
            </a:endParaRPr>
          </a:p>
        </p:txBody>
      </p:sp>
      <p:sp>
        <p:nvSpPr>
          <p:cNvPr id="189447" name="TextBox 16"/>
          <p:cNvSpPr txBox="1">
            <a:spLocks noChangeArrowheads="1"/>
          </p:cNvSpPr>
          <p:nvPr/>
        </p:nvSpPr>
        <p:spPr bwMode="auto">
          <a:xfrm>
            <a:off x="1835150" y="3573463"/>
            <a:ext cx="7308850" cy="1289050"/>
          </a:xfrm>
          <a:prstGeom prst="rect">
            <a:avLst/>
          </a:prstGeom>
          <a:solidFill>
            <a:srgbClr val="FF6699"/>
          </a:solidFill>
          <a:ln w="38100">
            <a:solidFill>
              <a:srgbClr val="CC33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800080"/>
                </a:solidFill>
                <a:effectLst/>
              </a:rPr>
              <a:t>Топорищева Любовь Геннадьевна</a:t>
            </a:r>
          </a:p>
          <a:p>
            <a:pPr algn="ctr"/>
            <a:r>
              <a:rPr lang="ru-RU" b="1">
                <a:solidFill>
                  <a:srgbClr val="800080"/>
                </a:solidFill>
                <a:effectLst/>
              </a:rPr>
              <a:t>Автор составитель программ по изобразительно- творческой деятельности для средней, старшей, подготовительной групп детского сада</a:t>
            </a:r>
          </a:p>
        </p:txBody>
      </p:sp>
      <p:pic>
        <p:nvPicPr>
          <p:cNvPr id="189448" name="Picture 8" descr="DSCI0616"/>
          <p:cNvPicPr>
            <a:picLocks noChangeAspect="1" noChangeArrowheads="1"/>
          </p:cNvPicPr>
          <p:nvPr/>
        </p:nvPicPr>
        <p:blipFill>
          <a:blip r:embed="rId3" cstate="print"/>
          <a:srcRect l="28992" t="14748" r="24126"/>
          <a:stretch>
            <a:fillRect/>
          </a:stretch>
        </p:blipFill>
        <p:spPr bwMode="auto">
          <a:xfrm rot="615337">
            <a:off x="7812088" y="1700213"/>
            <a:ext cx="1116012" cy="15843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24" name="Прямоугольник 23"/>
          <p:cNvSpPr/>
          <p:nvPr/>
        </p:nvSpPr>
        <p:spPr>
          <a:xfrm>
            <a:off x="43078" y="5125701"/>
            <a:ext cx="7237054" cy="1206867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spAutoFit/>
          </a:bodyPr>
          <a:lstStyle/>
          <a:p>
            <a:pPr algn="ctr"/>
            <a:r>
              <a:rPr lang="ru-RU" sz="2200" b="1">
                <a:solidFill>
                  <a:srgbClr val="FF3300"/>
                </a:solidFill>
                <a:effectLst/>
              </a:rPr>
              <a:t>Воспитатель Зырянова Ольга Викторовна</a:t>
            </a:r>
          </a:p>
          <a:p>
            <a:pPr algn="ctr"/>
            <a:r>
              <a:rPr lang="ru-RU" sz="2000" b="1">
                <a:solidFill>
                  <a:srgbClr val="FF3300"/>
                </a:solidFill>
                <a:effectLst/>
              </a:rPr>
              <a:t>Авторская программа «Речевое развитие дошкольника»</a:t>
            </a:r>
            <a:r>
              <a:rPr lang="ru-RU">
                <a:effectLst/>
              </a:rPr>
              <a:t> </a:t>
            </a:r>
          </a:p>
        </p:txBody>
      </p:sp>
      <p:pic>
        <p:nvPicPr>
          <p:cNvPr id="14" name="Рисунок 13" descr="C:\Documents and Settings\Админ\Local Settings\Temporary Internet Files\Content.Word\DSC00284.jpg"/>
          <p:cNvPicPr>
            <a:picLocks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686021">
            <a:off x="7308850" y="4699000"/>
            <a:ext cx="1651000" cy="2159000"/>
          </a:xfrm>
          <a:prstGeom prst="rect">
            <a:avLst/>
          </a:prstGeom>
          <a:noFill/>
        </p:spPr>
      </p:pic>
      <p:sp>
        <p:nvSpPr>
          <p:cNvPr id="189457" name="Rectangle 17"/>
          <p:cNvSpPr>
            <a:spLocks noChangeArrowheads="1"/>
          </p:cNvSpPr>
          <p:nvPr/>
        </p:nvSpPr>
        <p:spPr bwMode="auto">
          <a:xfrm>
            <a:off x="250825" y="1628775"/>
            <a:ext cx="7634288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  <a:p>
            <a:pPr algn="ctr"/>
            <a:r>
              <a:rPr lang="ru-RU" sz="2200" b="1">
                <a:solidFill>
                  <a:schemeClr val="accent2"/>
                </a:solidFill>
                <a:effectLst/>
              </a:rPr>
              <a:t>Воспитатель Солдацкова Валентина Валериевна</a:t>
            </a:r>
          </a:p>
          <a:p>
            <a:pPr algn="ctr"/>
            <a:r>
              <a:rPr lang="ru-RU" sz="2000" b="1">
                <a:solidFill>
                  <a:schemeClr val="accent2"/>
                </a:solidFill>
                <a:effectLst/>
              </a:rPr>
              <a:t>Авторская программа «Развитие образной речи в театрализованной игре»</a:t>
            </a:r>
          </a:p>
        </p:txBody>
      </p:sp>
      <p:pic>
        <p:nvPicPr>
          <p:cNvPr id="189458" name="Picture 18" descr="сканирование0027"/>
          <p:cNvPicPr>
            <a:picLocks noChangeAspect="1" noChangeArrowheads="1"/>
          </p:cNvPicPr>
          <p:nvPr/>
        </p:nvPicPr>
        <p:blipFill>
          <a:blip r:embed="rId5" cstate="print"/>
          <a:srcRect l="9760" t="10191" r="10808" b="3915"/>
          <a:stretch>
            <a:fillRect/>
          </a:stretch>
        </p:blipFill>
        <p:spPr bwMode="auto">
          <a:xfrm rot="-666107">
            <a:off x="323850" y="3213100"/>
            <a:ext cx="1239838" cy="1728788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89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3000"/>
                                        <p:tgtEl>
                                          <p:spTgt spid="18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0466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0467" name="WordArt 3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532813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99CC00"/>
                </a:solidFill>
                <a:effectLst/>
                <a:latin typeface="Impact"/>
              </a:rPr>
              <a:t>Участие в районных конкурсах </a:t>
            </a:r>
          </a:p>
        </p:txBody>
      </p:sp>
      <p:sp>
        <p:nvSpPr>
          <p:cNvPr id="190468" name="Rectangle 4"/>
          <p:cNvSpPr>
            <a:spLocks noChangeArrowheads="1"/>
          </p:cNvSpPr>
          <p:nvPr/>
        </p:nvSpPr>
        <p:spPr bwMode="auto">
          <a:xfrm>
            <a:off x="395288" y="1909674"/>
            <a:ext cx="6985000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ь"/>
              <a:tabLst>
                <a:tab pos="114300" algn="l"/>
                <a:tab pos="457200" algn="l"/>
              </a:tabLst>
            </a:pPr>
            <a:r>
              <a:rPr lang="ru-RU" sz="2400" b="1" dirty="0" err="1">
                <a:effectLst/>
              </a:rPr>
              <a:t>Солдацкова</a:t>
            </a:r>
            <a:r>
              <a:rPr lang="ru-RU" sz="2400" b="1" dirty="0">
                <a:effectLst/>
              </a:rPr>
              <a:t> В.В. </a:t>
            </a:r>
          </a:p>
          <a:p>
            <a:pPr algn="just">
              <a:buFont typeface="Wingdings" pitchFamily="2" charset="2"/>
              <a:buNone/>
              <a:tabLst>
                <a:tab pos="114300" algn="l"/>
                <a:tab pos="457200" algn="l"/>
              </a:tabLst>
            </a:pPr>
            <a:r>
              <a:rPr lang="ru-RU" sz="2400" b="1" dirty="0">
                <a:effectLst/>
              </a:rPr>
              <a:t>К</a:t>
            </a:r>
            <a:r>
              <a:rPr lang="ru-RU" sz="2400" dirty="0">
                <a:effectLst/>
              </a:rPr>
              <a:t>онкурс профессионального мастерства «Воспитатель года - </a:t>
            </a:r>
            <a:r>
              <a:rPr lang="ru-RU" sz="2400" dirty="0" smtClean="0">
                <a:effectLst/>
              </a:rPr>
              <a:t>2011 </a:t>
            </a:r>
            <a:r>
              <a:rPr lang="ru-RU" sz="2400" dirty="0">
                <a:effectLst/>
              </a:rPr>
              <a:t>г.». Участник.</a:t>
            </a:r>
          </a:p>
        </p:txBody>
      </p:sp>
      <p:pic>
        <p:nvPicPr>
          <p:cNvPr id="18" name="Рисунок 17" descr="C:\Documents and Settings\Админ\Local Settings\Temporary Internet Files\Content.Word\DSC00218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8164" y="1799956"/>
            <a:ext cx="1258954" cy="18168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0470" name="Rectangle 6"/>
          <p:cNvSpPr>
            <a:spLocks noChangeArrowheads="1"/>
          </p:cNvSpPr>
          <p:nvPr/>
        </p:nvSpPr>
        <p:spPr bwMode="auto">
          <a:xfrm>
            <a:off x="468313" y="3789363"/>
            <a:ext cx="82804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ь"/>
              <a:tabLst>
                <a:tab pos="114300" algn="l"/>
                <a:tab pos="457200" algn="l"/>
              </a:tabLst>
            </a:pPr>
            <a:r>
              <a:rPr lang="ru-RU" sz="2400" b="1">
                <a:effectLst/>
              </a:rPr>
              <a:t>МДОУ детский сад. </a:t>
            </a:r>
            <a:r>
              <a:rPr lang="ru-RU" sz="2400">
                <a:effectLst/>
              </a:rPr>
              <a:t> 2-е место в смотре конкурсе по дорожному движению.</a:t>
            </a:r>
          </a:p>
        </p:txBody>
      </p:sp>
      <p:pic>
        <p:nvPicPr>
          <p:cNvPr id="190472" name="Picture 8" descr="сканирование003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0200" y="4365625"/>
            <a:ext cx="1581150" cy="223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0473" name="Picture 9" descr="86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088" y="5157788"/>
            <a:ext cx="962025" cy="1066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90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1490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7100888"/>
          </a:xfrm>
          <a:prstGeom prst="rect">
            <a:avLst/>
          </a:prstGeom>
          <a:noFill/>
        </p:spPr>
      </p:pic>
      <p:sp>
        <p:nvSpPr>
          <p:cNvPr id="191491" name="WordArt 3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532813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CC0066"/>
                </a:solidFill>
                <a:effectLst/>
                <a:latin typeface="Impact"/>
              </a:rPr>
              <a:t>Участие в городских конкурсах и конференциях</a:t>
            </a:r>
          </a:p>
        </p:txBody>
      </p:sp>
      <p:sp>
        <p:nvSpPr>
          <p:cNvPr id="191492" name="Rectangle 4"/>
          <p:cNvSpPr>
            <a:spLocks noChangeArrowheads="1"/>
          </p:cNvSpPr>
          <p:nvPr/>
        </p:nvSpPr>
        <p:spPr bwMode="auto">
          <a:xfrm>
            <a:off x="2627313" y="1412875"/>
            <a:ext cx="6048375" cy="2195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Clr>
                <a:srgbClr val="CC0066"/>
              </a:buClr>
              <a:buFont typeface="Wingdings" pitchFamily="2" charset="2"/>
              <a:buChar char="Ш"/>
              <a:tabLst>
                <a:tab pos="457200" algn="l"/>
                <a:tab pos="571500" algn="l"/>
              </a:tabLst>
            </a:pPr>
            <a:r>
              <a:rPr lang="ru-RU" sz="2000" b="1">
                <a:effectLst/>
              </a:rPr>
              <a:t>Рудакова Н.В. </a:t>
            </a:r>
            <a:r>
              <a:rPr lang="ru-RU" sz="2000">
                <a:effectLst/>
              </a:rPr>
              <a:t>Городская научно-практическая конференция по психологическому сопровождению детей. Доклад </a:t>
            </a:r>
            <a:r>
              <a:rPr lang="ru-RU" sz="2000" b="1" i="1">
                <a:effectLst/>
              </a:rPr>
              <a:t>«Эмоциональное развитие дошкольников с повышенным уровнем тревожности».</a:t>
            </a:r>
            <a:r>
              <a:rPr lang="ru-RU" sz="2000">
                <a:effectLst/>
              </a:rPr>
              <a:t> Участник.</a:t>
            </a:r>
            <a:endParaRPr lang="ru-RU">
              <a:effectLst/>
            </a:endParaRPr>
          </a:p>
          <a:p>
            <a:pPr algn="just">
              <a:buClr>
                <a:srgbClr val="CC0066"/>
              </a:buClr>
              <a:buFont typeface="Wingdings" pitchFamily="2" charset="2"/>
              <a:buNone/>
              <a:tabLst>
                <a:tab pos="457200" algn="l"/>
                <a:tab pos="571500" algn="l"/>
              </a:tabLst>
            </a:pPr>
            <a:r>
              <a:rPr lang="ru-RU">
                <a:effectLst/>
              </a:rPr>
              <a:t> </a:t>
            </a:r>
            <a:r>
              <a:rPr lang="ru-RU" i="1">
                <a:effectLst/>
              </a:rPr>
              <a:t> </a:t>
            </a:r>
          </a:p>
        </p:txBody>
      </p:sp>
      <p:pic>
        <p:nvPicPr>
          <p:cNvPr id="191493" name="Picture 5" descr="сканирование0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350" y="1557338"/>
            <a:ext cx="1082675" cy="1504950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</p:spPr>
      </p:pic>
      <p:pic>
        <p:nvPicPr>
          <p:cNvPr id="6" name="Рисунок 5" descr="C:\Documents and Settings\Админ\Local Settings\Temporary Internet Files\Content.Word\педагог-психолог Рудакова Наталь Владимировн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97" y="1695447"/>
            <a:ext cx="852462" cy="1143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1495" name="Rectangle 7"/>
          <p:cNvSpPr>
            <a:spLocks noChangeArrowheads="1"/>
          </p:cNvSpPr>
          <p:nvPr/>
        </p:nvSpPr>
        <p:spPr bwMode="auto">
          <a:xfrm>
            <a:off x="0" y="3573463"/>
            <a:ext cx="7308850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1" algn="l">
              <a:buClr>
                <a:srgbClr val="CC0066"/>
              </a:buClr>
              <a:buFont typeface="Wingdings" pitchFamily="2" charset="2"/>
              <a:buChar char="Ш"/>
              <a:tabLst>
                <a:tab pos="457200" algn="l"/>
                <a:tab pos="571500" algn="l"/>
              </a:tabLst>
            </a:pPr>
            <a:r>
              <a:rPr lang="ru-RU" sz="2000" b="1" dirty="0">
                <a:effectLst/>
              </a:rPr>
              <a:t>МДОУ детский сад № 186. </a:t>
            </a:r>
            <a:r>
              <a:rPr lang="ru-RU" sz="2000" dirty="0">
                <a:effectLst/>
              </a:rPr>
              <a:t>Городской смотр-конкурс по профилактике детского дорожно-транспортного травматизма  </a:t>
            </a:r>
            <a:r>
              <a:rPr lang="ru-RU" sz="2000" dirty="0" smtClean="0">
                <a:effectLst/>
              </a:rPr>
              <a:t>(2011 </a:t>
            </a:r>
            <a:r>
              <a:rPr lang="ru-RU" sz="2000" dirty="0">
                <a:effectLst/>
              </a:rPr>
              <a:t>г.)</a:t>
            </a:r>
          </a:p>
        </p:txBody>
      </p:sp>
      <p:pic>
        <p:nvPicPr>
          <p:cNvPr id="191496" name="Picture 8" descr="2a91bd6313a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827348">
            <a:off x="7235825" y="3141663"/>
            <a:ext cx="1439863" cy="1879600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191497" name="Rectangle 9"/>
          <p:cNvSpPr>
            <a:spLocks noChangeArrowheads="1"/>
          </p:cNvSpPr>
          <p:nvPr/>
        </p:nvSpPr>
        <p:spPr bwMode="auto">
          <a:xfrm>
            <a:off x="2268538" y="5157788"/>
            <a:ext cx="655161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Clr>
                <a:srgbClr val="CC0066"/>
              </a:buClr>
              <a:buFont typeface="Wingdings" pitchFamily="2" charset="2"/>
              <a:buChar char="Ш"/>
              <a:tabLst>
                <a:tab pos="457200" algn="l"/>
                <a:tab pos="571500" algn="l"/>
              </a:tabLst>
            </a:pPr>
            <a:r>
              <a:rPr lang="ru-RU" sz="2000" b="1">
                <a:effectLst/>
              </a:rPr>
              <a:t>МДОУ детский сад № 186. </a:t>
            </a:r>
            <a:r>
              <a:rPr lang="ru-RU" sz="2000">
                <a:effectLst/>
              </a:rPr>
              <a:t>Городской конкурс детских рисунков к 30-летию Дня пожарных на тему </a:t>
            </a:r>
            <a:r>
              <a:rPr lang="ru-RU" sz="2000" b="1" i="1">
                <a:effectLst/>
              </a:rPr>
              <a:t>«Огонь – друг, огонь – враг».</a:t>
            </a:r>
            <a:r>
              <a:rPr lang="ru-RU" sz="2000">
                <a:effectLst/>
              </a:rPr>
              <a:t> Участники.</a:t>
            </a:r>
          </a:p>
        </p:txBody>
      </p:sp>
      <p:pic>
        <p:nvPicPr>
          <p:cNvPr id="191498" name="Picture 10" descr="Картинка 115 из 5195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0825" y="5084763"/>
            <a:ext cx="1973263" cy="1293812"/>
          </a:xfrm>
          <a:prstGeom prst="rect">
            <a:avLst/>
          </a:prstGeom>
          <a:noFill/>
          <a:ln w="57150">
            <a:solidFill>
              <a:srgbClr val="CC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91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191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91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2514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2515" name="WordArt 3"/>
          <p:cNvSpPr>
            <a:spLocks noChangeArrowheads="1" noChangeShapeType="1" noTextEdit="1"/>
          </p:cNvSpPr>
          <p:nvPr/>
        </p:nvSpPr>
        <p:spPr bwMode="auto">
          <a:xfrm>
            <a:off x="395288" y="0"/>
            <a:ext cx="8532812" cy="17002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3366FF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/>
                <a:latin typeface="Impact"/>
              </a:rPr>
              <a:t>Участие в конкурсах российского масштаба</a:t>
            </a:r>
          </a:p>
        </p:txBody>
      </p:sp>
      <p:sp>
        <p:nvSpPr>
          <p:cNvPr id="192516" name="Rectangle 4"/>
          <p:cNvSpPr>
            <a:spLocks noChangeArrowheads="1"/>
          </p:cNvSpPr>
          <p:nvPr/>
        </p:nvSpPr>
        <p:spPr bwMode="auto">
          <a:xfrm>
            <a:off x="250825" y="1670050"/>
            <a:ext cx="6192838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>
              <a:buFont typeface="Wingdings" pitchFamily="2" charset="2"/>
              <a:buChar char="v"/>
            </a:pPr>
            <a:r>
              <a:rPr lang="ru-RU" sz="2000" b="1" dirty="0">
                <a:solidFill>
                  <a:schemeClr val="accent2"/>
                </a:solidFill>
                <a:effectLst/>
              </a:rPr>
              <a:t>МДОУ № 186 </a:t>
            </a:r>
            <a:r>
              <a:rPr lang="ru-RU" sz="2000" dirty="0">
                <a:solidFill>
                  <a:schemeClr val="accent2"/>
                </a:solidFill>
                <a:effectLst/>
              </a:rPr>
              <a:t>Конкурс </a:t>
            </a:r>
          </a:p>
          <a:p>
            <a:pPr algn="l">
              <a:buFont typeface="Wingdings" pitchFamily="2" charset="2"/>
              <a:buNone/>
            </a:pPr>
            <a:r>
              <a:rPr lang="ru-RU" sz="2000" b="1" i="1" dirty="0">
                <a:solidFill>
                  <a:schemeClr val="accent2"/>
                </a:solidFill>
                <a:effectLst/>
              </a:rPr>
              <a:t>«Лучший детский сад России – </a:t>
            </a:r>
            <a:r>
              <a:rPr lang="ru-RU" sz="2000" b="1" i="1" dirty="0" smtClean="0">
                <a:solidFill>
                  <a:schemeClr val="accent2"/>
                </a:solidFill>
                <a:effectLst/>
              </a:rPr>
              <a:t>2011»</a:t>
            </a:r>
            <a:r>
              <a:rPr lang="ru-RU" sz="2000" dirty="0" smtClean="0">
                <a:solidFill>
                  <a:schemeClr val="accent2"/>
                </a:solidFill>
                <a:effectLst/>
              </a:rPr>
              <a:t> </a:t>
            </a:r>
            <a:r>
              <a:rPr lang="ru-RU" sz="2000" dirty="0">
                <a:solidFill>
                  <a:schemeClr val="accent2"/>
                </a:solidFill>
                <a:effectLst/>
              </a:rPr>
              <a:t>Лауреат.</a:t>
            </a:r>
            <a:r>
              <a:rPr lang="ru-RU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  </a:t>
            </a:r>
          </a:p>
        </p:txBody>
      </p:sp>
      <p:pic>
        <p:nvPicPr>
          <p:cNvPr id="192517" name="Picture 5" descr="сканирование0010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104251">
            <a:off x="6392863" y="1416050"/>
            <a:ext cx="1323975" cy="1728788"/>
          </a:xfrm>
          <a:prstGeom prst="rect">
            <a:avLst/>
          </a:prstGeom>
          <a:noFill/>
        </p:spPr>
      </p:pic>
      <p:sp>
        <p:nvSpPr>
          <p:cNvPr id="192518" name="Rectangle 6"/>
          <p:cNvSpPr>
            <a:spLocks noChangeArrowheads="1"/>
          </p:cNvSpPr>
          <p:nvPr/>
        </p:nvSpPr>
        <p:spPr bwMode="auto">
          <a:xfrm>
            <a:off x="2124075" y="3213100"/>
            <a:ext cx="6370638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v"/>
            </a:pPr>
            <a:r>
              <a:rPr lang="ru-RU" sz="2000" b="1" dirty="0" err="1">
                <a:solidFill>
                  <a:schemeClr val="accent2"/>
                </a:solidFill>
                <a:effectLst/>
              </a:rPr>
              <a:t>Пуларгина</a:t>
            </a:r>
            <a:r>
              <a:rPr lang="ru-RU" sz="2000" b="1" dirty="0">
                <a:solidFill>
                  <a:schemeClr val="accent2"/>
                </a:solidFill>
                <a:effectLst/>
              </a:rPr>
              <a:t> О.П.</a:t>
            </a:r>
            <a:r>
              <a:rPr lang="ru-RU" sz="2000" dirty="0">
                <a:solidFill>
                  <a:schemeClr val="accent2"/>
                </a:solidFill>
                <a:effectLst/>
              </a:rPr>
              <a:t> Всероссийский конкурс для работников дошкольного образования </a:t>
            </a:r>
            <a:r>
              <a:rPr lang="ru-RU" sz="2000" b="1" i="1" dirty="0">
                <a:solidFill>
                  <a:schemeClr val="accent2"/>
                </a:solidFill>
                <a:effectLst/>
              </a:rPr>
              <a:t>«Методист-новатор – </a:t>
            </a:r>
            <a:r>
              <a:rPr lang="ru-RU" sz="2000" b="1" i="1" dirty="0" smtClean="0">
                <a:solidFill>
                  <a:schemeClr val="accent2"/>
                </a:solidFill>
                <a:effectLst/>
              </a:rPr>
              <a:t>2010»</a:t>
            </a:r>
            <a:r>
              <a:rPr lang="ru-RU" sz="2000" dirty="0" smtClean="0">
                <a:solidFill>
                  <a:schemeClr val="accent2"/>
                </a:solidFill>
                <a:effectLst/>
              </a:rPr>
              <a:t> </a:t>
            </a:r>
            <a:r>
              <a:rPr lang="ru-RU" sz="2000" dirty="0">
                <a:solidFill>
                  <a:schemeClr val="accent2"/>
                </a:solidFill>
                <a:effectLst/>
              </a:rPr>
              <a:t>- Подготовка проекта «Профессиональная помощь педагогическим кадрам», </a:t>
            </a:r>
            <a:r>
              <a:rPr lang="ru-RU" sz="2000" dirty="0" smtClean="0">
                <a:solidFill>
                  <a:schemeClr val="accent2"/>
                </a:solidFill>
                <a:effectLst/>
              </a:rPr>
              <a:t>финалист </a:t>
            </a:r>
            <a:r>
              <a:rPr lang="ru-RU" sz="2000" dirty="0">
                <a:solidFill>
                  <a:schemeClr val="accent2"/>
                </a:solidFill>
                <a:effectLst/>
              </a:rPr>
              <a:t>конкурса.</a:t>
            </a:r>
            <a:r>
              <a:rPr lang="ru-RU" sz="2000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92519" name="Picture 7" descr="сканирование001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-746706">
            <a:off x="468313" y="2636838"/>
            <a:ext cx="1368425" cy="18811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2520" name="Rectangle 8"/>
          <p:cNvSpPr>
            <a:spLocks noChangeArrowheads="1"/>
          </p:cNvSpPr>
          <p:nvPr/>
        </p:nvSpPr>
        <p:spPr bwMode="auto">
          <a:xfrm>
            <a:off x="1187450" y="4930775"/>
            <a:ext cx="7381875" cy="192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v"/>
              <a:tabLst>
                <a:tab pos="457200" algn="l"/>
                <a:tab pos="571500" algn="l"/>
              </a:tabLst>
            </a:pPr>
            <a:r>
              <a:rPr lang="ru-RU" sz="2000" b="1">
                <a:solidFill>
                  <a:schemeClr val="accent2"/>
                </a:solidFill>
                <a:effectLst/>
              </a:rPr>
              <a:t>Капнина И.А.   </a:t>
            </a:r>
            <a:r>
              <a:rPr lang="ru-RU" sz="2000">
                <a:solidFill>
                  <a:schemeClr val="accent2"/>
                </a:solidFill>
                <a:effectLst/>
              </a:rPr>
              <a:t>Московский конкурс на лучшую разработку занятий по патриотическому воспитанию к 65-летию Победы, организованный журналом </a:t>
            </a:r>
            <a:r>
              <a:rPr lang="ru-RU" sz="2000" b="1" i="1">
                <a:solidFill>
                  <a:schemeClr val="accent2"/>
                </a:solidFill>
                <a:effectLst/>
              </a:rPr>
              <a:t>«Современное дошкольное образование»</a:t>
            </a:r>
            <a:r>
              <a:rPr lang="ru-RU" sz="2000">
                <a:solidFill>
                  <a:schemeClr val="accent2"/>
                </a:solidFill>
                <a:effectLst/>
              </a:rPr>
              <a:t> Сценарий концерта для ветеранов госпиталя ВОВ</a:t>
            </a:r>
            <a:r>
              <a:rPr lang="ru-RU" sz="2000" b="1">
                <a:solidFill>
                  <a:schemeClr val="accent2"/>
                </a:solidFill>
                <a:effectLst/>
              </a:rPr>
              <a:t>.«Никто не забыт, ничто не забыто»</a:t>
            </a:r>
          </a:p>
        </p:txBody>
      </p:sp>
      <p:pic>
        <p:nvPicPr>
          <p:cNvPr id="11" name="Рисунок 10" descr="C:\Documents and Settings\Админ\Local Settings\Temporary Internet Files\Content.Word\DSC0018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565" y="5029424"/>
            <a:ext cx="1044137" cy="14968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925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5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1925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538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3539" name="Rectangle 3"/>
          <p:cNvSpPr>
            <a:spLocks noChangeArrowheads="1"/>
          </p:cNvSpPr>
          <p:nvPr/>
        </p:nvSpPr>
        <p:spPr bwMode="auto">
          <a:xfrm>
            <a:off x="250825" y="330200"/>
            <a:ext cx="7131050" cy="1616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v"/>
              <a:tabLst>
                <a:tab pos="457200" algn="l"/>
                <a:tab pos="571500" algn="l"/>
              </a:tabLst>
            </a:pPr>
            <a:r>
              <a:rPr lang="ru-RU" sz="2000" b="1">
                <a:solidFill>
                  <a:schemeClr val="accent2"/>
                </a:solidFill>
                <a:effectLst/>
              </a:rPr>
              <a:t>Горбунова Ж.А.  </a:t>
            </a:r>
            <a:r>
              <a:rPr lang="ru-RU" sz="2000">
                <a:solidFill>
                  <a:schemeClr val="accent2"/>
                </a:solidFill>
                <a:effectLst/>
              </a:rPr>
              <a:t>Московский конкурс на лучшую разработку занятий по патриотическому воспитанию к 65-летию Победы, организованный журналом </a:t>
            </a:r>
            <a:r>
              <a:rPr lang="ru-RU" sz="2000" b="1" i="1">
                <a:solidFill>
                  <a:schemeClr val="accent2"/>
                </a:solidFill>
                <a:effectLst/>
              </a:rPr>
              <a:t>«Современное дошкольное образование»</a:t>
            </a:r>
            <a:r>
              <a:rPr lang="ru-RU" sz="2000">
                <a:solidFill>
                  <a:schemeClr val="accent2"/>
                </a:solidFill>
                <a:effectLst/>
              </a:rPr>
              <a:t> Сценарий спортивного развлечения </a:t>
            </a:r>
            <a:r>
              <a:rPr lang="ru-RU" sz="2000" b="1" i="1">
                <a:solidFill>
                  <a:schemeClr val="accent2"/>
                </a:solidFill>
                <a:effectLst/>
              </a:rPr>
              <a:t>«Солдаты-победители».</a:t>
            </a:r>
          </a:p>
        </p:txBody>
      </p:sp>
      <p:pic>
        <p:nvPicPr>
          <p:cNvPr id="17" name="Рисунок 16" descr="C:\Documents and Settings\Админ\Local Settings\Temporary Internet Files\Content.Word\DSC00196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54124" y="346978"/>
            <a:ext cx="1102976" cy="155840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3541" name="Rectangle 5"/>
          <p:cNvSpPr>
            <a:spLocks noChangeArrowheads="1"/>
          </p:cNvSpPr>
          <p:nvPr/>
        </p:nvSpPr>
        <p:spPr bwMode="auto">
          <a:xfrm>
            <a:off x="684213" y="2644775"/>
            <a:ext cx="8208962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lvl="4" algn="just">
              <a:buFont typeface="Wingdings" pitchFamily="2" charset="2"/>
              <a:buChar char="v"/>
              <a:tabLst>
                <a:tab pos="457200" algn="l"/>
                <a:tab pos="571500" algn="l"/>
              </a:tabLst>
            </a:pPr>
            <a:r>
              <a:rPr lang="ru-RU" sz="2000" b="1">
                <a:solidFill>
                  <a:schemeClr val="accent2"/>
                </a:solidFill>
                <a:effectLst/>
              </a:rPr>
              <a:t>Гомцян Г.А.  </a:t>
            </a:r>
            <a:r>
              <a:rPr lang="ru-RU" sz="2000">
                <a:solidFill>
                  <a:schemeClr val="accent2"/>
                </a:solidFill>
                <a:effectLst/>
              </a:rPr>
              <a:t>Московский конкурс по программе «Развитие» Л.А. Венгера в номинации </a:t>
            </a:r>
            <a:r>
              <a:rPr lang="ru-RU" sz="2000" b="1" i="1">
                <a:solidFill>
                  <a:schemeClr val="accent2"/>
                </a:solidFill>
                <a:effectLst/>
              </a:rPr>
              <a:t>«Развивающая среда».</a:t>
            </a:r>
          </a:p>
        </p:txBody>
      </p:sp>
      <p:pic>
        <p:nvPicPr>
          <p:cNvPr id="9" name="Рисунок 8" descr="C:\Documents and Settings\Админ\Local Settings\Temporary Internet Files\Content.Word\DSC00221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57224" y="2285992"/>
            <a:ext cx="1198187" cy="15362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93543" name="Rectangle 7"/>
          <p:cNvSpPr>
            <a:spLocks noChangeArrowheads="1"/>
          </p:cNvSpPr>
          <p:nvPr/>
        </p:nvSpPr>
        <p:spPr bwMode="auto">
          <a:xfrm>
            <a:off x="2806700" y="4500563"/>
            <a:ext cx="60864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v"/>
              <a:tabLst>
                <a:tab pos="457200" algn="l"/>
                <a:tab pos="571500" algn="l"/>
              </a:tabLst>
            </a:pPr>
            <a:r>
              <a:rPr lang="ru-RU" sz="2000" b="1">
                <a:solidFill>
                  <a:schemeClr val="accent2"/>
                </a:solidFill>
                <a:effectLst/>
              </a:rPr>
              <a:t>Гарасевич Н.А. И Солдацкова В.В. </a:t>
            </a:r>
            <a:r>
              <a:rPr lang="ru-RU" sz="2000">
                <a:solidFill>
                  <a:schemeClr val="accent2"/>
                </a:solidFill>
                <a:effectLst/>
              </a:rPr>
              <a:t>Московский конкурс по программе «Развитие» Л.А. Венгера в номинации </a:t>
            </a:r>
            <a:r>
              <a:rPr lang="ru-RU" sz="2000" b="1" i="1">
                <a:solidFill>
                  <a:schemeClr val="accent2"/>
                </a:solidFill>
                <a:effectLst/>
              </a:rPr>
              <a:t>«Развивающее занятие»</a:t>
            </a:r>
          </a:p>
        </p:txBody>
      </p:sp>
      <p:pic>
        <p:nvPicPr>
          <p:cNvPr id="193544" name="Picture 8" descr="DSCI0258"/>
          <p:cNvPicPr>
            <a:picLocks noChangeAspect="1" noChangeArrowheads="1"/>
          </p:cNvPicPr>
          <p:nvPr/>
        </p:nvPicPr>
        <p:blipFill>
          <a:blip r:embed="rId5" cstate="print"/>
          <a:srcRect l="26981" t="31136" r="29921" b="10220"/>
          <a:stretch>
            <a:fillRect/>
          </a:stretch>
        </p:blipFill>
        <p:spPr bwMode="auto">
          <a:xfrm rot="-723298">
            <a:off x="539750" y="4292600"/>
            <a:ext cx="2070100" cy="19145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3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6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193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62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solidFill>
            <a:srgbClr val="A3C7FB"/>
          </a:solidFill>
          <a:ln w="38100">
            <a:noFill/>
            <a:miter lim="800000"/>
            <a:headEnd/>
            <a:tailEnd/>
          </a:ln>
        </p:spPr>
      </p:pic>
      <p:sp>
        <p:nvSpPr>
          <p:cNvPr id="194563" name="WordArt 3"/>
          <p:cNvSpPr>
            <a:spLocks noChangeArrowheads="1" noChangeShapeType="1" noTextEdit="1"/>
          </p:cNvSpPr>
          <p:nvPr/>
        </p:nvSpPr>
        <p:spPr bwMode="auto">
          <a:xfrm>
            <a:off x="179388" y="0"/>
            <a:ext cx="8713787" cy="1552575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latin typeface="Impact"/>
              </a:rPr>
              <a:t>Открытые занятия для воспитателей ДОУ №186</a:t>
            </a:r>
          </a:p>
        </p:txBody>
      </p:sp>
      <p:pic>
        <p:nvPicPr>
          <p:cNvPr id="194564" name="Picture 4" descr="сканирование000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700341">
            <a:off x="468313" y="1412875"/>
            <a:ext cx="695325" cy="10795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4565" name="Rectangle 5"/>
          <p:cNvSpPr>
            <a:spLocks noChangeArrowheads="1"/>
          </p:cNvSpPr>
          <p:nvPr/>
        </p:nvSpPr>
        <p:spPr bwMode="auto">
          <a:xfrm>
            <a:off x="1403350" y="1443038"/>
            <a:ext cx="6551613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buFontTx/>
              <a:buChar char="•"/>
            </a:pPr>
            <a:r>
              <a:rPr lang="ru-RU" sz="2000" b="1">
                <a:solidFill>
                  <a:srgbClr val="FF3300"/>
                </a:solidFill>
                <a:effectLst/>
              </a:rPr>
              <a:t> Правовое воспитание:</a:t>
            </a:r>
            <a:endParaRPr lang="ru-RU" sz="2000" b="1">
              <a:effectLst/>
            </a:endParaRPr>
          </a:p>
          <a:p>
            <a:pPr algn="l"/>
            <a:r>
              <a:rPr lang="ru-RU" b="1">
                <a:effectLst/>
              </a:rPr>
              <a:t>Капнина И.А. «Я и мои права»</a:t>
            </a:r>
            <a:r>
              <a:rPr lang="ru-RU">
                <a:effectLst/>
              </a:rPr>
              <a:t> младшая группа № 6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94566" name="Rectangle 6"/>
          <p:cNvSpPr>
            <a:spLocks noChangeArrowheads="1"/>
          </p:cNvSpPr>
          <p:nvPr/>
        </p:nvSpPr>
        <p:spPr bwMode="auto">
          <a:xfrm>
            <a:off x="1403350" y="2133600"/>
            <a:ext cx="667067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b="1">
                <a:effectLst/>
              </a:rPr>
              <a:t>Гарасевич Н.А. «Тайна моего имени» </a:t>
            </a:r>
            <a:r>
              <a:rPr lang="ru-RU">
                <a:effectLst/>
              </a:rPr>
              <a:t>средняя группа № 7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94567" name="Picture 7" descr="сканирование0008"/>
          <p:cNvPicPr>
            <a:picLocks noChangeAspect="1" noChangeArrowheads="1"/>
          </p:cNvPicPr>
          <p:nvPr/>
        </p:nvPicPr>
        <p:blipFill>
          <a:blip r:embed="rId4" cstate="print"/>
          <a:srcRect l="39531" t="80519" r="20087" b="1321"/>
          <a:stretch>
            <a:fillRect/>
          </a:stretch>
        </p:blipFill>
        <p:spPr bwMode="auto">
          <a:xfrm rot="740657">
            <a:off x="8027988" y="1844675"/>
            <a:ext cx="752475" cy="1066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4568" name="Rectangle 8"/>
          <p:cNvSpPr>
            <a:spLocks noChangeArrowheads="1"/>
          </p:cNvSpPr>
          <p:nvPr/>
        </p:nvSpPr>
        <p:spPr bwMode="auto">
          <a:xfrm>
            <a:off x="1116013" y="2781300"/>
            <a:ext cx="60483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endParaRPr lang="ru-RU" b="1">
              <a:effectLst/>
            </a:endParaRPr>
          </a:p>
          <a:p>
            <a:pPr algn="l"/>
            <a:r>
              <a:rPr lang="ru-RU" b="1">
                <a:effectLst/>
              </a:rPr>
              <a:t>Немцева О.А. «Мои права» </a:t>
            </a:r>
            <a:r>
              <a:rPr lang="ru-RU">
                <a:effectLst/>
              </a:rPr>
              <a:t>старшая группа № 10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94569" name="Picture 9" descr="DSCI0509"/>
          <p:cNvPicPr>
            <a:picLocks noChangeAspect="1" noChangeArrowheads="1"/>
          </p:cNvPicPr>
          <p:nvPr/>
        </p:nvPicPr>
        <p:blipFill>
          <a:blip r:embed="rId5" cstate="print"/>
          <a:srcRect l="27815" t="6195" r="19205" b="7965"/>
          <a:stretch>
            <a:fillRect/>
          </a:stretch>
        </p:blipFill>
        <p:spPr bwMode="auto">
          <a:xfrm rot="782991">
            <a:off x="6804025" y="2636838"/>
            <a:ext cx="762000" cy="9239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4570" name="Rectangle 10"/>
          <p:cNvSpPr>
            <a:spLocks noChangeArrowheads="1"/>
          </p:cNvSpPr>
          <p:nvPr/>
        </p:nvSpPr>
        <p:spPr bwMode="auto">
          <a:xfrm>
            <a:off x="1187450" y="3357563"/>
            <a:ext cx="6264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endParaRPr lang="ru-RU" b="1">
              <a:effectLst/>
            </a:endParaRPr>
          </a:p>
          <a:p>
            <a:pPr algn="l"/>
            <a:r>
              <a:rPr lang="ru-RU" b="1">
                <a:effectLst/>
              </a:rPr>
              <a:t>Гомцян Г.А. «Моя семья»   </a:t>
            </a:r>
            <a:r>
              <a:rPr lang="ru-RU">
                <a:effectLst/>
              </a:rPr>
              <a:t>старшая группа № 8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pic>
        <p:nvPicPr>
          <p:cNvPr id="194571" name="Picture 11" descr="Изображение 308"/>
          <p:cNvPicPr>
            <a:picLocks noChangeAspect="1" noChangeArrowheads="1"/>
          </p:cNvPicPr>
          <p:nvPr/>
        </p:nvPicPr>
        <p:blipFill>
          <a:blip r:embed="rId6" cstate="print"/>
          <a:srcRect l="57909" t="14944" r="21155" b="50664"/>
          <a:stretch>
            <a:fillRect/>
          </a:stretch>
        </p:blipFill>
        <p:spPr bwMode="auto">
          <a:xfrm rot="-905225">
            <a:off x="250825" y="3284538"/>
            <a:ext cx="877888" cy="10826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4572" name="Rectangle 12"/>
          <p:cNvSpPr>
            <a:spLocks noChangeArrowheads="1"/>
          </p:cNvSpPr>
          <p:nvPr/>
        </p:nvSpPr>
        <p:spPr bwMode="auto">
          <a:xfrm>
            <a:off x="1187450" y="3868738"/>
            <a:ext cx="75485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just"/>
            <a:endParaRPr lang="ru-RU" b="1">
              <a:effectLst/>
            </a:endParaRPr>
          </a:p>
          <a:p>
            <a:pPr algn="just"/>
            <a:r>
              <a:rPr lang="ru-RU" b="1">
                <a:effectLst/>
              </a:rPr>
              <a:t>Кузнецова М.А. «Моя родословная» </a:t>
            </a:r>
            <a:r>
              <a:rPr lang="ru-RU">
                <a:effectLst/>
              </a:rPr>
              <a:t>подготовительная группа № 4</a:t>
            </a:r>
          </a:p>
        </p:txBody>
      </p:sp>
      <p:pic>
        <p:nvPicPr>
          <p:cNvPr id="12" name="Рисунок 11" descr="C:\Documents and Settings\Админ\Local Settings\Temporary Internet Files\Content.Word\DSC00181.jpg"/>
          <p:cNvPicPr>
            <a:picLocks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90289">
            <a:off x="7740650" y="3068638"/>
            <a:ext cx="863600" cy="109696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4574" name="Rectangle 14"/>
          <p:cNvSpPr>
            <a:spLocks noChangeArrowheads="1"/>
          </p:cNvSpPr>
          <p:nvPr/>
        </p:nvSpPr>
        <p:spPr bwMode="auto">
          <a:xfrm>
            <a:off x="3419475" y="4365625"/>
            <a:ext cx="192087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>
              <a:buFontTx/>
              <a:buChar char="•"/>
            </a:pPr>
            <a:r>
              <a:rPr lang="ru-RU" sz="2000" b="1">
                <a:solidFill>
                  <a:srgbClr val="FF3300"/>
                </a:solidFill>
                <a:effectLst/>
              </a:rPr>
              <a:t> Математика:</a:t>
            </a:r>
          </a:p>
        </p:txBody>
      </p:sp>
      <p:sp>
        <p:nvSpPr>
          <p:cNvPr id="194575" name="Rectangle 15"/>
          <p:cNvSpPr>
            <a:spLocks noChangeArrowheads="1"/>
          </p:cNvSpPr>
          <p:nvPr/>
        </p:nvSpPr>
        <p:spPr bwMode="auto">
          <a:xfrm>
            <a:off x="2339975" y="4797425"/>
            <a:ext cx="591026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l"/>
            <a:r>
              <a:rPr lang="ru-RU" b="1">
                <a:effectLst/>
              </a:rPr>
              <a:t>Ивлеева Л.В.  «Весёлый счёт» </a:t>
            </a:r>
            <a:r>
              <a:rPr lang="ru-RU">
                <a:effectLst/>
              </a:rPr>
              <a:t>средняя группа № 3</a:t>
            </a:r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</a:p>
        </p:txBody>
      </p:sp>
      <p:sp>
        <p:nvSpPr>
          <p:cNvPr id="194576" name="Rectangle 16"/>
          <p:cNvSpPr>
            <a:spLocks noChangeArrowheads="1"/>
          </p:cNvSpPr>
          <p:nvPr/>
        </p:nvSpPr>
        <p:spPr bwMode="auto">
          <a:xfrm>
            <a:off x="3419475" y="5516563"/>
            <a:ext cx="1512888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buFontTx/>
              <a:buChar char="•"/>
            </a:pPr>
            <a:r>
              <a:rPr lang="ru-RU" sz="2000" b="1">
                <a:solidFill>
                  <a:srgbClr val="FF3300"/>
                </a:solidFill>
                <a:effectLst/>
              </a:rPr>
              <a:t> Грамота:</a:t>
            </a:r>
          </a:p>
        </p:txBody>
      </p:sp>
      <p:sp>
        <p:nvSpPr>
          <p:cNvPr id="194577" name="Rectangle 17"/>
          <p:cNvSpPr>
            <a:spLocks noChangeArrowheads="1"/>
          </p:cNvSpPr>
          <p:nvPr/>
        </p:nvSpPr>
        <p:spPr bwMode="auto">
          <a:xfrm>
            <a:off x="0" y="6021388"/>
            <a:ext cx="91440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b="1">
                <a:effectLst/>
              </a:rPr>
              <a:t>Силячева Т.С.</a:t>
            </a:r>
            <a:r>
              <a:rPr lang="ru-RU">
                <a:effectLst/>
              </a:rPr>
              <a:t> </a:t>
            </a:r>
            <a:r>
              <a:rPr lang="ru-RU" b="1">
                <a:effectLst/>
              </a:rPr>
              <a:t>«Здоровьесберегающая грамота»</a:t>
            </a:r>
            <a:r>
              <a:rPr lang="ru-RU">
                <a:effectLst/>
              </a:rPr>
              <a:t>  подготовительная группа №9 </a:t>
            </a:r>
          </a:p>
          <a:p>
            <a:pPr algn="just"/>
            <a:r>
              <a:rPr lang="ru-RU">
                <a:effectLst/>
              </a:rPr>
              <a:t>                                    </a:t>
            </a:r>
            <a:endParaRPr lang="ru-RU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94578" name="Picture 18" descr="Изображение 15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4213" y="4581525"/>
            <a:ext cx="1447800" cy="10858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4579" name="Picture 19" descr="DSCI0074"/>
          <p:cNvPicPr>
            <a:picLocks noChangeAspect="1" noChangeArrowheads="1"/>
          </p:cNvPicPr>
          <p:nvPr/>
        </p:nvPicPr>
        <p:blipFill>
          <a:blip r:embed="rId9" cstate="print"/>
          <a:srcRect l="10167" t="18979" r="54333" b="28694"/>
          <a:stretch>
            <a:fillRect/>
          </a:stretch>
        </p:blipFill>
        <p:spPr bwMode="auto">
          <a:xfrm rot="795211">
            <a:off x="8101013" y="4868863"/>
            <a:ext cx="838200" cy="10858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945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945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2000"/>
                                        <p:tgtEl>
                                          <p:spTgt spid="1945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945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2000"/>
                                        <p:tgtEl>
                                          <p:spTgt spid="19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2000"/>
                            </p:stCondLst>
                            <p:childTnLst>
                              <p:par>
                                <p:cTn id="2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1" dur="2000"/>
                                        <p:tgtEl>
                                          <p:spTgt spid="19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586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5587" name="WordArt 3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532813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800080"/>
                  </a:solidFill>
                  <a:round/>
                  <a:headEnd/>
                  <a:tailEnd/>
                </a:ln>
                <a:solidFill>
                  <a:srgbClr val="3366FF"/>
                </a:solidFill>
                <a:effectLst/>
                <a:latin typeface="Impact"/>
              </a:rPr>
              <a:t>Методические объединения  для педагогов </a:t>
            </a:r>
          </a:p>
        </p:txBody>
      </p:sp>
      <p:sp>
        <p:nvSpPr>
          <p:cNvPr id="195588" name="Rectangle 4"/>
          <p:cNvSpPr>
            <a:spLocks noChangeArrowheads="1"/>
          </p:cNvSpPr>
          <p:nvPr/>
        </p:nvSpPr>
        <p:spPr bwMode="auto">
          <a:xfrm>
            <a:off x="1584325" y="1628775"/>
            <a:ext cx="7559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v"/>
              <a:tabLst>
                <a:tab pos="114300" algn="l"/>
                <a:tab pos="457200" algn="l"/>
              </a:tabLst>
            </a:pPr>
            <a:r>
              <a:rPr lang="ru-RU" b="1">
                <a:effectLst/>
              </a:rPr>
              <a:t>Пуларгина О.П</a:t>
            </a:r>
            <a:r>
              <a:rPr lang="ru-RU">
                <a:effectLst/>
              </a:rPr>
              <a:t>. - для начинающих ст. воспитателей ДОУ м/о на тему </a:t>
            </a:r>
            <a:r>
              <a:rPr lang="ru-RU" b="1" i="1">
                <a:effectLst/>
              </a:rPr>
              <a:t>«Написание годового плана»</a:t>
            </a:r>
          </a:p>
        </p:txBody>
      </p:sp>
      <p:sp>
        <p:nvSpPr>
          <p:cNvPr id="195589" name="Rectangle 5"/>
          <p:cNvSpPr>
            <a:spLocks noChangeArrowheads="1"/>
          </p:cNvSpPr>
          <p:nvPr/>
        </p:nvSpPr>
        <p:spPr bwMode="auto">
          <a:xfrm>
            <a:off x="323850" y="2708275"/>
            <a:ext cx="67675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114300" algn="l"/>
                <a:tab pos="457200" algn="l"/>
              </a:tabLst>
            </a:pPr>
            <a:r>
              <a:rPr lang="ru-RU" b="1">
                <a:effectLst/>
              </a:rPr>
              <a:t>Горбунова Ж.А. - </a:t>
            </a:r>
            <a:r>
              <a:rPr lang="ru-RU">
                <a:effectLst/>
              </a:rPr>
              <a:t>для инструкторов физкультуры Спортивный праздник </a:t>
            </a:r>
            <a:r>
              <a:rPr lang="ru-RU" b="1" i="1">
                <a:effectLst/>
              </a:rPr>
              <a:t>«Зимняя Олимпиада в «Ромашке».</a:t>
            </a:r>
          </a:p>
        </p:txBody>
      </p:sp>
      <p:pic>
        <p:nvPicPr>
          <p:cNvPr id="195590" name="Picture 6" descr="Изображение 48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529222">
            <a:off x="250825" y="3573463"/>
            <a:ext cx="1485900" cy="1117600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195591" name="Rectangle 7"/>
          <p:cNvSpPr>
            <a:spLocks noChangeArrowheads="1"/>
          </p:cNvSpPr>
          <p:nvPr/>
        </p:nvSpPr>
        <p:spPr bwMode="auto">
          <a:xfrm>
            <a:off x="1835150" y="3789363"/>
            <a:ext cx="6948488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buFont typeface="Wingdings" pitchFamily="2" charset="2"/>
              <a:buChar char="v"/>
              <a:tabLst>
                <a:tab pos="114300" algn="l"/>
                <a:tab pos="457200" algn="l"/>
              </a:tabLst>
            </a:pPr>
            <a:r>
              <a:rPr lang="ru-RU" b="1">
                <a:effectLst/>
              </a:rPr>
              <a:t>Рудакова Н.В. И Макарова И.А. </a:t>
            </a:r>
            <a:r>
              <a:rPr lang="ru-RU">
                <a:effectLst/>
              </a:rPr>
              <a:t> - для воспитателей ясельных групп м/ о </a:t>
            </a:r>
            <a:r>
              <a:rPr lang="ru-RU" b="1" i="1">
                <a:effectLst/>
              </a:rPr>
              <a:t>«Очаровательные малыши».</a:t>
            </a:r>
          </a:p>
        </p:txBody>
      </p:sp>
      <p:pic>
        <p:nvPicPr>
          <p:cNvPr id="195592" name="Picture 8" descr="зимняя олимпиада 2010 09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44025">
            <a:off x="7235825" y="2420938"/>
            <a:ext cx="1525588" cy="1144587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</p:spPr>
      </p:pic>
      <p:pic>
        <p:nvPicPr>
          <p:cNvPr id="195593" name="Picture 9" descr="DSCI064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-7620000" y="-5715000"/>
            <a:ext cx="1831975" cy="1373187"/>
          </a:xfrm>
          <a:prstGeom prst="rect">
            <a:avLst/>
          </a:prstGeom>
          <a:noFill/>
        </p:spPr>
      </p:pic>
      <p:pic>
        <p:nvPicPr>
          <p:cNvPr id="195594" name="Picture 10" descr="DSCI064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3850" y="1484313"/>
            <a:ext cx="1181100" cy="965200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</p:spPr>
      </p:pic>
      <p:sp>
        <p:nvSpPr>
          <p:cNvPr id="195595" name="Rectangle 11"/>
          <p:cNvSpPr>
            <a:spLocks noChangeArrowheads="1"/>
          </p:cNvSpPr>
          <p:nvPr/>
        </p:nvSpPr>
        <p:spPr bwMode="auto">
          <a:xfrm>
            <a:off x="468313" y="4868863"/>
            <a:ext cx="6119812" cy="173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114300" algn="l"/>
                <a:tab pos="457200" algn="l"/>
              </a:tabLst>
            </a:pPr>
            <a:r>
              <a:rPr lang="ru-RU" b="1">
                <a:effectLst/>
              </a:rPr>
              <a:t>Иванова Т.В. </a:t>
            </a:r>
            <a:r>
              <a:rPr lang="ru-RU">
                <a:effectLst/>
              </a:rPr>
              <a:t> - для воспитателей ДОУ Развлечение по пожарной безопасности </a:t>
            </a:r>
            <a:r>
              <a:rPr lang="ru-RU" b="1" i="1">
                <a:effectLst/>
              </a:rPr>
              <a:t>«Не шути с огнем!»</a:t>
            </a:r>
          </a:p>
          <a:p>
            <a:pPr algn="ctr">
              <a:tabLst>
                <a:tab pos="114300" algn="l"/>
                <a:tab pos="457200" algn="l"/>
              </a:tabLst>
            </a:pPr>
            <a:endParaRPr lang="ru-RU" b="1" i="1">
              <a:effectLst/>
            </a:endParaRPr>
          </a:p>
          <a:p>
            <a:pPr algn="ctr">
              <a:tabLst>
                <a:tab pos="114300" algn="l"/>
                <a:tab pos="457200" algn="l"/>
              </a:tabLst>
            </a:pPr>
            <a:endParaRPr lang="ru-RU" b="1" i="1">
              <a:effectLst/>
            </a:endParaRPr>
          </a:p>
          <a:p>
            <a:pPr algn="ctr">
              <a:tabLst>
                <a:tab pos="114300" algn="l"/>
                <a:tab pos="457200" algn="l"/>
              </a:tabLst>
            </a:pPr>
            <a:r>
              <a:rPr lang="ru-RU" b="1">
                <a:effectLst/>
              </a:rPr>
              <a:t>Педколлектив - </a:t>
            </a:r>
            <a:r>
              <a:rPr lang="ru-RU">
                <a:effectLst/>
              </a:rPr>
              <a:t>Итоговый педсовет </a:t>
            </a:r>
            <a:r>
              <a:rPr lang="ru-RU" b="1" i="1">
                <a:effectLst/>
              </a:rPr>
              <a:t>«Ярмарка тщеславия»</a:t>
            </a:r>
            <a:r>
              <a:rPr lang="ru-RU">
                <a:effectLst/>
              </a:rPr>
              <a:t> для старших воспитателей ДОУ.</a:t>
            </a:r>
          </a:p>
        </p:txBody>
      </p:sp>
      <p:sp>
        <p:nvSpPr>
          <p:cNvPr id="195596" name="Rectangle 12"/>
          <p:cNvSpPr>
            <a:spLocks noChangeArrowheads="1"/>
          </p:cNvSpPr>
          <p:nvPr/>
        </p:nvSpPr>
        <p:spPr bwMode="auto">
          <a:xfrm>
            <a:off x="2627313" y="754063"/>
            <a:ext cx="4752975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114300" algn="l"/>
                <a:tab pos="457200" algn="l"/>
              </a:tabLst>
            </a:pPr>
            <a:endParaRPr lang="ru-RU" sz="2400" b="1">
              <a:solidFill>
                <a:srgbClr val="0000FF"/>
              </a:solidFill>
              <a:effectLst/>
            </a:endParaRPr>
          </a:p>
          <a:p>
            <a:pPr algn="just">
              <a:tabLst>
                <a:tab pos="114300" algn="l"/>
                <a:tab pos="457200" algn="l"/>
              </a:tabLst>
            </a:pPr>
            <a:r>
              <a:rPr lang="ru-RU" sz="2400" b="1">
                <a:solidFill>
                  <a:srgbClr val="0000FF"/>
                </a:solidFill>
                <a:effectLst/>
              </a:rPr>
              <a:t>Промышленного района</a:t>
            </a:r>
            <a:endParaRPr lang="ru-RU" sz="2400" b="1" i="1">
              <a:solidFill>
                <a:srgbClr val="0000FF"/>
              </a:solidFill>
              <a:effectLst/>
            </a:endParaRPr>
          </a:p>
        </p:txBody>
      </p:sp>
      <p:pic>
        <p:nvPicPr>
          <p:cNvPr id="195597" name="Picture 13" descr="Изображение 41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625311">
            <a:off x="6516688" y="4724400"/>
            <a:ext cx="2400300" cy="1806575"/>
          </a:xfrm>
          <a:prstGeom prst="rect">
            <a:avLst/>
          </a:prstGeom>
          <a:noFill/>
          <a:ln w="38100">
            <a:solidFill>
              <a:srgbClr val="CC0066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55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800" decel="100000" fill="hold"/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55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55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800" decel="100000" fill="hold"/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55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955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800" decel="100000" fill="hold"/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55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3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1955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800" decel="100000" fill="hold"/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1800"/>
                                          </p:stCondLst>
                                        </p:cTn>
                                        <p:tgtEl>
                                          <p:spTgt spid="1955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7634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7635" name="WordArt 3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8166100" cy="1223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00CCFF"/>
                </a:solidFill>
                <a:effectLst/>
                <a:latin typeface="Impact"/>
              </a:rPr>
              <a:t>Педагоги - артисты</a:t>
            </a:r>
          </a:p>
        </p:txBody>
      </p:sp>
      <p:pic>
        <p:nvPicPr>
          <p:cNvPr id="197636" name="Picture 4" descr="DSC0005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938300">
            <a:off x="5867400" y="1412875"/>
            <a:ext cx="2390775" cy="17907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7637" name="Picture 5" descr="DSC0057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300" y="5013325"/>
            <a:ext cx="1331913" cy="15843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7638" name="Picture 6" descr="выпечка 00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362342">
            <a:off x="684213" y="1484313"/>
            <a:ext cx="2400300" cy="17907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7639" name="Picture 7" descr="праздник весны 00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48038" y="3068638"/>
            <a:ext cx="2381250" cy="17811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7640" name="Picture 8" descr="масленица 2010 08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443663" y="3213100"/>
            <a:ext cx="2147887" cy="161131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7641" name="Picture 9" descr="Изображение 12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851275" y="1196975"/>
            <a:ext cx="1352550" cy="18002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7642" name="Picture 10" descr="Изображение 194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42988" y="5013325"/>
            <a:ext cx="2162175" cy="16192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7643" name="Picture 11" descr="Изображение 37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867400" y="5013325"/>
            <a:ext cx="2162175" cy="16192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7644" name="Picture 12" descr="02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323850" y="3284538"/>
            <a:ext cx="2184400" cy="16033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97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197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2000"/>
                                        <p:tgtEl>
                                          <p:spTgt spid="1976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1976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2000"/>
                                        <p:tgtEl>
                                          <p:spTgt spid="197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1976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6610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sp>
        <p:nvSpPr>
          <p:cNvPr id="196611" name="Rectangle 3"/>
          <p:cNvSpPr>
            <a:spLocks noChangeArrowheads="1"/>
          </p:cNvSpPr>
          <p:nvPr/>
        </p:nvSpPr>
        <p:spPr bwMode="auto">
          <a:xfrm>
            <a:off x="900113" y="0"/>
            <a:ext cx="5616575" cy="6573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>
              <a:effectLst/>
            </a:endParaRPr>
          </a:p>
          <a:p>
            <a:pPr algn="ctr" eaLnBrk="0" hangingPunct="0"/>
            <a:r>
              <a:rPr lang="ru-RU" sz="2400" b="1" i="1">
                <a:solidFill>
                  <a:schemeClr val="accent2"/>
                </a:solidFill>
                <a:effectLst/>
              </a:rPr>
              <a:t>Существенным достижением в деятельности педагогического коллектива стало значительное повышение методической  активности педагогов </a:t>
            </a:r>
          </a:p>
          <a:p>
            <a:pPr algn="l" eaLnBrk="0" hangingPunct="0">
              <a:buFontTx/>
              <a:buChar char="-"/>
            </a:pPr>
            <a:r>
              <a:rPr lang="ru-RU" sz="2400" b="1" i="1">
                <a:solidFill>
                  <a:schemeClr val="accent2"/>
                </a:solidFill>
                <a:effectLst/>
              </a:rPr>
              <a:t>Было проведено 10 открытых занятий</a:t>
            </a:r>
          </a:p>
          <a:p>
            <a:pPr algn="l" eaLnBrk="0" hangingPunct="0">
              <a:buFontTx/>
              <a:buChar char="-"/>
            </a:pPr>
            <a:r>
              <a:rPr lang="ru-RU" sz="2400" b="1" i="1">
                <a:solidFill>
                  <a:schemeClr val="accent2"/>
                </a:solidFill>
                <a:effectLst/>
              </a:rPr>
              <a:t>Обобщён опыт организации предметно – развивающей среды в группе</a:t>
            </a:r>
          </a:p>
          <a:p>
            <a:pPr algn="l" eaLnBrk="0" hangingPunct="0">
              <a:buFontTx/>
              <a:buChar char="-"/>
            </a:pPr>
            <a:r>
              <a:rPr lang="ru-RU" sz="2400" b="1" i="1">
                <a:solidFill>
                  <a:schemeClr val="accent2"/>
                </a:solidFill>
                <a:effectLst/>
              </a:rPr>
              <a:t>Все воспитатели приняли активное участие в педсоветах и семинарах.</a:t>
            </a:r>
          </a:p>
          <a:p>
            <a:pPr algn="ctr" eaLnBrk="0" hangingPunct="0">
              <a:buFontTx/>
              <a:buChar char="-"/>
            </a:pPr>
            <a:r>
              <a:rPr lang="ru-RU" sz="2400" b="1" i="1">
                <a:solidFill>
                  <a:schemeClr val="accent2"/>
                </a:solidFill>
                <a:effectLst/>
              </a:rPr>
              <a:t>87 % воспитателей приняли участие в различных мероприятиях, конкурсах, выставках.</a:t>
            </a:r>
          </a:p>
        </p:txBody>
      </p:sp>
      <p:pic>
        <p:nvPicPr>
          <p:cNvPr id="196612" name="Picture 4" descr="Изображение 6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125" y="1125538"/>
            <a:ext cx="2306638" cy="3598862"/>
          </a:xfrm>
          <a:prstGeom prst="rect">
            <a:avLst/>
          </a:prstGeom>
          <a:noFill/>
          <a:ln w="5715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6613" name="Picture 5" descr="a544da788834815195df6f4bed5649d9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268413"/>
            <a:ext cx="1638300" cy="1314450"/>
          </a:xfrm>
          <a:prstGeom prst="rect">
            <a:avLst/>
          </a:prstGeom>
          <a:noFill/>
        </p:spPr>
      </p:pic>
      <p:pic>
        <p:nvPicPr>
          <p:cNvPr id="196614" name="Picture 6" descr="1284f6a465f8c505e1035832a1520d5e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77050" y="5013325"/>
            <a:ext cx="1289050" cy="1474788"/>
          </a:xfrm>
          <a:prstGeom prst="rect">
            <a:avLst/>
          </a:prstGeom>
          <a:noFill/>
        </p:spPr>
      </p:pic>
      <p:pic>
        <p:nvPicPr>
          <p:cNvPr id="196615" name="Picture 7" descr="88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5084763"/>
            <a:ext cx="1428750" cy="14954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3000"/>
                                        <p:tgtEl>
                                          <p:spTgt spid="1966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6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3000"/>
                                        <p:tgtEl>
                                          <p:spTgt spid="1966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6611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8658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98659" name="Rectangle 3"/>
          <p:cNvSpPr>
            <a:spLocks noChangeArrowheads="1"/>
          </p:cNvSpPr>
          <p:nvPr/>
        </p:nvSpPr>
        <p:spPr bwMode="auto">
          <a:xfrm>
            <a:off x="2051050" y="131763"/>
            <a:ext cx="4826000" cy="545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>
              <a:effectLst/>
            </a:endParaRPr>
          </a:p>
          <a:p>
            <a:pPr algn="ctr"/>
            <a:endParaRPr lang="ru-RU">
              <a:effectLst/>
            </a:endParaRPr>
          </a:p>
          <a:p>
            <a:pPr algn="ctr"/>
            <a:endParaRPr lang="ru-RU">
              <a:effectLst/>
            </a:endParaRPr>
          </a:p>
          <a:p>
            <a:pPr algn="ctr"/>
            <a:r>
              <a:rPr lang="ru-RU" sz="2000" b="1">
                <a:solidFill>
                  <a:srgbClr val="0066FF"/>
                </a:solidFill>
                <a:effectLst/>
              </a:rPr>
              <a:t>Нет! Женщины не виноваты,</a:t>
            </a:r>
            <a:br>
              <a:rPr lang="ru-RU" sz="2000" b="1">
                <a:solidFill>
                  <a:srgbClr val="0066FF"/>
                </a:solidFill>
                <a:effectLst/>
              </a:rPr>
            </a:br>
            <a:r>
              <a:rPr lang="ru-RU" sz="2000" b="1">
                <a:solidFill>
                  <a:srgbClr val="0066FF"/>
                </a:solidFill>
                <a:effectLst/>
              </a:rPr>
              <a:t>Когда приходят эти даты – </a:t>
            </a:r>
            <a:br>
              <a:rPr lang="ru-RU" sz="2000" b="1">
                <a:solidFill>
                  <a:srgbClr val="0066FF"/>
                </a:solidFill>
                <a:effectLst/>
              </a:rPr>
            </a:br>
            <a:r>
              <a:rPr lang="ru-RU" sz="2000" b="1">
                <a:solidFill>
                  <a:srgbClr val="0066FF"/>
                </a:solidFill>
                <a:effectLst/>
              </a:rPr>
              <a:t>Тут календарь всему виной.</a:t>
            </a:r>
            <a:br>
              <a:rPr lang="ru-RU" sz="2000" b="1">
                <a:solidFill>
                  <a:srgbClr val="0066FF"/>
                </a:solidFill>
                <a:effectLst/>
              </a:rPr>
            </a:br>
            <a:r>
              <a:rPr lang="ru-RU" sz="2000" b="1">
                <a:solidFill>
                  <a:srgbClr val="0066FF"/>
                </a:solidFill>
                <a:effectLst/>
              </a:rPr>
              <a:t>А Вы, всем датам вопреки,</a:t>
            </a:r>
            <a:br>
              <a:rPr lang="ru-RU" sz="2000" b="1">
                <a:solidFill>
                  <a:srgbClr val="0066FF"/>
                </a:solidFill>
                <a:effectLst/>
              </a:rPr>
            </a:br>
            <a:r>
              <a:rPr lang="ru-RU" sz="2000" b="1">
                <a:solidFill>
                  <a:srgbClr val="0066FF"/>
                </a:solidFill>
                <a:effectLst/>
              </a:rPr>
              <a:t>Все так же молоды душой,</a:t>
            </a:r>
            <a:br>
              <a:rPr lang="ru-RU" sz="2000" b="1">
                <a:solidFill>
                  <a:srgbClr val="0066FF"/>
                </a:solidFill>
                <a:effectLst/>
              </a:rPr>
            </a:br>
            <a:r>
              <a:rPr lang="ru-RU" sz="2000" b="1">
                <a:solidFill>
                  <a:srgbClr val="0066FF"/>
                </a:solidFill>
                <a:effectLst/>
              </a:rPr>
              <a:t>Стройны, изящны и легки.</a:t>
            </a:r>
            <a:br>
              <a:rPr lang="ru-RU" sz="2000" b="1">
                <a:solidFill>
                  <a:srgbClr val="0066FF"/>
                </a:solidFill>
                <a:effectLst/>
              </a:rPr>
            </a:br>
            <a:r>
              <a:rPr lang="ru-RU" sz="2000" b="1">
                <a:solidFill>
                  <a:srgbClr val="0066FF"/>
                </a:solidFill>
                <a:effectLst/>
              </a:rPr>
              <a:t>Мы Вам желать не будем много,</a:t>
            </a:r>
            <a:br>
              <a:rPr lang="ru-RU" sz="2000" b="1">
                <a:solidFill>
                  <a:srgbClr val="0066FF"/>
                </a:solidFill>
                <a:effectLst/>
              </a:rPr>
            </a:br>
            <a:r>
              <a:rPr lang="ru-RU" sz="2000" b="1">
                <a:solidFill>
                  <a:srgbClr val="0066FF"/>
                </a:solidFill>
                <a:effectLst/>
              </a:rPr>
              <a:t>Достоинств Ваших всех не счесть.</a:t>
            </a:r>
            <a:br>
              <a:rPr lang="ru-RU" sz="2000" b="1">
                <a:solidFill>
                  <a:srgbClr val="0066FF"/>
                </a:solidFill>
                <a:effectLst/>
              </a:rPr>
            </a:br>
            <a:r>
              <a:rPr lang="ru-RU" sz="2000" b="1">
                <a:solidFill>
                  <a:srgbClr val="0066FF"/>
                </a:solidFill>
                <a:effectLst/>
              </a:rPr>
              <a:t>Так оставайтесь, ради Бога,</a:t>
            </a:r>
            <a:br>
              <a:rPr lang="ru-RU" sz="2000" b="1">
                <a:solidFill>
                  <a:srgbClr val="0066FF"/>
                </a:solidFill>
                <a:effectLst/>
              </a:rPr>
            </a:br>
            <a:r>
              <a:rPr lang="ru-RU" sz="2000" b="1">
                <a:solidFill>
                  <a:srgbClr val="0066FF"/>
                </a:solidFill>
                <a:effectLst/>
              </a:rPr>
              <a:t>Всегда такими, какие есть!</a:t>
            </a:r>
            <a:br>
              <a:rPr lang="ru-RU" sz="2000" b="1">
                <a:solidFill>
                  <a:srgbClr val="0066FF"/>
                </a:solidFill>
                <a:effectLst/>
              </a:rPr>
            </a:br>
            <a:r>
              <a:rPr lang="ru-RU" sz="2000" b="1">
                <a:solidFill>
                  <a:srgbClr val="0066FF"/>
                </a:solidFill>
                <a:effectLst/>
              </a:rPr>
              <a:t>А возраст – это не беда,</a:t>
            </a:r>
            <a:br>
              <a:rPr lang="ru-RU" sz="2000" b="1">
                <a:solidFill>
                  <a:srgbClr val="0066FF"/>
                </a:solidFill>
                <a:effectLst/>
              </a:rPr>
            </a:br>
            <a:r>
              <a:rPr lang="ru-RU" sz="2000" b="1">
                <a:solidFill>
                  <a:srgbClr val="0066FF"/>
                </a:solidFill>
                <a:effectLst/>
              </a:rPr>
              <a:t>Переживем все юбилеи!</a:t>
            </a:r>
            <a:br>
              <a:rPr lang="ru-RU" sz="2000" b="1">
                <a:solidFill>
                  <a:srgbClr val="0066FF"/>
                </a:solidFill>
                <a:effectLst/>
              </a:rPr>
            </a:br>
            <a:r>
              <a:rPr lang="ru-RU" sz="2000" b="1">
                <a:solidFill>
                  <a:srgbClr val="0066FF"/>
                </a:solidFill>
                <a:effectLst/>
              </a:rPr>
              <a:t>Ведь в жизни главное всегда,</a:t>
            </a:r>
            <a:br>
              <a:rPr lang="ru-RU" sz="2000" b="1">
                <a:solidFill>
                  <a:srgbClr val="0066FF"/>
                </a:solidFill>
                <a:effectLst/>
              </a:rPr>
            </a:br>
            <a:r>
              <a:rPr lang="ru-RU" sz="2000" b="1">
                <a:solidFill>
                  <a:srgbClr val="0066FF"/>
                </a:solidFill>
                <a:effectLst/>
              </a:rPr>
              <a:t>Чтобы душою не старели</a:t>
            </a:r>
            <a:r>
              <a:rPr lang="ru-RU" b="1">
                <a:solidFill>
                  <a:srgbClr val="0066FF"/>
                </a:solidFill>
                <a:effectLst/>
              </a:rPr>
              <a:t>.</a:t>
            </a:r>
          </a:p>
          <a:p>
            <a:pPr algn="ctr"/>
            <a:r>
              <a:rPr lang="ru-RU" b="1">
                <a:solidFill>
                  <a:srgbClr val="0066FF"/>
                </a:solidFill>
                <a:effectLst/>
              </a:rPr>
              <a:t>***</a:t>
            </a:r>
          </a:p>
        </p:txBody>
      </p:sp>
      <p:sp>
        <p:nvSpPr>
          <p:cNvPr id="198660" name="WordArt 4"/>
          <p:cNvSpPr>
            <a:spLocks noChangeArrowheads="1" noChangeShapeType="1" noTextEdit="1"/>
          </p:cNvSpPr>
          <p:nvPr/>
        </p:nvSpPr>
        <p:spPr bwMode="auto">
          <a:xfrm>
            <a:off x="250825" y="0"/>
            <a:ext cx="8642350" cy="107791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 dirty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latin typeface="Impact"/>
              </a:rPr>
              <a:t>Юбилеи -</a:t>
            </a:r>
            <a:r>
              <a:rPr lang="ru-RU" sz="3600" kern="10" dirty="0" smtClean="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FF3300"/>
                </a:solidFill>
                <a:effectLst/>
                <a:latin typeface="Impact"/>
              </a:rPr>
              <a:t>2011</a:t>
            </a:r>
            <a:endParaRPr lang="ru-RU" sz="3600" kern="10" dirty="0">
              <a:ln w="9525">
                <a:solidFill>
                  <a:srgbClr val="00CCFF"/>
                </a:solidFill>
                <a:round/>
                <a:headEnd/>
                <a:tailEnd/>
              </a:ln>
              <a:solidFill>
                <a:srgbClr val="FF3300"/>
              </a:solidFill>
              <a:effectLst/>
              <a:latin typeface="Impact"/>
            </a:endParaRPr>
          </a:p>
        </p:txBody>
      </p:sp>
      <p:pic>
        <p:nvPicPr>
          <p:cNvPr id="198661" name="Picture 5" descr="DSCI0074"/>
          <p:cNvPicPr>
            <a:picLocks noChangeAspect="1" noChangeArrowheads="1"/>
          </p:cNvPicPr>
          <p:nvPr/>
        </p:nvPicPr>
        <p:blipFill>
          <a:blip r:embed="rId3" cstate="print"/>
          <a:srcRect l="10162" t="18980" r="54330" b="28691"/>
          <a:stretch>
            <a:fillRect/>
          </a:stretch>
        </p:blipFill>
        <p:spPr bwMode="auto">
          <a:xfrm>
            <a:off x="1258888" y="981075"/>
            <a:ext cx="1008062" cy="1223963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8662" name="WordArt 6"/>
          <p:cNvSpPr>
            <a:spLocks noChangeArrowheads="1" noChangeShapeType="1" noTextEdit="1"/>
          </p:cNvSpPr>
          <p:nvPr/>
        </p:nvSpPr>
        <p:spPr bwMode="auto">
          <a:xfrm>
            <a:off x="250825" y="4149725"/>
            <a:ext cx="2254250" cy="647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b="1" i="1" kern="1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Горбунова</a:t>
            </a:r>
          </a:p>
          <a:p>
            <a:pPr algn="ctr"/>
            <a:r>
              <a:rPr lang="ru-RU" b="1" i="1" kern="1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Жанна Александровна - 40</a:t>
            </a:r>
          </a:p>
        </p:txBody>
      </p:sp>
      <p:pic>
        <p:nvPicPr>
          <p:cNvPr id="198663" name="Picture 7" descr="DSCI0615"/>
          <p:cNvPicPr>
            <a:picLocks noChangeAspect="1" noChangeArrowheads="1"/>
          </p:cNvPicPr>
          <p:nvPr/>
        </p:nvPicPr>
        <p:blipFill>
          <a:blip r:embed="rId4" cstate="print"/>
          <a:srcRect l="21681" t="9096" r="18561"/>
          <a:stretch>
            <a:fillRect/>
          </a:stretch>
        </p:blipFill>
        <p:spPr bwMode="auto">
          <a:xfrm>
            <a:off x="6804025" y="981075"/>
            <a:ext cx="1003300" cy="11509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8664" name="WordArt 8"/>
          <p:cNvSpPr>
            <a:spLocks noChangeArrowheads="1" noChangeShapeType="1" noTextEdit="1"/>
          </p:cNvSpPr>
          <p:nvPr/>
        </p:nvSpPr>
        <p:spPr bwMode="auto">
          <a:xfrm>
            <a:off x="6659563" y="2133600"/>
            <a:ext cx="2254250" cy="647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b="1" i="1" kern="1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Солдацкова</a:t>
            </a:r>
          </a:p>
          <a:p>
            <a:pPr algn="ctr"/>
            <a:r>
              <a:rPr lang="ru-RU" b="1" i="1" kern="1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Валентина Валериевна- 35</a:t>
            </a:r>
          </a:p>
        </p:txBody>
      </p:sp>
      <p:pic>
        <p:nvPicPr>
          <p:cNvPr id="198665" name="Picture 9" descr="сканирование000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650" y="2708275"/>
            <a:ext cx="917575" cy="144303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98666" name="WordArt 10"/>
          <p:cNvSpPr>
            <a:spLocks noChangeArrowheads="1" noChangeShapeType="1" noTextEdit="1"/>
          </p:cNvSpPr>
          <p:nvPr/>
        </p:nvSpPr>
        <p:spPr bwMode="auto">
          <a:xfrm>
            <a:off x="323850" y="6165850"/>
            <a:ext cx="2254250" cy="6921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b="1" i="1" kern="1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Капнина</a:t>
            </a:r>
          </a:p>
          <a:p>
            <a:pPr algn="ctr"/>
            <a:r>
              <a:rPr lang="ru-RU" b="1" i="1" kern="1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Ираида Алексеевна- 50</a:t>
            </a:r>
          </a:p>
        </p:txBody>
      </p:sp>
      <p:sp>
        <p:nvSpPr>
          <p:cNvPr id="198667" name="WordArt 11"/>
          <p:cNvSpPr>
            <a:spLocks noChangeArrowheads="1" noChangeShapeType="1" noTextEdit="1"/>
          </p:cNvSpPr>
          <p:nvPr/>
        </p:nvSpPr>
        <p:spPr bwMode="auto">
          <a:xfrm>
            <a:off x="6588125" y="4292600"/>
            <a:ext cx="2254250" cy="647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b="1" i="1" kern="1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Кузнецова</a:t>
            </a:r>
          </a:p>
          <a:p>
            <a:pPr algn="ctr"/>
            <a:r>
              <a:rPr lang="ru-RU" b="1" i="1" kern="1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Марина Александровна - 45</a:t>
            </a:r>
          </a:p>
        </p:txBody>
      </p:sp>
      <p:sp>
        <p:nvSpPr>
          <p:cNvPr id="198668" name="WordArt 12"/>
          <p:cNvSpPr>
            <a:spLocks noChangeArrowheads="1" noChangeShapeType="1" noTextEdit="1"/>
          </p:cNvSpPr>
          <p:nvPr/>
        </p:nvSpPr>
        <p:spPr bwMode="auto">
          <a:xfrm>
            <a:off x="0" y="2060575"/>
            <a:ext cx="2254250" cy="647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b="1" i="1" kern="1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Силячёва </a:t>
            </a:r>
          </a:p>
          <a:p>
            <a:pPr algn="ctr"/>
            <a:r>
              <a:rPr lang="ru-RU" b="1" i="1" kern="1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Татьяна Сергеевна - 25</a:t>
            </a:r>
          </a:p>
        </p:txBody>
      </p:sp>
      <p:sp>
        <p:nvSpPr>
          <p:cNvPr id="198669" name="WordArt 13"/>
          <p:cNvSpPr>
            <a:spLocks noChangeArrowheads="1" noChangeShapeType="1" noTextEdit="1"/>
          </p:cNvSpPr>
          <p:nvPr/>
        </p:nvSpPr>
        <p:spPr bwMode="auto">
          <a:xfrm>
            <a:off x="6659563" y="6210300"/>
            <a:ext cx="2254250" cy="6477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ru-RU" b="1" i="1" kern="1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Зырянова</a:t>
            </a:r>
          </a:p>
          <a:p>
            <a:pPr algn="ctr"/>
            <a:r>
              <a:rPr lang="ru-RU" b="1" i="1" kern="10">
                <a:ln w="9525">
                  <a:noFill/>
                  <a:round/>
                  <a:headEnd/>
                  <a:tailEnd/>
                </a:ln>
                <a:solidFill>
                  <a:srgbClr val="CC0066"/>
                </a:solidFill>
                <a:effectLst>
                  <a:outerShdw dist="53882" dir="2700000" algn="ctr" rotWithShape="0">
                    <a:srgbClr val="C0C0C0">
                      <a:alpha val="80000"/>
                    </a:srgbClr>
                  </a:outerShdw>
                </a:effectLst>
                <a:latin typeface="Arial Black"/>
              </a:rPr>
              <a:t>Ольга Викторовна- 55</a:t>
            </a:r>
          </a:p>
        </p:txBody>
      </p:sp>
      <p:pic>
        <p:nvPicPr>
          <p:cNvPr id="198670" name="Picture 14" descr="сканирование000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403350" y="4797425"/>
            <a:ext cx="925513" cy="14351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8671" name="Picture 15" descr="сканирование0007"/>
          <p:cNvPicPr>
            <a:picLocks noChangeAspect="1" noChangeArrowheads="1"/>
          </p:cNvPicPr>
          <p:nvPr/>
        </p:nvPicPr>
        <p:blipFill>
          <a:blip r:embed="rId7" cstate="print"/>
          <a:srcRect t="8377"/>
          <a:stretch>
            <a:fillRect/>
          </a:stretch>
        </p:blipFill>
        <p:spPr bwMode="auto">
          <a:xfrm>
            <a:off x="7019925" y="2781300"/>
            <a:ext cx="985838" cy="14319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8672" name="Picture 16" descr="сканирование0006"/>
          <p:cNvPicPr>
            <a:picLocks noChangeAspect="1" noChangeArrowheads="1"/>
          </p:cNvPicPr>
          <p:nvPr/>
        </p:nvPicPr>
        <p:blipFill>
          <a:blip r:embed="rId8" cstate="print"/>
          <a:srcRect l="54387" t="21091"/>
          <a:stretch>
            <a:fillRect/>
          </a:stretch>
        </p:blipFill>
        <p:spPr bwMode="auto">
          <a:xfrm>
            <a:off x="6516688" y="4868863"/>
            <a:ext cx="855662" cy="132873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98673" name="Picture 17" descr="01"/>
          <p:cNvPicPr>
            <a:picLocks noChangeAspect="1" noChangeArrowheads="1" noCrop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348038" y="4797425"/>
            <a:ext cx="2368550" cy="1855788"/>
          </a:xfrm>
          <a:prstGeom prst="rect">
            <a:avLst/>
          </a:prstGeom>
          <a:noFill/>
        </p:spPr>
      </p:pic>
      <p:pic>
        <p:nvPicPr>
          <p:cNvPr id="198674" name="Picture 18" descr="149634819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95288" y="5084763"/>
            <a:ext cx="762000" cy="1000125"/>
          </a:xfrm>
          <a:prstGeom prst="rect">
            <a:avLst/>
          </a:prstGeom>
          <a:noFill/>
        </p:spPr>
      </p:pic>
      <p:pic>
        <p:nvPicPr>
          <p:cNvPr id="198675" name="Picture 19" descr="149634819"/>
          <p:cNvPicPr>
            <a:picLocks noChangeAspect="1" noChangeArrowheads="1" noCrop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885113" y="5157788"/>
            <a:ext cx="762000" cy="10001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986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98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198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198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000"/>
                            </p:stCondLst>
                            <p:childTnLst>
                              <p:par>
                                <p:cTn id="1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1986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4" dur="2000"/>
                                        <p:tgtEl>
                                          <p:spTgt spid="198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6000"/>
                            </p:stCondLst>
                            <p:childTnLst>
                              <p:par>
                                <p:cTn id="2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8" dur="2000"/>
                                        <p:tgtEl>
                                          <p:spTgt spid="198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1" dur="2000"/>
                                        <p:tgtEl>
                                          <p:spTgt spid="1986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8000"/>
                            </p:stCondLst>
                            <p:childTnLst>
                              <p:par>
                                <p:cTn id="3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5" dur="2000"/>
                                        <p:tgtEl>
                                          <p:spTgt spid="198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198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2" dur="2000"/>
                                        <p:tgtEl>
                                          <p:spTgt spid="198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5" dur="2000"/>
                                        <p:tgtEl>
                                          <p:spTgt spid="198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8662" grpId="0" animBg="1"/>
      <p:bldP spid="198664" grpId="0" animBg="1"/>
      <p:bldP spid="198666" grpId="0" animBg="1"/>
      <p:bldP spid="198667" grpId="0" animBg="1"/>
      <p:bldP spid="198668" grpId="0" animBg="1"/>
      <p:bldP spid="198669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034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" name="Рисунок 5" descr="C:\Documents and Settings\Админ\Local Settings\Temporary Internet Files\Content.Word\Заведующий Трошина Галина Петровн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4466" y="2855891"/>
            <a:ext cx="1928826" cy="250033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72036" name="Rectangle 4"/>
          <p:cNvSpPr>
            <a:spLocks noChangeArrowheads="1"/>
          </p:cNvSpPr>
          <p:nvPr/>
        </p:nvSpPr>
        <p:spPr bwMode="auto">
          <a:xfrm>
            <a:off x="323850" y="512763"/>
            <a:ext cx="7272338" cy="2195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endParaRPr lang="ru-RU" sz="2000" b="1">
              <a:solidFill>
                <a:srgbClr val="0066CC"/>
              </a:solidFill>
              <a:effectLst/>
            </a:endParaRPr>
          </a:p>
          <a:p>
            <a:pPr algn="l"/>
            <a:r>
              <a:rPr lang="ru-RU" sz="2000" b="1">
                <a:solidFill>
                  <a:srgbClr val="0066CC"/>
                </a:solidFill>
                <a:effectLst/>
              </a:rPr>
              <a:t>                         </a:t>
            </a:r>
          </a:p>
          <a:p>
            <a:pPr algn="l"/>
            <a:r>
              <a:rPr lang="ru-RU" sz="2000" b="1">
                <a:solidFill>
                  <a:srgbClr val="0066CC"/>
                </a:solidFill>
                <a:effectLst/>
              </a:rPr>
              <a:t>                          </a:t>
            </a:r>
          </a:p>
          <a:p>
            <a:pPr algn="l"/>
            <a:r>
              <a:rPr lang="ru-RU" sz="2000" b="1">
                <a:solidFill>
                  <a:srgbClr val="0066CC"/>
                </a:solidFill>
                <a:effectLst/>
              </a:rPr>
              <a:t>                          </a:t>
            </a:r>
            <a:r>
              <a:rPr lang="ru-RU" sz="2000" b="1">
                <a:solidFill>
                  <a:srgbClr val="FF3300"/>
                </a:solidFill>
                <a:effectLst/>
              </a:rPr>
              <a:t>Заведующий МДОУ</a:t>
            </a:r>
          </a:p>
          <a:p>
            <a:pPr algn="l"/>
            <a:r>
              <a:rPr lang="ru-RU" sz="2000" b="1">
                <a:solidFill>
                  <a:srgbClr val="FF3300"/>
                </a:solidFill>
                <a:effectLst/>
              </a:rPr>
              <a:t>                          Отличник народного образования</a:t>
            </a:r>
          </a:p>
          <a:p>
            <a:pPr algn="l"/>
            <a:r>
              <a:rPr lang="ru-RU" sz="2000" b="1">
                <a:solidFill>
                  <a:srgbClr val="FF3300"/>
                </a:solidFill>
                <a:effectLst/>
              </a:rPr>
              <a:t>                          Руководит ДОУ  № 186 с 1997 года</a:t>
            </a:r>
            <a:r>
              <a:rPr lang="ru-RU">
                <a:solidFill>
                  <a:srgbClr val="FF3300"/>
                </a:solidFill>
                <a:effectLst/>
              </a:rPr>
              <a:t>    </a:t>
            </a:r>
          </a:p>
          <a:p>
            <a:pPr algn="l" eaLnBrk="0" hangingPunct="0"/>
            <a:endParaRPr lang="ru-RU">
              <a:solidFill>
                <a:srgbClr val="FF3300"/>
              </a:solidFill>
              <a:effectLst/>
            </a:endParaRPr>
          </a:p>
        </p:txBody>
      </p:sp>
      <p:sp>
        <p:nvSpPr>
          <p:cNvPr id="172037" name="WordArt 5"/>
          <p:cNvSpPr>
            <a:spLocks noChangeArrowheads="1" noChangeShapeType="1" noTextEdit="1"/>
          </p:cNvSpPr>
          <p:nvPr/>
        </p:nvSpPr>
        <p:spPr bwMode="auto">
          <a:xfrm>
            <a:off x="468313" y="188913"/>
            <a:ext cx="8351837" cy="1295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2800" kern="10">
                <a:ln w="9525">
                  <a:solidFill>
                    <a:srgbClr val="0066CC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/>
                <a:latin typeface="Impact"/>
              </a:rPr>
              <a:t>Трошина Галина Петровна -</a:t>
            </a:r>
          </a:p>
        </p:txBody>
      </p:sp>
      <p:sp>
        <p:nvSpPr>
          <p:cNvPr id="172038" name="Rectangle 6"/>
          <p:cNvSpPr>
            <a:spLocks noChangeArrowheads="1"/>
          </p:cNvSpPr>
          <p:nvPr/>
        </p:nvSpPr>
        <p:spPr bwMode="auto">
          <a:xfrm>
            <a:off x="2411413" y="2641600"/>
            <a:ext cx="5040312" cy="4003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/>
            <a:r>
              <a:rPr lang="ru-RU" sz="1600" b="1">
                <a:solidFill>
                  <a:srgbClr val="0066CC"/>
                </a:solidFill>
                <a:effectLst/>
              </a:rPr>
              <a:t>Это педагог с 42-летним стажем педагогической работы, в любой момент и по любому вопросу она всегда даст мудрый совет или рекомендацию. Имея за плечами и значительный опыт работы в руководящей должности  35 лет,  Галина Петровна тщательно подбирает педагогов и сотрудников для обеспечения качественного образовательного процесса, организует многогранную деятельность ДОУ - воспитательную, методическую, оздоровительную, хозяйственную, поощряет и стимулирует творческую инициативу работников, поддерживает благоприятный морально-психологический климат в коллективе</a:t>
            </a:r>
            <a:r>
              <a:rPr lang="ru-RU" sz="1600" b="1">
                <a:solidFill>
                  <a:srgbClr val="0066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</a:p>
        </p:txBody>
      </p:sp>
      <p:pic>
        <p:nvPicPr>
          <p:cNvPr id="172039" name="Picture 7" descr="сканирование001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96188" y="1484313"/>
            <a:ext cx="1141412" cy="16129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2040" name="Picture 8" descr="сканирование00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96188" y="3213100"/>
            <a:ext cx="1130300" cy="1597025"/>
          </a:xfrm>
          <a:prstGeom prst="rect">
            <a:avLst/>
          </a:prstGeom>
          <a:noFill/>
        </p:spPr>
      </p:pic>
      <p:pic>
        <p:nvPicPr>
          <p:cNvPr id="172041" name="Picture 9" descr="сканирование001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596188" y="4941888"/>
            <a:ext cx="1144587" cy="161448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0" dur="2000"/>
                                        <p:tgtEl>
                                          <p:spTgt spid="172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172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720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4868" name="Picture 4" descr="smile00002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4869" name="Picture 5" descr="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0"/>
            <a:ext cx="9144000" cy="2133600"/>
          </a:xfrm>
          <a:prstGeom prst="rect">
            <a:avLst/>
          </a:prstGeom>
          <a:noFill/>
        </p:spPr>
      </p:pic>
      <p:sp>
        <p:nvSpPr>
          <p:cNvPr id="164870" name="WordArt 6"/>
          <p:cNvSpPr>
            <a:spLocks noChangeArrowheads="1" noChangeShapeType="1" noTextEdit="1"/>
          </p:cNvSpPr>
          <p:nvPr/>
        </p:nvSpPr>
        <p:spPr bwMode="auto">
          <a:xfrm>
            <a:off x="323850" y="2566988"/>
            <a:ext cx="8569325" cy="42910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66FF"/>
                </a:solidFill>
                <a:effectLst/>
                <a:latin typeface="Arial Black"/>
              </a:rPr>
              <a:t>Спасибо за внимание!</a:t>
            </a:r>
          </a:p>
        </p:txBody>
      </p:sp>
      <p:pic>
        <p:nvPicPr>
          <p:cNvPr id="164889" name="Picture 25" descr="f72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2420938"/>
            <a:ext cx="1897063" cy="1801812"/>
          </a:xfrm>
          <a:prstGeom prst="rect">
            <a:avLst/>
          </a:prstGeom>
          <a:noFill/>
        </p:spPr>
      </p:pic>
      <p:pic>
        <p:nvPicPr>
          <p:cNvPr id="164890" name="020.Влад Крутских - Капитошка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443663" y="2565400"/>
            <a:ext cx="304800" cy="3048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0"/>
                                        <p:tgtEl>
                                          <p:spTgt spid="164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0"/>
                            </p:stCondLst>
                            <p:childTnLst>
                              <p:par>
                                <p:cTn id="9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164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3" dur="2000" fill="hold"/>
                                        <p:tgtEl>
                                          <p:spTgt spid="16488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000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0711" fill="hold"/>
                                        <p:tgtEl>
                                          <p:spTgt spid="1648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4890"/>
                </p:tgtEl>
              </p:cMediaNode>
            </p:audio>
          </p:childTnLst>
        </p:cTn>
      </p:par>
    </p:tnLst>
    <p:bldLst>
      <p:bldP spid="16487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058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3059" name="Rectangle 3"/>
          <p:cNvSpPr>
            <a:spLocks noChangeArrowheads="1"/>
          </p:cNvSpPr>
          <p:nvPr/>
        </p:nvSpPr>
        <p:spPr bwMode="auto">
          <a:xfrm>
            <a:off x="684213" y="838200"/>
            <a:ext cx="7775575" cy="520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just">
              <a:tabLst>
                <a:tab pos="457200" algn="l"/>
              </a:tabLst>
            </a:pPr>
            <a:r>
              <a:rPr lang="ru-RU" sz="2400" b="1" i="1">
                <a:solidFill>
                  <a:srgbClr val="0033CC"/>
                </a:solidFill>
                <a:effectLst/>
              </a:rPr>
              <a:t>Создана материально-техническая база,  позволяющая решать поставленные задачи</a:t>
            </a:r>
          </a:p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400" b="1" i="1">
                <a:solidFill>
                  <a:srgbClr val="0033CC"/>
                </a:solidFill>
                <a:effectLst/>
              </a:rPr>
              <a:t>Изостудия для развития творческих способностей детей.</a:t>
            </a:r>
          </a:p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400" b="1" i="1">
                <a:solidFill>
                  <a:srgbClr val="0033CC"/>
                </a:solidFill>
                <a:effectLst/>
              </a:rPr>
              <a:t>Физкультурный и музыкальный залы.</a:t>
            </a:r>
          </a:p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400" b="1" i="1">
                <a:solidFill>
                  <a:srgbClr val="0033CC"/>
                </a:solidFill>
                <a:effectLst/>
              </a:rPr>
              <a:t>Есть методический кабинет, оснащенный современной  методической литературой, пособиями и периодическими изданиями.</a:t>
            </a:r>
          </a:p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400" b="1" i="1">
                <a:solidFill>
                  <a:srgbClr val="0033CC"/>
                </a:solidFill>
                <a:effectLst/>
              </a:rPr>
              <a:t>В группах создана развивающая среда, предоставляющая ребенку возможность максимально активно проявить себя не только на занятиях, но и в свободной деятельности.</a:t>
            </a:r>
          </a:p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400" b="1" i="1">
                <a:solidFill>
                  <a:srgbClr val="0033CC"/>
                </a:solidFill>
                <a:effectLst/>
              </a:rPr>
              <a:t>Логопедический кабинет и кабинет психолога.</a:t>
            </a:r>
          </a:p>
          <a:p>
            <a:pPr algn="just">
              <a:buFontTx/>
              <a:buChar char="•"/>
              <a:tabLst>
                <a:tab pos="457200" algn="l"/>
              </a:tabLst>
            </a:pPr>
            <a:r>
              <a:rPr lang="ru-RU" sz="2400" b="1" i="1">
                <a:solidFill>
                  <a:srgbClr val="0033CC"/>
                </a:solidFill>
                <a:effectLst/>
              </a:rPr>
              <a:t>Детский сад имеет выход в сеть Интернет.</a:t>
            </a:r>
          </a:p>
        </p:txBody>
      </p:sp>
      <p:pic>
        <p:nvPicPr>
          <p:cNvPr id="173060" name="Picture 7" descr="j0354499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27988" y="5805488"/>
            <a:ext cx="809625" cy="61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48" name="Picture 20" descr="D:\картинки\30000 Clipart Collection (WMF)\STANDARD\STDDIR1\BD05094_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7175" y="263525"/>
            <a:ext cx="990600" cy="85014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3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7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9" dur="2500" autoRev="1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10" dur="2500" autoRev="1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11" dur="2500" autoRev="1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500" autoRev="1" fill="hold"/>
                                        <p:tgtEl>
                                          <p:spTgt spid="17306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2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0" tmFilter="0, 0; .2, .5; .8, .5; 1, 0"/>
                                        <p:tgtEl>
                                          <p:spTgt spid="2254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0" autoRev="1" fill="hold"/>
                                        <p:tgtEl>
                                          <p:spTgt spid="2254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305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4083" name="Rectangle 3"/>
          <p:cNvSpPr>
            <a:spLocks noChangeArrowheads="1"/>
          </p:cNvSpPr>
          <p:nvPr/>
        </p:nvSpPr>
        <p:spPr bwMode="auto">
          <a:xfrm>
            <a:off x="1476375" y="1484313"/>
            <a:ext cx="65532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sz="2000" b="1" i="1">
                <a:solidFill>
                  <a:srgbClr val="CC0066"/>
                </a:solidFill>
                <a:effectLst/>
              </a:rPr>
              <a:t>Старший воспитатель МДОУ</a:t>
            </a:r>
          </a:p>
          <a:p>
            <a:pPr algn="ctr"/>
            <a:r>
              <a:rPr lang="ru-RU" sz="2000" b="1" i="1">
                <a:solidFill>
                  <a:srgbClr val="CC0066"/>
                </a:solidFill>
                <a:effectLst/>
              </a:rPr>
              <a:t>Почетный работник общего образования РФ</a:t>
            </a:r>
          </a:p>
          <a:p>
            <a:pPr algn="ctr"/>
            <a:r>
              <a:rPr lang="ru-RU" sz="2000" b="1" i="1">
                <a:solidFill>
                  <a:srgbClr val="CC0066"/>
                </a:solidFill>
                <a:effectLst/>
              </a:rPr>
              <a:t>Работает в ДОУ с 1983 г.</a:t>
            </a:r>
          </a:p>
          <a:p>
            <a:pPr algn="ctr"/>
            <a:r>
              <a:rPr lang="ru-RU" sz="2000" b="1" i="1">
                <a:solidFill>
                  <a:srgbClr val="CC0066"/>
                </a:solidFill>
                <a:effectLst/>
              </a:rPr>
              <a:t>Педагог высшей категории</a:t>
            </a:r>
          </a:p>
          <a:p>
            <a:pPr algn="ctr" eaLnBrk="0" hangingPunct="0"/>
            <a:endParaRPr lang="ru-RU" sz="2400" b="1" i="1">
              <a:solidFill>
                <a:srgbClr val="CC0066"/>
              </a:solidFill>
              <a:effectLst/>
            </a:endParaRPr>
          </a:p>
        </p:txBody>
      </p:sp>
      <p:sp>
        <p:nvSpPr>
          <p:cNvPr id="174084" name="WordArt 4"/>
          <p:cNvSpPr>
            <a:spLocks noChangeArrowheads="1" noChangeShapeType="1" noTextEdit="1"/>
          </p:cNvSpPr>
          <p:nvPr/>
        </p:nvSpPr>
        <p:spPr bwMode="auto">
          <a:xfrm>
            <a:off x="323850" y="0"/>
            <a:ext cx="8532813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FF3399"/>
                  </a:solidFill>
                  <a:round/>
                  <a:headEnd/>
                  <a:tailEnd/>
                </a:ln>
                <a:solidFill>
                  <a:srgbClr val="FF3399"/>
                </a:solidFill>
                <a:effectLst/>
                <a:latin typeface="Impact"/>
              </a:rPr>
              <a:t>Пуларгина Олимпиада Петровна -</a:t>
            </a:r>
          </a:p>
        </p:txBody>
      </p:sp>
      <p:pic>
        <p:nvPicPr>
          <p:cNvPr id="174085" name="Picture 5" descr="сканирование00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08400" y="2852738"/>
            <a:ext cx="1681163" cy="23717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4086" name="Picture 6" descr="DSCI0651"/>
          <p:cNvPicPr>
            <a:picLocks noChangeAspect="1" noChangeArrowheads="1"/>
          </p:cNvPicPr>
          <p:nvPr/>
        </p:nvPicPr>
        <p:blipFill>
          <a:blip r:embed="rId4" cstate="print"/>
          <a:srcRect l="18469" r="12268" b="10905"/>
          <a:stretch>
            <a:fillRect/>
          </a:stretch>
        </p:blipFill>
        <p:spPr bwMode="auto">
          <a:xfrm>
            <a:off x="323850" y="4437063"/>
            <a:ext cx="2417763" cy="21240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4087" name="Picture 7" descr="DSC08533"/>
          <p:cNvPicPr>
            <a:picLocks noChangeAspect="1" noChangeArrowheads="1"/>
          </p:cNvPicPr>
          <p:nvPr/>
        </p:nvPicPr>
        <p:blipFill>
          <a:blip r:embed="rId5" cstate="print"/>
          <a:srcRect l="56340" t="6494" b="40895"/>
          <a:stretch>
            <a:fillRect/>
          </a:stretch>
        </p:blipFill>
        <p:spPr bwMode="auto">
          <a:xfrm>
            <a:off x="6877050" y="2349500"/>
            <a:ext cx="2019300" cy="18288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4088" name="Picture 8" descr="Изображение 303"/>
          <p:cNvPicPr>
            <a:picLocks noChangeAspect="1" noChangeArrowheads="1"/>
          </p:cNvPicPr>
          <p:nvPr/>
        </p:nvPicPr>
        <p:blipFill>
          <a:blip r:embed="rId6" cstate="print"/>
          <a:srcRect l="10982" t="11694" r="24037" b="10393"/>
          <a:stretch>
            <a:fillRect/>
          </a:stretch>
        </p:blipFill>
        <p:spPr bwMode="auto">
          <a:xfrm>
            <a:off x="323850" y="1773238"/>
            <a:ext cx="1357313" cy="21780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4089" name="Picture 9" descr="масленица 2010 081"/>
          <p:cNvPicPr>
            <a:picLocks noChangeAspect="1" noChangeArrowheads="1"/>
          </p:cNvPicPr>
          <p:nvPr/>
        </p:nvPicPr>
        <p:blipFill>
          <a:blip r:embed="rId7" cstate="print"/>
          <a:srcRect l="7198" r="12401"/>
          <a:stretch>
            <a:fillRect/>
          </a:stretch>
        </p:blipFill>
        <p:spPr bwMode="auto">
          <a:xfrm rot="-919720">
            <a:off x="1787525" y="3032125"/>
            <a:ext cx="1760538" cy="164782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4090" name="Picture 10" descr="P1000765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300788" y="4508500"/>
            <a:ext cx="2570162" cy="21336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4091" name="Picture 11" descr="Изображение 02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 rot="1128964">
            <a:off x="5435600" y="3141663"/>
            <a:ext cx="1676400" cy="126365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4092" name="Picture 12" descr="зимняя олимпиада 2010 048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779838" y="5445125"/>
            <a:ext cx="1619250" cy="1209675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1740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2000"/>
                                        <p:tgtEl>
                                          <p:spTgt spid="174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" dur="2000"/>
                                        <p:tgtEl>
                                          <p:spTgt spid="1740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8" dur="2000"/>
                                        <p:tgtEl>
                                          <p:spTgt spid="174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1" dur="2000"/>
                                        <p:tgtEl>
                                          <p:spTgt spid="174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6000"/>
                            </p:stCondLst>
                            <p:childTnLst>
                              <p:par>
                                <p:cTn id="23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174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74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8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1740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0"/>
                            </p:stCondLst>
                            <p:childTnLst>
                              <p:par>
                                <p:cTn id="35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0" fill="hold"/>
                                        <p:tgtEl>
                                          <p:spTgt spid="174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106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5107" name="WordArt 3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8166100" cy="1223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FF66CC"/>
                </a:solidFill>
                <a:effectLst/>
                <a:latin typeface="Impact"/>
              </a:rPr>
              <a:t>Наши специалисты</a:t>
            </a:r>
          </a:p>
        </p:txBody>
      </p:sp>
      <p:pic>
        <p:nvPicPr>
          <p:cNvPr id="175108" name="Picture 4" descr="сканирование0027"/>
          <p:cNvPicPr>
            <a:picLocks noChangeAspect="1" noChangeArrowheads="1"/>
          </p:cNvPicPr>
          <p:nvPr/>
        </p:nvPicPr>
        <p:blipFill>
          <a:blip r:embed="rId3" cstate="print"/>
          <a:srcRect l="9760" t="10191" r="10808" b="3915"/>
          <a:stretch>
            <a:fillRect/>
          </a:stretch>
        </p:blipFill>
        <p:spPr bwMode="auto">
          <a:xfrm>
            <a:off x="755650" y="4149725"/>
            <a:ext cx="1239838" cy="17287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5109" name="Picture 5" descr="DSC02065"/>
          <p:cNvPicPr>
            <a:picLocks noChangeAspect="1" noChangeArrowheads="1"/>
          </p:cNvPicPr>
          <p:nvPr/>
        </p:nvPicPr>
        <p:blipFill>
          <a:blip r:embed="rId4" cstate="print"/>
          <a:srcRect l="30695" r="19377" b="29646"/>
          <a:stretch>
            <a:fillRect/>
          </a:stretch>
        </p:blipFill>
        <p:spPr bwMode="auto">
          <a:xfrm rot="-946317">
            <a:off x="900113" y="1412875"/>
            <a:ext cx="1368425" cy="1727200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5110" name="Picture 6" descr="Изображение 607"/>
          <p:cNvPicPr>
            <a:picLocks noChangeAspect="1" noChangeArrowheads="1"/>
          </p:cNvPicPr>
          <p:nvPr/>
        </p:nvPicPr>
        <p:blipFill>
          <a:blip r:embed="rId5" cstate="print"/>
          <a:srcRect l="10783" t="15607" r="49815" b="27338"/>
          <a:stretch>
            <a:fillRect/>
          </a:stretch>
        </p:blipFill>
        <p:spPr bwMode="auto">
          <a:xfrm rot="996255">
            <a:off x="6732588" y="1484313"/>
            <a:ext cx="1314450" cy="1728787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175111" name="Объект 1"/>
          <p:cNvPicPr>
            <a:picLocks noChangeArrowheads="1"/>
          </p:cNvPicPr>
          <p:nvPr/>
        </p:nvPicPr>
        <p:blipFill>
          <a:blip r:embed="rId6" cstate="print"/>
          <a:srcRect l="33821" t="32892" r="52103" b="35541"/>
          <a:stretch>
            <a:fillRect/>
          </a:stretch>
        </p:blipFill>
        <p:spPr bwMode="auto">
          <a:xfrm>
            <a:off x="3779838" y="3284538"/>
            <a:ext cx="1585912" cy="2160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5112" name="Picture 8" descr="сканирование0031"/>
          <p:cNvPicPr>
            <a:picLocks noChangeAspect="1" noChangeArrowheads="1"/>
          </p:cNvPicPr>
          <p:nvPr/>
        </p:nvPicPr>
        <p:blipFill>
          <a:blip r:embed="rId7" cstate="print"/>
          <a:srcRect l="50734"/>
          <a:stretch>
            <a:fillRect/>
          </a:stretch>
        </p:blipFill>
        <p:spPr bwMode="auto">
          <a:xfrm>
            <a:off x="6877050" y="4076700"/>
            <a:ext cx="1176338" cy="1728788"/>
          </a:xfrm>
          <a:prstGeom prst="rect">
            <a:avLst/>
          </a:prstGeom>
          <a:noFill/>
          <a:ln w="38100">
            <a:solidFill>
              <a:schemeClr val="bg1"/>
            </a:solidFill>
            <a:miter lim="800000"/>
            <a:headEnd/>
            <a:tailEnd/>
          </a:ln>
        </p:spPr>
      </p:pic>
      <p:sp>
        <p:nvSpPr>
          <p:cNvPr id="175113" name="Rectangle 9"/>
          <p:cNvSpPr>
            <a:spLocks noChangeArrowheads="1"/>
          </p:cNvSpPr>
          <p:nvPr/>
        </p:nvSpPr>
        <p:spPr bwMode="auto">
          <a:xfrm>
            <a:off x="250825" y="3068638"/>
            <a:ext cx="32416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2000" b="1">
              <a:effectLst/>
            </a:endParaRPr>
          </a:p>
          <a:p>
            <a:pPr algn="ctr"/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Иванова Т.В.</a:t>
            </a:r>
          </a:p>
          <a:p>
            <a:pPr algn="l"/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Музыкальный руководитель</a:t>
            </a:r>
          </a:p>
        </p:txBody>
      </p:sp>
      <p:sp>
        <p:nvSpPr>
          <p:cNvPr id="175114" name="Rectangle 10"/>
          <p:cNvSpPr>
            <a:spLocks noChangeArrowheads="1"/>
          </p:cNvSpPr>
          <p:nvPr/>
        </p:nvSpPr>
        <p:spPr bwMode="auto">
          <a:xfrm>
            <a:off x="6011863" y="3068638"/>
            <a:ext cx="26304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2000" b="1">
              <a:effectLst/>
            </a:endParaRPr>
          </a:p>
          <a:p>
            <a:pPr algn="ctr"/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Рудакова Н.В.</a:t>
            </a:r>
          </a:p>
          <a:p>
            <a:pPr algn="ctr"/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Педагог - психолог</a:t>
            </a:r>
          </a:p>
        </p:txBody>
      </p:sp>
      <p:sp>
        <p:nvSpPr>
          <p:cNvPr id="175115" name="Rectangle 11"/>
          <p:cNvSpPr>
            <a:spLocks noChangeArrowheads="1"/>
          </p:cNvSpPr>
          <p:nvPr/>
        </p:nvSpPr>
        <p:spPr bwMode="auto">
          <a:xfrm>
            <a:off x="3563938" y="5516563"/>
            <a:ext cx="2124075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2000">
              <a:effectLst/>
            </a:endParaRPr>
          </a:p>
          <a:p>
            <a:pPr algn="ctr"/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Кузьмина С.А.</a:t>
            </a:r>
          </a:p>
          <a:p>
            <a:pPr algn="ctr"/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Логопед</a:t>
            </a:r>
          </a:p>
        </p:txBody>
      </p:sp>
      <p:sp>
        <p:nvSpPr>
          <p:cNvPr id="175116" name="Rectangle 12"/>
          <p:cNvSpPr>
            <a:spLocks noChangeArrowheads="1"/>
          </p:cNvSpPr>
          <p:nvPr/>
        </p:nvSpPr>
        <p:spPr bwMode="auto">
          <a:xfrm>
            <a:off x="0" y="5637213"/>
            <a:ext cx="3241675" cy="1220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2000" b="1">
              <a:effectLst/>
            </a:endParaRPr>
          </a:p>
          <a:p>
            <a:pPr algn="ctr"/>
            <a:r>
              <a:rPr lang="ru-RU" b="1">
                <a:effectLst>
                  <a:outerShdw blurRad="38100" dist="38100" dir="2700000" algn="tl">
                    <a:srgbClr val="C0C0C0"/>
                  </a:outerShdw>
                </a:effectLst>
              </a:rPr>
              <a:t>Топорищева Л.Г.</a:t>
            </a:r>
          </a:p>
          <a:p>
            <a:pPr algn="ctr"/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Педагог по изобразительноиу искусству</a:t>
            </a:r>
          </a:p>
        </p:txBody>
      </p:sp>
      <p:sp>
        <p:nvSpPr>
          <p:cNvPr id="175117" name="Rectangle 13"/>
          <p:cNvSpPr>
            <a:spLocks noChangeArrowheads="1"/>
          </p:cNvSpPr>
          <p:nvPr/>
        </p:nvSpPr>
        <p:spPr bwMode="auto">
          <a:xfrm>
            <a:off x="5902325" y="5607050"/>
            <a:ext cx="3241675" cy="125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2000" b="1">
              <a:effectLst/>
            </a:endParaRPr>
          </a:p>
          <a:p>
            <a:pPr algn="ctr"/>
            <a:r>
              <a:rPr lang="ru-RU" sz="2000" b="1">
                <a:effectLst/>
              </a:rPr>
              <a:t>Горбунова Ж.А.</a:t>
            </a:r>
          </a:p>
          <a:p>
            <a:pPr algn="ctr"/>
            <a:r>
              <a:rPr lang="ru-RU">
                <a:effectLst>
                  <a:outerShdw blurRad="38100" dist="38100" dir="2700000" algn="tl">
                    <a:srgbClr val="C0C0C0"/>
                  </a:outerShdw>
                </a:effectLst>
              </a:rPr>
              <a:t>Инструктор по физической культуре</a:t>
            </a:r>
          </a:p>
        </p:txBody>
      </p:sp>
      <p:sp>
        <p:nvSpPr>
          <p:cNvPr id="175118" name="Rectangle 14"/>
          <p:cNvSpPr>
            <a:spLocks noChangeArrowheads="1"/>
          </p:cNvSpPr>
          <p:nvPr/>
        </p:nvSpPr>
        <p:spPr bwMode="auto">
          <a:xfrm>
            <a:off x="2843213" y="1341438"/>
            <a:ext cx="3384550" cy="2014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r>
              <a:rPr lang="ru-RU" b="1">
                <a:solidFill>
                  <a:schemeClr val="accent2"/>
                </a:solidFill>
                <a:effectLst/>
              </a:rPr>
              <a:t>На свете есть много различных профессий,</a:t>
            </a:r>
          </a:p>
          <a:p>
            <a:pPr algn="ctr"/>
            <a:r>
              <a:rPr lang="ru-RU" b="1">
                <a:solidFill>
                  <a:schemeClr val="accent2"/>
                </a:solidFill>
                <a:effectLst/>
              </a:rPr>
              <a:t>И в каждой есть прелесть своя.</a:t>
            </a:r>
          </a:p>
          <a:p>
            <a:pPr algn="ctr"/>
            <a:r>
              <a:rPr lang="ru-RU" b="1">
                <a:solidFill>
                  <a:schemeClr val="accent2"/>
                </a:solidFill>
                <a:effectLst/>
              </a:rPr>
              <a:t>Но нет благородней, нужней и чудесней</a:t>
            </a:r>
          </a:p>
          <a:p>
            <a:pPr algn="ctr"/>
            <a:r>
              <a:rPr lang="ru-RU" b="1">
                <a:solidFill>
                  <a:schemeClr val="accent2"/>
                </a:solidFill>
                <a:effectLst/>
              </a:rPr>
              <a:t>Чем та, кем работаю  Я!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2000"/>
                                        <p:tgtEl>
                                          <p:spTgt spid="175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75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175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175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9" dur="2000"/>
                                        <p:tgtEl>
                                          <p:spTgt spid="175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175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8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5" dur="2000"/>
                                        <p:tgtEl>
                                          <p:spTgt spid="175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8" dur="2000"/>
                                        <p:tgtEl>
                                          <p:spTgt spid="175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2000"/>
                                        <p:tgtEl>
                                          <p:spTgt spid="175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2000"/>
                                        <p:tgtEl>
                                          <p:spTgt spid="175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7" dur="2000"/>
                                        <p:tgtEl>
                                          <p:spTgt spid="175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5113" grpId="0"/>
      <p:bldP spid="175114" grpId="0"/>
      <p:bldP spid="175115" grpId="0"/>
      <p:bldP spid="175116" grpId="0"/>
      <p:bldP spid="175117" grpId="0"/>
      <p:bldP spid="1751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539750" y="260350"/>
            <a:ext cx="8166100" cy="12239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200" kern="10">
                <a:ln w="9525">
                  <a:solidFill>
                    <a:srgbClr val="33CC33"/>
                  </a:solidFill>
                  <a:round/>
                  <a:headEnd/>
                  <a:tailEnd/>
                </a:ln>
                <a:solidFill>
                  <a:srgbClr val="33CC33"/>
                </a:solidFill>
                <a:effectLst/>
                <a:latin typeface="Impact"/>
              </a:rPr>
              <a:t>Педагоги "Ромашки". Какие они?</a:t>
            </a:r>
          </a:p>
        </p:txBody>
      </p:sp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3132138" y="1284288"/>
            <a:ext cx="3095625" cy="414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b="1">
              <a:effectLst/>
            </a:endParaRPr>
          </a:p>
          <a:p>
            <a:pPr algn="ctr"/>
            <a:endParaRPr lang="ru-RU" b="1">
              <a:effectLst/>
            </a:endParaRPr>
          </a:p>
          <a:p>
            <a:pPr algn="ctr"/>
            <a:endParaRPr lang="ru-RU" b="1">
              <a:effectLst/>
            </a:endParaRPr>
          </a:p>
          <a:p>
            <a:pPr algn="ctr"/>
            <a:endParaRPr lang="ru-RU" b="1">
              <a:effectLst/>
            </a:endParaRPr>
          </a:p>
          <a:p>
            <a:pPr algn="ctr"/>
            <a:endParaRPr lang="ru-RU" b="1">
              <a:effectLst/>
            </a:endParaRPr>
          </a:p>
          <a:p>
            <a:pPr algn="ctr"/>
            <a:endParaRPr lang="ru-RU" b="1">
              <a:effectLst/>
            </a:endParaRPr>
          </a:p>
          <a:p>
            <a:pPr algn="ctr"/>
            <a:endParaRPr lang="ru-RU" b="1">
              <a:effectLst/>
            </a:endParaRPr>
          </a:p>
          <a:p>
            <a:pPr algn="ctr"/>
            <a:r>
              <a:rPr lang="ru-RU" sz="2000" b="1">
                <a:solidFill>
                  <a:srgbClr val="FF3300"/>
                </a:solidFill>
                <a:effectLst/>
              </a:rPr>
              <a:t>Мы все такие  разные,</a:t>
            </a:r>
          </a:p>
          <a:p>
            <a:pPr algn="ctr"/>
            <a:r>
              <a:rPr lang="ru-RU" sz="2000" b="1">
                <a:solidFill>
                  <a:srgbClr val="FF3300"/>
                </a:solidFill>
                <a:effectLst/>
              </a:rPr>
              <a:t>По-разному все названы.</a:t>
            </a:r>
          </a:p>
          <a:p>
            <a:pPr algn="ctr"/>
            <a:r>
              <a:rPr lang="ru-RU" sz="2000" b="1">
                <a:solidFill>
                  <a:srgbClr val="FF3300"/>
                </a:solidFill>
                <a:effectLst/>
              </a:rPr>
              <a:t>И только в одном у нас сходство:</a:t>
            </a:r>
          </a:p>
          <a:p>
            <a:pPr algn="ctr"/>
            <a:r>
              <a:rPr lang="ru-RU" sz="2000" b="1">
                <a:solidFill>
                  <a:srgbClr val="FF3300"/>
                </a:solidFill>
                <a:effectLst/>
              </a:rPr>
              <a:t>Верность работе, души благородство!</a:t>
            </a:r>
          </a:p>
        </p:txBody>
      </p:sp>
      <p:sp>
        <p:nvSpPr>
          <p:cNvPr id="4109" name="Rectangle 13"/>
          <p:cNvSpPr>
            <a:spLocks noChangeArrowheads="1"/>
          </p:cNvSpPr>
          <p:nvPr/>
        </p:nvSpPr>
        <p:spPr bwMode="auto">
          <a:xfrm>
            <a:off x="395288" y="4406900"/>
            <a:ext cx="7993062" cy="240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b="1" u="sng">
              <a:solidFill>
                <a:srgbClr val="3399FF"/>
              </a:solidFill>
              <a:effectLst/>
            </a:endParaRPr>
          </a:p>
          <a:p>
            <a:pPr algn="ctr"/>
            <a:endParaRPr lang="ru-RU" b="1" u="sng">
              <a:solidFill>
                <a:srgbClr val="3399FF"/>
              </a:solidFill>
              <a:effectLst/>
            </a:endParaRPr>
          </a:p>
          <a:p>
            <a:pPr algn="ctr"/>
            <a:endParaRPr lang="ru-RU" b="1" u="sng">
              <a:solidFill>
                <a:srgbClr val="3399FF"/>
              </a:solidFill>
              <a:effectLst/>
            </a:endParaRPr>
          </a:p>
          <a:p>
            <a:pPr algn="ctr"/>
            <a:endParaRPr lang="ru-RU" b="1" u="sng">
              <a:solidFill>
                <a:srgbClr val="3399FF"/>
              </a:solidFill>
              <a:effectLst/>
            </a:endParaRPr>
          </a:p>
          <a:p>
            <a:pPr algn="ctr"/>
            <a:r>
              <a:rPr lang="ru-RU" sz="2000" b="1" u="sng">
                <a:solidFill>
                  <a:srgbClr val="0066CC"/>
                </a:solidFill>
                <a:effectLst/>
              </a:rPr>
              <a:t>Наше ДОУ – это:</a:t>
            </a:r>
          </a:p>
          <a:p>
            <a:pPr algn="ctr"/>
            <a:r>
              <a:rPr lang="ru-RU" sz="2000" b="1">
                <a:solidFill>
                  <a:srgbClr val="0066CC"/>
                </a:solidFill>
                <a:effectLst/>
              </a:rPr>
              <a:t>Д – добрые, душевные, доброжелательные;</a:t>
            </a:r>
          </a:p>
          <a:p>
            <a:pPr algn="l"/>
            <a:r>
              <a:rPr lang="ru-RU" sz="2000" b="1">
                <a:solidFill>
                  <a:srgbClr val="0066CC"/>
                </a:solidFill>
                <a:effectLst/>
              </a:rPr>
              <a:t>               О – общительные, ответственные, обаятельные;</a:t>
            </a:r>
          </a:p>
          <a:p>
            <a:pPr algn="ctr"/>
            <a:r>
              <a:rPr lang="ru-RU" sz="2000" b="1">
                <a:solidFill>
                  <a:srgbClr val="0066CC"/>
                </a:solidFill>
                <a:effectLst/>
              </a:rPr>
              <a:t>У – умные, успешные, увлеченные педагоги</a:t>
            </a:r>
          </a:p>
        </p:txBody>
      </p:sp>
      <p:pic>
        <p:nvPicPr>
          <p:cNvPr id="13" name="Рисунок 12" descr="C:\Documents and Settings\Админ\Local Settings\Temporary Internet Files\Content.Word\DSC0021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5251" y="1691657"/>
            <a:ext cx="863788" cy="11936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9" name="Рисунок 18" descr="C:\Documents and Settings\Админ\Local Settings\Temporary Internet Files\Content.Word\DSC0022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360855" y="1690146"/>
            <a:ext cx="858321" cy="1198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5" name="Рисунок 14" descr="C:\Documents and Settings\Админ\Local Settings\Temporary Internet Files\Content.Word\DSC00160.jpg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440246" y="1687696"/>
            <a:ext cx="858786" cy="12046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4" name="Рисунок 13" descr="C:\Documents and Settings\Админ\Local Settings\Temporary Internet Files\Content.Word\DSC00284.jpg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93722" y="1695217"/>
            <a:ext cx="887330" cy="12233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Рисунок 10" descr="C:\Documents and Settings\Админ\Local Settings\Temporary Internet Files\Content.Word\DSC00180.jpg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757598" y="1698048"/>
            <a:ext cx="836098" cy="118454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2" name="Рисунок 11" descr="C:\Documents and Settings\Админ\Local Settings\Temporary Internet Files\Content.Word\DSC00181.jpg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911106" y="1698611"/>
            <a:ext cx="836075" cy="11994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 descr="C:\Documents and Settings\Админ\Local Settings\Temporary Internet Files\Content.Word\музыкальный руководитель Иванова Татьяна Викторовна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52195" y="1695447"/>
            <a:ext cx="809119" cy="1143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Рисунок 5" descr="C:\Documents and Settings\Админ\Local Settings\Temporary Internet Files\Content.Word\педагог-психолог Рудакова Наталь Владимировна.jpg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291622" y="3063872"/>
            <a:ext cx="852462" cy="11430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7" name="Рисунок 16" descr="C:\Documents and Settings\Админ\Local Settings\Temporary Internet Files\Content.Word\DSC00196.jpg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8121372" y="3134545"/>
            <a:ext cx="796143" cy="11856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8" name="Рисунок 17" descr="C:\Documents and Settings\Админ\Local Settings\Temporary Internet Files\Content.Word\DSC00218.jpg"/>
          <p:cNvPicPr/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7131960" y="3134096"/>
            <a:ext cx="840183" cy="11923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0" name="Рисунок 19" descr="C:\Documents and Settings\Админ\Local Settings\Temporary Internet Files\Content.Word\DSC00230.jpg"/>
          <p:cNvPicPr/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199361" y="3135310"/>
            <a:ext cx="838557" cy="12100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 descr="C:\Documents and Settings\Админ\Local Settings\Temporary Internet Files\Content.Word\DSC00190.jpg"/>
          <p:cNvPicPr/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127836" y="1698634"/>
            <a:ext cx="749032" cy="114300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Рисунок 8" descr="C:\Documents and Settings\Админ\Local Settings\Temporary Internet Files\Content.Word\DSC00221.jpg"/>
          <p:cNvPicPr/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2307345" y="3073329"/>
            <a:ext cx="838863" cy="11677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6" name="Рисунок 15" descr="C:\Documents and Settings\Админ\Local Settings\Temporary Internet Files\Content.Word\DSC00173.jpg"/>
          <p:cNvPicPr/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74770" y="3057779"/>
            <a:ext cx="790708" cy="11301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1" name="Рисунок 20" descr="C:\Documents and Settings\Админ\Local Settings\Temporary Internet Files\Content.Word\DSC00298.jpg"/>
          <p:cNvPicPr>
            <a:picLocks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 rot="1462469">
            <a:off x="7885113" y="5561013"/>
            <a:ext cx="936625" cy="1296987"/>
          </a:xfrm>
          <a:prstGeom prst="rect">
            <a:avLst/>
          </a:prstGeom>
          <a:noFill/>
        </p:spPr>
      </p:pic>
      <p:pic>
        <p:nvPicPr>
          <p:cNvPr id="4127" name="Picture 31" descr="DSCI0074"/>
          <p:cNvPicPr>
            <a:picLocks noChangeAspect="1" noChangeArrowheads="1"/>
          </p:cNvPicPr>
          <p:nvPr/>
        </p:nvPicPr>
        <p:blipFill>
          <a:blip r:embed="rId18" cstate="print"/>
          <a:srcRect l="10167" t="18979" r="54333" b="28694"/>
          <a:stretch>
            <a:fillRect/>
          </a:stretch>
        </p:blipFill>
        <p:spPr bwMode="auto">
          <a:xfrm>
            <a:off x="539750" y="4365625"/>
            <a:ext cx="909638" cy="1150938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29" name="Picture 33" descr="сканирование0015"/>
          <p:cNvPicPr>
            <a:picLocks noChangeAspect="1" noChangeArrowheads="1"/>
          </p:cNvPicPr>
          <p:nvPr/>
        </p:nvPicPr>
        <p:blipFill>
          <a:blip r:embed="rId19" cstate="print"/>
          <a:srcRect l="4317" t="47418" r="73257" b="31129"/>
          <a:stretch>
            <a:fillRect/>
          </a:stretch>
        </p:blipFill>
        <p:spPr bwMode="auto">
          <a:xfrm>
            <a:off x="7812088" y="4437063"/>
            <a:ext cx="838200" cy="1131887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32" name="Picture 36" descr="сканирование0033"/>
          <p:cNvPicPr>
            <a:picLocks noChangeAspect="1" noChangeArrowheads="1"/>
          </p:cNvPicPr>
          <p:nvPr/>
        </p:nvPicPr>
        <p:blipFill>
          <a:blip r:embed="rId20" cstate="print"/>
          <a:srcRect l="40762" t="2985" r="14815" b="38985"/>
          <a:stretch>
            <a:fillRect/>
          </a:stretch>
        </p:blipFill>
        <p:spPr bwMode="auto">
          <a:xfrm>
            <a:off x="1763713" y="4365625"/>
            <a:ext cx="863600" cy="1152525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33" name="Picture 37" descr="Изображение"/>
          <p:cNvPicPr>
            <a:picLocks noChangeAspect="1" noChangeArrowheads="1"/>
          </p:cNvPicPr>
          <p:nvPr/>
        </p:nvPicPr>
        <p:blipFill>
          <a:blip r:embed="rId21" cstate="print"/>
          <a:srcRect t="15852" r="11371"/>
          <a:stretch>
            <a:fillRect/>
          </a:stretch>
        </p:blipFill>
        <p:spPr bwMode="auto">
          <a:xfrm>
            <a:off x="6588125" y="4437063"/>
            <a:ext cx="877888" cy="1149350"/>
          </a:xfrm>
          <a:prstGeom prst="rect">
            <a:avLst/>
          </a:prstGeom>
          <a:noFill/>
          <a:ln w="12700">
            <a:solidFill>
              <a:schemeClr val="bg1"/>
            </a:solidFill>
            <a:miter lim="800000"/>
            <a:headEnd/>
            <a:tailEnd/>
          </a:ln>
        </p:spPr>
      </p:pic>
      <p:pic>
        <p:nvPicPr>
          <p:cNvPr id="4135" name="Объект 1"/>
          <p:cNvPicPr>
            <a:picLocks noChangeArrowheads="1"/>
          </p:cNvPicPr>
          <p:nvPr/>
        </p:nvPicPr>
        <p:blipFill>
          <a:blip r:embed="rId22" cstate="print"/>
          <a:srcRect l="33821" t="32892" r="52103" b="35541"/>
          <a:stretch>
            <a:fillRect/>
          </a:stretch>
        </p:blipFill>
        <p:spPr bwMode="auto">
          <a:xfrm rot="-654703">
            <a:off x="395288" y="5418138"/>
            <a:ext cx="108108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3000"/>
                                        <p:tgtEl>
                                          <p:spTgt spid="4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8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5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7" grpId="0"/>
      <p:bldP spid="410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6130" name="Picture 2" descr="smile7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6131" name="WordArt 3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8532813" cy="15240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CCFF"/>
                  </a:solidFill>
                  <a:round/>
                  <a:headEnd/>
                  <a:tailEnd/>
                </a:ln>
                <a:solidFill>
                  <a:srgbClr val="993366"/>
                </a:solidFill>
                <a:effectLst/>
                <a:latin typeface="Impact"/>
              </a:rPr>
              <a:t>Кадровые ресурсы. Образование.</a:t>
            </a:r>
          </a:p>
        </p:txBody>
      </p:sp>
      <p:sp>
        <p:nvSpPr>
          <p:cNvPr id="176132" name="Rectangle 4"/>
          <p:cNvSpPr>
            <a:spLocks noChangeArrowheads="1"/>
          </p:cNvSpPr>
          <p:nvPr/>
        </p:nvSpPr>
        <p:spPr bwMode="auto">
          <a:xfrm>
            <a:off x="250825" y="1517650"/>
            <a:ext cx="8893175" cy="1281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/>
            <a:endParaRPr lang="ru-RU" sz="2000" b="1">
              <a:effectLst/>
            </a:endParaRPr>
          </a:p>
          <a:p>
            <a:pPr algn="ctr">
              <a:buFontTx/>
              <a:buChar char="•"/>
            </a:pPr>
            <a:r>
              <a:rPr lang="ru-RU" sz="2000" b="1">
                <a:solidFill>
                  <a:srgbClr val="0066CC"/>
                </a:solidFill>
                <a:effectLst/>
              </a:rPr>
              <a:t>К концу года основная часть педагогов  - 87% - имела квалификационную категорию.</a:t>
            </a:r>
            <a:r>
              <a:rPr lang="ru-RU">
                <a:effectLst/>
              </a:rPr>
              <a:t>                                      </a:t>
            </a:r>
          </a:p>
          <a:p>
            <a:pPr algn="ctr" eaLnBrk="0" hangingPunct="0"/>
            <a:endParaRPr lang="ru-RU">
              <a:effectLst/>
            </a:endParaRPr>
          </a:p>
        </p:txBody>
      </p:sp>
      <p:graphicFrame>
        <p:nvGraphicFramePr>
          <p:cNvPr id="176133" name="Object 5"/>
          <p:cNvGraphicFramePr>
            <a:graphicFrameLocks noChangeAspect="1"/>
          </p:cNvGraphicFramePr>
          <p:nvPr>
            <p:ph/>
          </p:nvPr>
        </p:nvGraphicFramePr>
        <p:xfrm>
          <a:off x="0" y="1916113"/>
          <a:ext cx="8486775" cy="5181600"/>
        </p:xfrm>
        <a:graphic>
          <a:graphicData uri="http://schemas.openxmlformats.org/presentationml/2006/ole">
            <p:oleObj spid="_x0000_s176133" name="Диаграмма" r:id="rId4" imgW="4953000" imgH="2638349" progId="MSGraph.Chart.8">
              <p:embed/>
            </p:oleObj>
          </a:graphicData>
        </a:graphic>
      </p:graphicFrame>
      <p:sp>
        <p:nvSpPr>
          <p:cNvPr id="176134" name="Rectangle 6"/>
          <p:cNvSpPr>
            <a:spLocks noChangeArrowheads="1"/>
          </p:cNvSpPr>
          <p:nvPr/>
        </p:nvSpPr>
        <p:spPr bwMode="auto">
          <a:xfrm>
            <a:off x="900113" y="5868988"/>
            <a:ext cx="7848600" cy="915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buFontTx/>
              <a:buChar char="•"/>
            </a:pPr>
            <a:r>
              <a:rPr lang="ru-RU" b="1">
                <a:solidFill>
                  <a:srgbClr val="0066CC"/>
                </a:solidFill>
                <a:effectLst/>
              </a:rPr>
              <a:t>  Все воспитатели, кроме одного, прошли курсовую подготовку. </a:t>
            </a:r>
          </a:p>
          <a:p>
            <a:pPr algn="ctr">
              <a:buFontTx/>
              <a:buChar char="•"/>
            </a:pPr>
            <a:r>
              <a:rPr lang="ru-RU" b="1">
                <a:solidFill>
                  <a:srgbClr val="0066CC"/>
                </a:solidFill>
                <a:effectLst/>
              </a:rPr>
              <a:t> Текучести кадров не было.</a:t>
            </a:r>
            <a:r>
              <a:rPr lang="ru-RU">
                <a:effectLst/>
              </a:rPr>
              <a:t> </a:t>
            </a:r>
          </a:p>
          <a:p>
            <a:pPr algn="ctr" eaLnBrk="0" hangingPunct="0"/>
            <a:endParaRPr lang="ru-RU"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76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1" dur="2000"/>
                                        <p:tgtEl>
                                          <p:spTgt spid="176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176133" grpId="0"/>
      <p:bldP spid="17613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7154" name="Picture 2" descr="smile7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1600000"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77155" name="Rectangle 3"/>
          <p:cNvSpPr>
            <a:spLocks noChangeArrowheads="1"/>
          </p:cNvSpPr>
          <p:nvPr/>
        </p:nvSpPr>
        <p:spPr bwMode="auto">
          <a:xfrm>
            <a:off x="611188" y="-73025"/>
            <a:ext cx="7056437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endParaRPr lang="ru-RU" b="1" u="sng">
              <a:effectLst/>
            </a:endParaRPr>
          </a:p>
          <a:p>
            <a:pPr algn="l">
              <a:tabLst>
                <a:tab pos="457200" algn="l"/>
              </a:tabLst>
            </a:pPr>
            <a:endParaRPr lang="ru-RU" b="1">
              <a:effectLst/>
            </a:endParaRPr>
          </a:p>
          <a:p>
            <a:pPr algn="l">
              <a:tabLst>
                <a:tab pos="457200" algn="l"/>
              </a:tabLst>
            </a:pPr>
            <a:endParaRPr lang="ru-RU" b="1">
              <a:effectLst/>
            </a:endParaRP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Любовь и уважение к личности ребенка;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Широта души и острота ума;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Качество обучения и воспитания;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Оригинальность идей и мыслей.</a:t>
            </a:r>
          </a:p>
        </p:txBody>
      </p:sp>
      <p:sp>
        <p:nvSpPr>
          <p:cNvPr id="177156" name="Rectangle 4"/>
          <p:cNvSpPr>
            <a:spLocks noChangeArrowheads="1"/>
          </p:cNvSpPr>
          <p:nvPr/>
        </p:nvSpPr>
        <p:spPr bwMode="auto">
          <a:xfrm>
            <a:off x="539750" y="2276475"/>
            <a:ext cx="8208963" cy="357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tabLst>
                <a:tab pos="457200" algn="l"/>
              </a:tabLst>
            </a:pPr>
            <a:endParaRPr lang="ru-RU" b="1" u="sng">
              <a:effectLst/>
            </a:endParaRPr>
          </a:p>
          <a:p>
            <a:pPr algn="ctr">
              <a:tabLst>
                <a:tab pos="457200" algn="l"/>
              </a:tabLst>
            </a:pPr>
            <a:endParaRPr lang="ru-RU" b="1">
              <a:effectLst/>
            </a:endParaRP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Учись видеть и уважать в другом человеке личность.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Учись видеть в себе недостатки и прощать их другим.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Будь честен в помыслах, не навреди словом.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Щедро делись своим педагогическим мастерством, ибо «не оскудеет рука дающего».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Учись радоваться успехам своих коллег.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Не позволяй себе плохого настроения.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Помни, что твой внешний вид соответствует твоему внутреннему содержанию.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Полнее используй свои силы и возможности в работе.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Совершенствуйся.</a:t>
            </a:r>
          </a:p>
          <a:p>
            <a:pPr algn="l">
              <a:buFontTx/>
              <a:buChar char="•"/>
              <a:tabLst>
                <a:tab pos="457200" algn="l"/>
              </a:tabLst>
            </a:pPr>
            <a:r>
              <a:rPr lang="ru-RU" sz="1600" b="1">
                <a:effectLst/>
              </a:rPr>
              <a:t>Добросовестно выполняй свои профессиональные обязанности.</a:t>
            </a:r>
          </a:p>
        </p:txBody>
      </p:sp>
      <p:sp>
        <p:nvSpPr>
          <p:cNvPr id="177157" name="Rectangle 5"/>
          <p:cNvSpPr>
            <a:spLocks noChangeArrowheads="1"/>
          </p:cNvSpPr>
          <p:nvPr/>
        </p:nvSpPr>
        <p:spPr bwMode="auto">
          <a:xfrm>
            <a:off x="385763" y="5646738"/>
            <a:ext cx="8507412" cy="103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l"/>
            <a:endParaRPr lang="ru-RU" sz="800">
              <a:solidFill>
                <a:srgbClr val="0000FF"/>
              </a:solidFill>
              <a:effectLst/>
            </a:endParaRPr>
          </a:p>
          <a:p>
            <a:pPr algn="l"/>
            <a:r>
              <a:rPr lang="ru-RU" sz="800">
                <a:solidFill>
                  <a:srgbClr val="0000FF"/>
                </a:solidFill>
                <a:effectLst/>
              </a:rPr>
              <a:t> </a:t>
            </a:r>
            <a:r>
              <a:rPr lang="ru-RU" b="1">
                <a:solidFill>
                  <a:srgbClr val="0000FF"/>
                </a:solidFill>
                <a:effectLst/>
              </a:rPr>
              <a:t>Наше ДОУ – детский сад не только для всех, но и для каждого ребенка, где ему помогут реализовать индивидуальные качества и способности, где его всегда любят и ждут.</a:t>
            </a:r>
          </a:p>
        </p:txBody>
      </p:sp>
      <p:sp>
        <p:nvSpPr>
          <p:cNvPr id="177158" name="WordArt 6"/>
          <p:cNvSpPr>
            <a:spLocks noChangeArrowheads="1" noChangeShapeType="1" noTextEdit="1"/>
          </p:cNvSpPr>
          <p:nvPr/>
        </p:nvSpPr>
        <p:spPr bwMode="auto">
          <a:xfrm>
            <a:off x="1476375" y="0"/>
            <a:ext cx="6408738" cy="863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2400" kern="10">
                <a:ln w="9525">
                  <a:solidFill>
                    <a:srgbClr val="FF6699"/>
                  </a:solidFill>
                  <a:round/>
                  <a:headEnd/>
                  <a:tailEnd/>
                </a:ln>
                <a:solidFill>
                  <a:srgbClr val="FF6699"/>
                </a:solidFill>
                <a:effectLst/>
                <a:latin typeface="Impact"/>
              </a:rPr>
              <a:t>Наше педагогическое кредо:</a:t>
            </a:r>
          </a:p>
        </p:txBody>
      </p:sp>
      <p:sp>
        <p:nvSpPr>
          <p:cNvPr id="177159" name="WordArt 7"/>
          <p:cNvSpPr>
            <a:spLocks noChangeArrowheads="1" noChangeShapeType="1" noTextEdit="1"/>
          </p:cNvSpPr>
          <p:nvPr/>
        </p:nvSpPr>
        <p:spPr bwMode="auto">
          <a:xfrm>
            <a:off x="971550" y="1844675"/>
            <a:ext cx="7435850" cy="995363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ru-RU" sz="2000" kern="10">
                <a:ln w="9525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66CCFF"/>
                </a:solidFill>
                <a:effectLst/>
                <a:latin typeface="Impact"/>
              </a:rPr>
              <a:t>Кодекс чести воспитателей ДОУ</a:t>
            </a:r>
          </a:p>
        </p:txBody>
      </p:sp>
      <p:pic>
        <p:nvPicPr>
          <p:cNvPr id="177160" name="Picture 8" descr="j023298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99325" y="3860800"/>
            <a:ext cx="1844675" cy="1831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77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77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4000"/>
                            </p:stCondLst>
                            <p:childTnLst>
                              <p:par>
                                <p:cTn id="15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3000"/>
                                        <p:tgtEl>
                                          <p:spTgt spid="177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1771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7155" grpId="0"/>
      <p:bldP spid="177156" grpId="0"/>
      <p:bldP spid="177157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1181</TotalTime>
  <Words>1588</Words>
  <Application>Microsoft Office PowerPoint</Application>
  <PresentationFormat>Экран (4:3)</PresentationFormat>
  <Paragraphs>285</Paragraphs>
  <Slides>30</Slides>
  <Notes>0</Notes>
  <HiddenSlides>0</HiddenSlides>
  <MMClips>2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2" baseType="lpstr">
      <vt:lpstr>Оформление по умолчанию</vt:lpstr>
      <vt:lpstr>Диаграмма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Влад</dc:creator>
  <cp:lastModifiedBy>revaz</cp:lastModifiedBy>
  <cp:revision>30</cp:revision>
  <dcterms:created xsi:type="dcterms:W3CDTF">2010-05-08T04:04:22Z</dcterms:created>
  <dcterms:modified xsi:type="dcterms:W3CDTF">2012-05-16T14:29:03Z</dcterms:modified>
</cp:coreProperties>
</file>