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327" r:id="rId4"/>
    <p:sldId id="316" r:id="rId5"/>
    <p:sldId id="297" r:id="rId6"/>
    <p:sldId id="317" r:id="rId7"/>
    <p:sldId id="318" r:id="rId8"/>
    <p:sldId id="326" r:id="rId9"/>
    <p:sldId id="325" r:id="rId10"/>
    <p:sldId id="324" r:id="rId11"/>
    <p:sldId id="323" r:id="rId12"/>
    <p:sldId id="322" r:id="rId13"/>
    <p:sldId id="321" r:id="rId14"/>
    <p:sldId id="320" r:id="rId15"/>
    <p:sldId id="313" r:id="rId16"/>
    <p:sldId id="263" r:id="rId17"/>
    <p:sldId id="277" r:id="rId18"/>
    <p:sldId id="278" r:id="rId19"/>
    <p:sldId id="280" r:id="rId20"/>
    <p:sldId id="311" r:id="rId21"/>
    <p:sldId id="267" r:id="rId22"/>
    <p:sldId id="315" r:id="rId23"/>
    <p:sldId id="269" r:id="rId24"/>
    <p:sldId id="279" r:id="rId25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D20000"/>
    <a:srgbClr val="006600"/>
    <a:srgbClr val="008000"/>
    <a:srgbClr val="0033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142A2D-DAAD-42D1-9427-6D5050FBC42D}" type="doc">
      <dgm:prSet loTypeId="urn:microsoft.com/office/officeart/2005/8/layout/hierarchy6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61A85AE-DE46-44E6-BE57-5215060A42B4}">
      <dgm:prSet phldrT="[Текст]" custT="1"/>
      <dgm:spPr/>
      <dgm:t>
        <a:bodyPr/>
        <a:lstStyle/>
        <a:p>
          <a:r>
            <a:rPr lang="ru-RU" sz="3200" dirty="0" smtClean="0"/>
            <a:t>Сложные предложения</a:t>
          </a:r>
          <a:endParaRPr lang="ru-RU" sz="3200" dirty="0"/>
        </a:p>
      </dgm:t>
    </dgm:pt>
    <dgm:pt modelId="{2197905A-E92F-427F-A18D-290F0981C113}" type="parTrans" cxnId="{4FB67A69-30AA-4774-BCB6-A10FDB83C009}">
      <dgm:prSet/>
      <dgm:spPr/>
      <dgm:t>
        <a:bodyPr/>
        <a:lstStyle/>
        <a:p>
          <a:endParaRPr lang="ru-RU" sz="3200"/>
        </a:p>
      </dgm:t>
    </dgm:pt>
    <dgm:pt modelId="{DDDAFCA9-50C0-4BCD-B0F9-984EA90CB112}" type="sibTrans" cxnId="{4FB67A69-30AA-4774-BCB6-A10FDB83C009}">
      <dgm:prSet/>
      <dgm:spPr/>
      <dgm:t>
        <a:bodyPr/>
        <a:lstStyle/>
        <a:p>
          <a:endParaRPr lang="ru-RU" sz="3200"/>
        </a:p>
      </dgm:t>
    </dgm:pt>
    <dgm:pt modelId="{8D653271-81D4-4299-A520-B833A2111737}">
      <dgm:prSet phldrT="[Текст]" custT="1"/>
      <dgm:spPr/>
      <dgm:t>
        <a:bodyPr/>
        <a:lstStyle/>
        <a:p>
          <a:r>
            <a:rPr lang="ru-RU" sz="3200" dirty="0" smtClean="0"/>
            <a:t>Союзные</a:t>
          </a:r>
          <a:endParaRPr lang="ru-RU" sz="3200" dirty="0"/>
        </a:p>
      </dgm:t>
    </dgm:pt>
    <dgm:pt modelId="{C784323C-3BC0-4286-AC04-C2B41D9754B0}" type="parTrans" cxnId="{3439943E-17C7-4D71-9913-6CB756B1FF7B}">
      <dgm:prSet/>
      <dgm:spPr/>
      <dgm:t>
        <a:bodyPr/>
        <a:lstStyle/>
        <a:p>
          <a:endParaRPr lang="ru-RU" sz="3200"/>
        </a:p>
      </dgm:t>
    </dgm:pt>
    <dgm:pt modelId="{C2518873-BBD3-4126-A79B-26D6F181A2F1}" type="sibTrans" cxnId="{3439943E-17C7-4D71-9913-6CB756B1FF7B}">
      <dgm:prSet/>
      <dgm:spPr/>
      <dgm:t>
        <a:bodyPr/>
        <a:lstStyle/>
        <a:p>
          <a:endParaRPr lang="ru-RU" sz="3200"/>
        </a:p>
      </dgm:t>
    </dgm:pt>
    <dgm:pt modelId="{6FAADEC3-065A-48B9-A82B-A6A96393DF03}">
      <dgm:prSet phldrT="[Текст]" custT="1"/>
      <dgm:spPr/>
      <dgm:t>
        <a:bodyPr/>
        <a:lstStyle/>
        <a:p>
          <a:r>
            <a:rPr lang="ru-RU" sz="2400" dirty="0" smtClean="0"/>
            <a:t>Сложносочинённые</a:t>
          </a:r>
          <a:endParaRPr lang="ru-RU" sz="2400" dirty="0"/>
        </a:p>
      </dgm:t>
    </dgm:pt>
    <dgm:pt modelId="{5D0B5760-3FA4-4850-8B6D-FABCF827CD69}" type="parTrans" cxnId="{A8FBDF0E-2898-4E41-9DFB-D3A7AE0955D0}">
      <dgm:prSet/>
      <dgm:spPr/>
      <dgm:t>
        <a:bodyPr/>
        <a:lstStyle/>
        <a:p>
          <a:endParaRPr lang="ru-RU" sz="3200"/>
        </a:p>
      </dgm:t>
    </dgm:pt>
    <dgm:pt modelId="{368FB76A-BBCD-4496-97E3-B789B32CF222}" type="sibTrans" cxnId="{A8FBDF0E-2898-4E41-9DFB-D3A7AE0955D0}">
      <dgm:prSet/>
      <dgm:spPr/>
      <dgm:t>
        <a:bodyPr/>
        <a:lstStyle/>
        <a:p>
          <a:endParaRPr lang="ru-RU" sz="3200"/>
        </a:p>
      </dgm:t>
    </dgm:pt>
    <dgm:pt modelId="{40494908-76DE-40A9-8715-AE5843AF2A71}">
      <dgm:prSet phldrT="[Текст]" custT="1"/>
      <dgm:spPr/>
      <dgm:t>
        <a:bodyPr/>
        <a:lstStyle/>
        <a:p>
          <a:r>
            <a:rPr lang="ru-RU" sz="2400" dirty="0" smtClean="0"/>
            <a:t>Сложноподчинённые</a:t>
          </a:r>
          <a:endParaRPr lang="ru-RU" sz="2400" dirty="0"/>
        </a:p>
      </dgm:t>
    </dgm:pt>
    <dgm:pt modelId="{19651618-93A5-4346-A2E0-66A92CB7872E}" type="parTrans" cxnId="{3B52E43E-2232-4750-8558-70DC8879CFFD}">
      <dgm:prSet/>
      <dgm:spPr/>
      <dgm:t>
        <a:bodyPr/>
        <a:lstStyle/>
        <a:p>
          <a:endParaRPr lang="ru-RU" sz="3200"/>
        </a:p>
      </dgm:t>
    </dgm:pt>
    <dgm:pt modelId="{A2003A25-5838-4D4C-A59C-21AEDEA1C39C}" type="sibTrans" cxnId="{3B52E43E-2232-4750-8558-70DC8879CFFD}">
      <dgm:prSet/>
      <dgm:spPr/>
      <dgm:t>
        <a:bodyPr/>
        <a:lstStyle/>
        <a:p>
          <a:endParaRPr lang="ru-RU" sz="3200"/>
        </a:p>
      </dgm:t>
    </dgm:pt>
    <dgm:pt modelId="{41CEFBE2-9245-4C39-8BD8-AD2D6E628DF1}">
      <dgm:prSet phldrT="[Текст]" custT="1"/>
      <dgm:spPr/>
      <dgm:t>
        <a:bodyPr/>
        <a:lstStyle/>
        <a:p>
          <a:r>
            <a:rPr lang="ru-RU" sz="3200" dirty="0" smtClean="0"/>
            <a:t>Бессоюзные</a:t>
          </a:r>
          <a:endParaRPr lang="ru-RU" sz="3200" dirty="0"/>
        </a:p>
      </dgm:t>
    </dgm:pt>
    <dgm:pt modelId="{4CF6DED4-085D-44CA-8059-554969A0A527}" type="parTrans" cxnId="{5EE803CB-BB66-4AE4-9383-4E8076A99F9D}">
      <dgm:prSet/>
      <dgm:spPr/>
      <dgm:t>
        <a:bodyPr/>
        <a:lstStyle/>
        <a:p>
          <a:endParaRPr lang="ru-RU" sz="3200"/>
        </a:p>
      </dgm:t>
    </dgm:pt>
    <dgm:pt modelId="{1DE9A261-18C1-4FB0-A80E-1A2A7FA3EE67}" type="sibTrans" cxnId="{5EE803CB-BB66-4AE4-9383-4E8076A99F9D}">
      <dgm:prSet/>
      <dgm:spPr/>
      <dgm:t>
        <a:bodyPr/>
        <a:lstStyle/>
        <a:p>
          <a:endParaRPr lang="ru-RU" sz="3200"/>
        </a:p>
      </dgm:t>
    </dgm:pt>
    <dgm:pt modelId="{96FD5CA1-3ED6-492B-B287-AFA226CCD0AF}" type="pres">
      <dgm:prSet presAssocID="{4B142A2D-DAAD-42D1-9427-6D5050FBC42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ED56274-E228-4FA7-87CD-6F223FFED17E}" type="pres">
      <dgm:prSet presAssocID="{4B142A2D-DAAD-42D1-9427-6D5050FBC42D}" presName="hierFlow" presStyleCnt="0"/>
      <dgm:spPr/>
      <dgm:t>
        <a:bodyPr/>
        <a:lstStyle/>
        <a:p>
          <a:endParaRPr lang="ru-RU"/>
        </a:p>
      </dgm:t>
    </dgm:pt>
    <dgm:pt modelId="{50F81727-0F48-4B26-AD95-6337DC26AB70}" type="pres">
      <dgm:prSet presAssocID="{4B142A2D-DAAD-42D1-9427-6D5050FBC42D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60FE1D3-FCA3-45C3-821B-2E847A8CB7EE}" type="pres">
      <dgm:prSet presAssocID="{E61A85AE-DE46-44E6-BE57-5215060A42B4}" presName="Name14" presStyleCnt="0"/>
      <dgm:spPr/>
      <dgm:t>
        <a:bodyPr/>
        <a:lstStyle/>
        <a:p>
          <a:endParaRPr lang="ru-RU"/>
        </a:p>
      </dgm:t>
    </dgm:pt>
    <dgm:pt modelId="{D035BDB0-F84C-4A35-A828-74274AC2D838}" type="pres">
      <dgm:prSet presAssocID="{E61A85AE-DE46-44E6-BE57-5215060A42B4}" presName="level1Shape" presStyleLbl="node0" presStyleIdx="0" presStyleCnt="1" custScaleX="358973" custScaleY="131611" custLinFactNeighborX="-48676" custLinFactNeighborY="32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A01402-20A5-4C50-A769-F028C20383F5}" type="pres">
      <dgm:prSet presAssocID="{E61A85AE-DE46-44E6-BE57-5215060A42B4}" presName="hierChild2" presStyleCnt="0"/>
      <dgm:spPr/>
      <dgm:t>
        <a:bodyPr/>
        <a:lstStyle/>
        <a:p>
          <a:endParaRPr lang="ru-RU"/>
        </a:p>
      </dgm:t>
    </dgm:pt>
    <dgm:pt modelId="{DF6EE851-3125-4E27-A873-1BAA85837C64}" type="pres">
      <dgm:prSet presAssocID="{C784323C-3BC0-4286-AC04-C2B41D9754B0}" presName="Name19" presStyleLbl="parChTrans1D2" presStyleIdx="0" presStyleCnt="2"/>
      <dgm:spPr/>
      <dgm:t>
        <a:bodyPr/>
        <a:lstStyle/>
        <a:p>
          <a:endParaRPr lang="ru-RU"/>
        </a:p>
      </dgm:t>
    </dgm:pt>
    <dgm:pt modelId="{29335604-4227-46EE-8B1C-2A4B9A00FFF4}" type="pres">
      <dgm:prSet presAssocID="{8D653271-81D4-4299-A520-B833A2111737}" presName="Name21" presStyleCnt="0"/>
      <dgm:spPr/>
      <dgm:t>
        <a:bodyPr/>
        <a:lstStyle/>
        <a:p>
          <a:endParaRPr lang="ru-RU"/>
        </a:p>
      </dgm:t>
    </dgm:pt>
    <dgm:pt modelId="{2B0FF2B9-B093-4A62-A19E-F7438264BACA}" type="pres">
      <dgm:prSet presAssocID="{8D653271-81D4-4299-A520-B833A2111737}" presName="level2Shape" presStyleLbl="node2" presStyleIdx="0" presStyleCnt="2" custScaleX="245157" custScaleY="126290" custLinFactX="-1031" custLinFactNeighborX="-100000" custLinFactNeighborY="-1747"/>
      <dgm:spPr/>
      <dgm:t>
        <a:bodyPr/>
        <a:lstStyle/>
        <a:p>
          <a:endParaRPr lang="ru-RU"/>
        </a:p>
      </dgm:t>
    </dgm:pt>
    <dgm:pt modelId="{54F864CF-66C9-442C-B9F0-E8E01B5CF428}" type="pres">
      <dgm:prSet presAssocID="{8D653271-81D4-4299-A520-B833A2111737}" presName="hierChild3" presStyleCnt="0"/>
      <dgm:spPr/>
      <dgm:t>
        <a:bodyPr/>
        <a:lstStyle/>
        <a:p>
          <a:endParaRPr lang="ru-RU"/>
        </a:p>
      </dgm:t>
    </dgm:pt>
    <dgm:pt modelId="{ECE691D4-D6A1-48B1-A765-8EC24870242B}" type="pres">
      <dgm:prSet presAssocID="{5D0B5760-3FA4-4850-8B6D-FABCF827CD69}" presName="Name19" presStyleLbl="parChTrans1D3" presStyleIdx="0" presStyleCnt="2"/>
      <dgm:spPr/>
      <dgm:t>
        <a:bodyPr/>
        <a:lstStyle/>
        <a:p>
          <a:endParaRPr lang="ru-RU"/>
        </a:p>
      </dgm:t>
    </dgm:pt>
    <dgm:pt modelId="{E8EF3F0B-9318-4A87-B5FA-13E550CEE567}" type="pres">
      <dgm:prSet presAssocID="{6FAADEC3-065A-48B9-A82B-A6A96393DF03}" presName="Name21" presStyleCnt="0"/>
      <dgm:spPr/>
      <dgm:t>
        <a:bodyPr/>
        <a:lstStyle/>
        <a:p>
          <a:endParaRPr lang="ru-RU"/>
        </a:p>
      </dgm:t>
    </dgm:pt>
    <dgm:pt modelId="{20EDE391-0974-4DE1-972C-208DC62C7EEA}" type="pres">
      <dgm:prSet presAssocID="{6FAADEC3-065A-48B9-A82B-A6A96393DF03}" presName="level2Shape" presStyleLbl="node3" presStyleIdx="0" presStyleCnt="2" custScaleX="260113" custScaleY="140609"/>
      <dgm:spPr/>
      <dgm:t>
        <a:bodyPr/>
        <a:lstStyle/>
        <a:p>
          <a:endParaRPr lang="ru-RU"/>
        </a:p>
      </dgm:t>
    </dgm:pt>
    <dgm:pt modelId="{19E51C25-A5A8-4604-A29B-3F3EE2B388F0}" type="pres">
      <dgm:prSet presAssocID="{6FAADEC3-065A-48B9-A82B-A6A96393DF03}" presName="hierChild3" presStyleCnt="0"/>
      <dgm:spPr/>
      <dgm:t>
        <a:bodyPr/>
        <a:lstStyle/>
        <a:p>
          <a:endParaRPr lang="ru-RU"/>
        </a:p>
      </dgm:t>
    </dgm:pt>
    <dgm:pt modelId="{E3CBBA18-EE74-498C-A2E8-845358C09C85}" type="pres">
      <dgm:prSet presAssocID="{19651618-93A5-4346-A2E0-66A92CB7872E}" presName="Name19" presStyleLbl="parChTrans1D3" presStyleIdx="1" presStyleCnt="2"/>
      <dgm:spPr/>
      <dgm:t>
        <a:bodyPr/>
        <a:lstStyle/>
        <a:p>
          <a:endParaRPr lang="ru-RU"/>
        </a:p>
      </dgm:t>
    </dgm:pt>
    <dgm:pt modelId="{0ACF6F93-74B2-4BA5-BCF8-8CC6AAF8B870}" type="pres">
      <dgm:prSet presAssocID="{40494908-76DE-40A9-8715-AE5843AF2A71}" presName="Name21" presStyleCnt="0"/>
      <dgm:spPr/>
      <dgm:t>
        <a:bodyPr/>
        <a:lstStyle/>
        <a:p>
          <a:endParaRPr lang="ru-RU"/>
        </a:p>
      </dgm:t>
    </dgm:pt>
    <dgm:pt modelId="{57288794-3F54-4940-B802-FEC8B830A6CA}" type="pres">
      <dgm:prSet presAssocID="{40494908-76DE-40A9-8715-AE5843AF2A71}" presName="level2Shape" presStyleLbl="node3" presStyleIdx="1" presStyleCnt="2" custScaleX="270515" custScaleY="137324"/>
      <dgm:spPr/>
      <dgm:t>
        <a:bodyPr/>
        <a:lstStyle/>
        <a:p>
          <a:endParaRPr lang="ru-RU"/>
        </a:p>
      </dgm:t>
    </dgm:pt>
    <dgm:pt modelId="{3087EE6A-7E28-4F20-BA7B-ADCC28A1D063}" type="pres">
      <dgm:prSet presAssocID="{40494908-76DE-40A9-8715-AE5843AF2A71}" presName="hierChild3" presStyleCnt="0"/>
      <dgm:spPr/>
      <dgm:t>
        <a:bodyPr/>
        <a:lstStyle/>
        <a:p>
          <a:endParaRPr lang="ru-RU"/>
        </a:p>
      </dgm:t>
    </dgm:pt>
    <dgm:pt modelId="{E7304B1A-5194-4021-9A1F-0CBFE29B2D12}" type="pres">
      <dgm:prSet presAssocID="{4CF6DED4-085D-44CA-8059-554969A0A527}" presName="Name19" presStyleLbl="parChTrans1D2" presStyleIdx="1" presStyleCnt="2"/>
      <dgm:spPr/>
      <dgm:t>
        <a:bodyPr/>
        <a:lstStyle/>
        <a:p>
          <a:endParaRPr lang="ru-RU"/>
        </a:p>
      </dgm:t>
    </dgm:pt>
    <dgm:pt modelId="{E42E3C4E-E445-4065-90AC-BFFD422A096C}" type="pres">
      <dgm:prSet presAssocID="{41CEFBE2-9245-4C39-8BD8-AD2D6E628DF1}" presName="Name21" presStyleCnt="0"/>
      <dgm:spPr/>
      <dgm:t>
        <a:bodyPr/>
        <a:lstStyle/>
        <a:p>
          <a:endParaRPr lang="ru-RU"/>
        </a:p>
      </dgm:t>
    </dgm:pt>
    <dgm:pt modelId="{36EC0188-0EFF-4899-B993-CFD47A02085A}" type="pres">
      <dgm:prSet presAssocID="{41CEFBE2-9245-4C39-8BD8-AD2D6E628DF1}" presName="level2Shape" presStyleLbl="node2" presStyleIdx="1" presStyleCnt="2" custScaleX="245637" custScaleY="119153"/>
      <dgm:spPr/>
      <dgm:t>
        <a:bodyPr/>
        <a:lstStyle/>
        <a:p>
          <a:endParaRPr lang="ru-RU"/>
        </a:p>
      </dgm:t>
    </dgm:pt>
    <dgm:pt modelId="{14EC4DCF-1B95-49B4-8861-42492BF6F859}" type="pres">
      <dgm:prSet presAssocID="{41CEFBE2-9245-4C39-8BD8-AD2D6E628DF1}" presName="hierChild3" presStyleCnt="0"/>
      <dgm:spPr/>
      <dgm:t>
        <a:bodyPr/>
        <a:lstStyle/>
        <a:p>
          <a:endParaRPr lang="ru-RU"/>
        </a:p>
      </dgm:t>
    </dgm:pt>
    <dgm:pt modelId="{C2B85EAC-1DA0-49DA-8B06-6C3BA25D9AD2}" type="pres">
      <dgm:prSet presAssocID="{4B142A2D-DAAD-42D1-9427-6D5050FBC42D}" presName="bgShapesFlow" presStyleCnt="0"/>
      <dgm:spPr/>
      <dgm:t>
        <a:bodyPr/>
        <a:lstStyle/>
        <a:p>
          <a:endParaRPr lang="ru-RU"/>
        </a:p>
      </dgm:t>
    </dgm:pt>
  </dgm:ptLst>
  <dgm:cxnLst>
    <dgm:cxn modelId="{2B580256-FC4E-4B0A-B283-8F693791C164}" type="presOf" srcId="{C784323C-3BC0-4286-AC04-C2B41D9754B0}" destId="{DF6EE851-3125-4E27-A873-1BAA85837C64}" srcOrd="0" destOrd="0" presId="urn:microsoft.com/office/officeart/2005/8/layout/hierarchy6"/>
    <dgm:cxn modelId="{E1F06508-0963-48CE-9F0E-2C45BA0F30D8}" type="presOf" srcId="{8D653271-81D4-4299-A520-B833A2111737}" destId="{2B0FF2B9-B093-4A62-A19E-F7438264BACA}" srcOrd="0" destOrd="0" presId="urn:microsoft.com/office/officeart/2005/8/layout/hierarchy6"/>
    <dgm:cxn modelId="{4FB67A69-30AA-4774-BCB6-A10FDB83C009}" srcId="{4B142A2D-DAAD-42D1-9427-6D5050FBC42D}" destId="{E61A85AE-DE46-44E6-BE57-5215060A42B4}" srcOrd="0" destOrd="0" parTransId="{2197905A-E92F-427F-A18D-290F0981C113}" sibTransId="{DDDAFCA9-50C0-4BCD-B0F9-984EA90CB112}"/>
    <dgm:cxn modelId="{3B52E43E-2232-4750-8558-70DC8879CFFD}" srcId="{8D653271-81D4-4299-A520-B833A2111737}" destId="{40494908-76DE-40A9-8715-AE5843AF2A71}" srcOrd="1" destOrd="0" parTransId="{19651618-93A5-4346-A2E0-66A92CB7872E}" sibTransId="{A2003A25-5838-4D4C-A59C-21AEDEA1C39C}"/>
    <dgm:cxn modelId="{5EE803CB-BB66-4AE4-9383-4E8076A99F9D}" srcId="{E61A85AE-DE46-44E6-BE57-5215060A42B4}" destId="{41CEFBE2-9245-4C39-8BD8-AD2D6E628DF1}" srcOrd="1" destOrd="0" parTransId="{4CF6DED4-085D-44CA-8059-554969A0A527}" sibTransId="{1DE9A261-18C1-4FB0-A80E-1A2A7FA3EE67}"/>
    <dgm:cxn modelId="{66DD69F3-FC78-43CE-B066-9E05A190733C}" type="presOf" srcId="{40494908-76DE-40A9-8715-AE5843AF2A71}" destId="{57288794-3F54-4940-B802-FEC8B830A6CA}" srcOrd="0" destOrd="0" presId="urn:microsoft.com/office/officeart/2005/8/layout/hierarchy6"/>
    <dgm:cxn modelId="{0AC8C144-C8F2-4082-A606-A596046EBCC2}" type="presOf" srcId="{4CF6DED4-085D-44CA-8059-554969A0A527}" destId="{E7304B1A-5194-4021-9A1F-0CBFE29B2D12}" srcOrd="0" destOrd="0" presId="urn:microsoft.com/office/officeart/2005/8/layout/hierarchy6"/>
    <dgm:cxn modelId="{A8FBDF0E-2898-4E41-9DFB-D3A7AE0955D0}" srcId="{8D653271-81D4-4299-A520-B833A2111737}" destId="{6FAADEC3-065A-48B9-A82B-A6A96393DF03}" srcOrd="0" destOrd="0" parTransId="{5D0B5760-3FA4-4850-8B6D-FABCF827CD69}" sibTransId="{368FB76A-BBCD-4496-97E3-B789B32CF222}"/>
    <dgm:cxn modelId="{9CB6886C-A9F4-4D3B-A5C7-4C163978D10C}" type="presOf" srcId="{E61A85AE-DE46-44E6-BE57-5215060A42B4}" destId="{D035BDB0-F84C-4A35-A828-74274AC2D838}" srcOrd="0" destOrd="0" presId="urn:microsoft.com/office/officeart/2005/8/layout/hierarchy6"/>
    <dgm:cxn modelId="{933E9C2A-90C1-47B9-BAD2-D731F602A507}" type="presOf" srcId="{5D0B5760-3FA4-4850-8B6D-FABCF827CD69}" destId="{ECE691D4-D6A1-48B1-A765-8EC24870242B}" srcOrd="0" destOrd="0" presId="urn:microsoft.com/office/officeart/2005/8/layout/hierarchy6"/>
    <dgm:cxn modelId="{39D337B5-FA5C-48E8-8960-4537A574B2A1}" type="presOf" srcId="{6FAADEC3-065A-48B9-A82B-A6A96393DF03}" destId="{20EDE391-0974-4DE1-972C-208DC62C7EEA}" srcOrd="0" destOrd="0" presId="urn:microsoft.com/office/officeart/2005/8/layout/hierarchy6"/>
    <dgm:cxn modelId="{B9C1D805-ADD6-497B-B1F4-F07F02B95F10}" type="presOf" srcId="{4B142A2D-DAAD-42D1-9427-6D5050FBC42D}" destId="{96FD5CA1-3ED6-492B-B287-AFA226CCD0AF}" srcOrd="0" destOrd="0" presId="urn:microsoft.com/office/officeart/2005/8/layout/hierarchy6"/>
    <dgm:cxn modelId="{56ABC130-42EC-478B-B974-59C5FAFAFE72}" type="presOf" srcId="{19651618-93A5-4346-A2E0-66A92CB7872E}" destId="{E3CBBA18-EE74-498C-A2E8-845358C09C85}" srcOrd="0" destOrd="0" presId="urn:microsoft.com/office/officeart/2005/8/layout/hierarchy6"/>
    <dgm:cxn modelId="{3439943E-17C7-4D71-9913-6CB756B1FF7B}" srcId="{E61A85AE-DE46-44E6-BE57-5215060A42B4}" destId="{8D653271-81D4-4299-A520-B833A2111737}" srcOrd="0" destOrd="0" parTransId="{C784323C-3BC0-4286-AC04-C2B41D9754B0}" sibTransId="{C2518873-BBD3-4126-A79B-26D6F181A2F1}"/>
    <dgm:cxn modelId="{7AA36CE0-231E-4E8B-9DF5-86AC9A2044FD}" type="presOf" srcId="{41CEFBE2-9245-4C39-8BD8-AD2D6E628DF1}" destId="{36EC0188-0EFF-4899-B993-CFD47A02085A}" srcOrd="0" destOrd="0" presId="urn:microsoft.com/office/officeart/2005/8/layout/hierarchy6"/>
    <dgm:cxn modelId="{4615A476-5D9B-4E44-959E-AC4D40A58A71}" type="presParOf" srcId="{96FD5CA1-3ED6-492B-B287-AFA226CCD0AF}" destId="{2ED56274-E228-4FA7-87CD-6F223FFED17E}" srcOrd="0" destOrd="0" presId="urn:microsoft.com/office/officeart/2005/8/layout/hierarchy6"/>
    <dgm:cxn modelId="{EC661148-9D3F-4120-ADC7-9C71CEC3C11C}" type="presParOf" srcId="{2ED56274-E228-4FA7-87CD-6F223FFED17E}" destId="{50F81727-0F48-4B26-AD95-6337DC26AB70}" srcOrd="0" destOrd="0" presId="urn:microsoft.com/office/officeart/2005/8/layout/hierarchy6"/>
    <dgm:cxn modelId="{0B7430BD-3C11-43D7-A67B-BB4F317D6824}" type="presParOf" srcId="{50F81727-0F48-4B26-AD95-6337DC26AB70}" destId="{660FE1D3-FCA3-45C3-821B-2E847A8CB7EE}" srcOrd="0" destOrd="0" presId="urn:microsoft.com/office/officeart/2005/8/layout/hierarchy6"/>
    <dgm:cxn modelId="{AAE6B8AF-5D5E-409D-959D-74457308C5AA}" type="presParOf" srcId="{660FE1D3-FCA3-45C3-821B-2E847A8CB7EE}" destId="{D035BDB0-F84C-4A35-A828-74274AC2D838}" srcOrd="0" destOrd="0" presId="urn:microsoft.com/office/officeart/2005/8/layout/hierarchy6"/>
    <dgm:cxn modelId="{3260EC6D-AF28-43DA-9075-6E8DD0C1CF5A}" type="presParOf" srcId="{660FE1D3-FCA3-45C3-821B-2E847A8CB7EE}" destId="{80A01402-20A5-4C50-A769-F028C20383F5}" srcOrd="1" destOrd="0" presId="urn:microsoft.com/office/officeart/2005/8/layout/hierarchy6"/>
    <dgm:cxn modelId="{228C446E-B5E3-4A41-AC51-D4EE5ABDC9D8}" type="presParOf" srcId="{80A01402-20A5-4C50-A769-F028C20383F5}" destId="{DF6EE851-3125-4E27-A873-1BAA85837C64}" srcOrd="0" destOrd="0" presId="urn:microsoft.com/office/officeart/2005/8/layout/hierarchy6"/>
    <dgm:cxn modelId="{FA9B6172-7B1C-451D-A3E4-FF6F5392235E}" type="presParOf" srcId="{80A01402-20A5-4C50-A769-F028C20383F5}" destId="{29335604-4227-46EE-8B1C-2A4B9A00FFF4}" srcOrd="1" destOrd="0" presId="urn:microsoft.com/office/officeart/2005/8/layout/hierarchy6"/>
    <dgm:cxn modelId="{A678E77A-A28A-48E7-B5AD-AD98F6149D64}" type="presParOf" srcId="{29335604-4227-46EE-8B1C-2A4B9A00FFF4}" destId="{2B0FF2B9-B093-4A62-A19E-F7438264BACA}" srcOrd="0" destOrd="0" presId="urn:microsoft.com/office/officeart/2005/8/layout/hierarchy6"/>
    <dgm:cxn modelId="{9D881EE9-3B07-44BA-B193-7DDF89B83C74}" type="presParOf" srcId="{29335604-4227-46EE-8B1C-2A4B9A00FFF4}" destId="{54F864CF-66C9-442C-B9F0-E8E01B5CF428}" srcOrd="1" destOrd="0" presId="urn:microsoft.com/office/officeart/2005/8/layout/hierarchy6"/>
    <dgm:cxn modelId="{C5673847-396C-4FA5-AEF6-71366D719D4D}" type="presParOf" srcId="{54F864CF-66C9-442C-B9F0-E8E01B5CF428}" destId="{ECE691D4-D6A1-48B1-A765-8EC24870242B}" srcOrd="0" destOrd="0" presId="urn:microsoft.com/office/officeart/2005/8/layout/hierarchy6"/>
    <dgm:cxn modelId="{72AB6D98-F7BD-4B6F-9605-B6E36738B63F}" type="presParOf" srcId="{54F864CF-66C9-442C-B9F0-E8E01B5CF428}" destId="{E8EF3F0B-9318-4A87-B5FA-13E550CEE567}" srcOrd="1" destOrd="0" presId="urn:microsoft.com/office/officeart/2005/8/layout/hierarchy6"/>
    <dgm:cxn modelId="{08FEE1DE-5BCA-4BAB-BC98-91DC6DB9B380}" type="presParOf" srcId="{E8EF3F0B-9318-4A87-B5FA-13E550CEE567}" destId="{20EDE391-0974-4DE1-972C-208DC62C7EEA}" srcOrd="0" destOrd="0" presId="urn:microsoft.com/office/officeart/2005/8/layout/hierarchy6"/>
    <dgm:cxn modelId="{4AF60291-45C8-471F-9798-2AE7D82E55BF}" type="presParOf" srcId="{E8EF3F0B-9318-4A87-B5FA-13E550CEE567}" destId="{19E51C25-A5A8-4604-A29B-3F3EE2B388F0}" srcOrd="1" destOrd="0" presId="urn:microsoft.com/office/officeart/2005/8/layout/hierarchy6"/>
    <dgm:cxn modelId="{F5451E57-C542-4A9B-BC72-D462A5769AAB}" type="presParOf" srcId="{54F864CF-66C9-442C-B9F0-E8E01B5CF428}" destId="{E3CBBA18-EE74-498C-A2E8-845358C09C85}" srcOrd="2" destOrd="0" presId="urn:microsoft.com/office/officeart/2005/8/layout/hierarchy6"/>
    <dgm:cxn modelId="{887C11FA-EFFB-4255-9B06-59BC93E84C7E}" type="presParOf" srcId="{54F864CF-66C9-442C-B9F0-E8E01B5CF428}" destId="{0ACF6F93-74B2-4BA5-BCF8-8CC6AAF8B870}" srcOrd="3" destOrd="0" presId="urn:microsoft.com/office/officeart/2005/8/layout/hierarchy6"/>
    <dgm:cxn modelId="{84AF6A6F-F7F2-40E9-A2DE-8606E92FE1C4}" type="presParOf" srcId="{0ACF6F93-74B2-4BA5-BCF8-8CC6AAF8B870}" destId="{57288794-3F54-4940-B802-FEC8B830A6CA}" srcOrd="0" destOrd="0" presId="urn:microsoft.com/office/officeart/2005/8/layout/hierarchy6"/>
    <dgm:cxn modelId="{5252A1F4-AEB2-44CB-9965-FDAEA5941AA4}" type="presParOf" srcId="{0ACF6F93-74B2-4BA5-BCF8-8CC6AAF8B870}" destId="{3087EE6A-7E28-4F20-BA7B-ADCC28A1D063}" srcOrd="1" destOrd="0" presId="urn:microsoft.com/office/officeart/2005/8/layout/hierarchy6"/>
    <dgm:cxn modelId="{1E4544DC-CECB-4BD2-96CA-B0E0E0FF12D1}" type="presParOf" srcId="{80A01402-20A5-4C50-A769-F028C20383F5}" destId="{E7304B1A-5194-4021-9A1F-0CBFE29B2D12}" srcOrd="2" destOrd="0" presId="urn:microsoft.com/office/officeart/2005/8/layout/hierarchy6"/>
    <dgm:cxn modelId="{0694DBDB-25A6-402B-A382-4DF3D29A11B8}" type="presParOf" srcId="{80A01402-20A5-4C50-A769-F028C20383F5}" destId="{E42E3C4E-E445-4065-90AC-BFFD422A096C}" srcOrd="3" destOrd="0" presId="urn:microsoft.com/office/officeart/2005/8/layout/hierarchy6"/>
    <dgm:cxn modelId="{4532E989-4C4C-4841-A8D5-5B5E0ADFCFED}" type="presParOf" srcId="{E42E3C4E-E445-4065-90AC-BFFD422A096C}" destId="{36EC0188-0EFF-4899-B993-CFD47A02085A}" srcOrd="0" destOrd="0" presId="urn:microsoft.com/office/officeart/2005/8/layout/hierarchy6"/>
    <dgm:cxn modelId="{76A8DB92-BDDE-4D01-8BD4-65DA33F47B33}" type="presParOf" srcId="{E42E3C4E-E445-4065-90AC-BFFD422A096C}" destId="{14EC4DCF-1B95-49B4-8861-42492BF6F859}" srcOrd="1" destOrd="0" presId="urn:microsoft.com/office/officeart/2005/8/layout/hierarchy6"/>
    <dgm:cxn modelId="{EB000CAE-CD06-4CB6-96DD-14A233D44994}" type="presParOf" srcId="{96FD5CA1-3ED6-492B-B287-AFA226CCD0AF}" destId="{C2B85EAC-1DA0-49DA-8B06-6C3BA25D9AD2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2EAE5-B461-4FBE-95BF-1631F3332B37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A8022-5E31-4F07-BEEA-9C1FDB9870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A8022-5E31-4F07-BEEA-9C1FDB98708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429FF-57C7-4E91-B2B8-18EA144EF3C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2A939-FA40-47E9-A55A-1ACCA6C762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97" name="Picture 28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929066"/>
            <a:ext cx="1785950" cy="270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698" name="Picture 290"/>
          <p:cNvPicPr>
            <a:picLocks noChangeAspect="1" noChangeArrowheads="1"/>
          </p:cNvPicPr>
          <p:nvPr/>
        </p:nvPicPr>
        <p:blipFill>
          <a:blip r:embed="rId3" cstate="print"/>
          <a:srcRect t="1890" r="5298"/>
          <a:stretch>
            <a:fillRect/>
          </a:stretch>
        </p:blipFill>
        <p:spPr bwMode="auto">
          <a:xfrm>
            <a:off x="7500958" y="4471714"/>
            <a:ext cx="1643042" cy="2386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1" name="Подзаголовок 2"/>
          <p:cNvSpPr txBox="1">
            <a:spLocks/>
          </p:cNvSpPr>
          <p:nvPr/>
        </p:nvSpPr>
        <p:spPr>
          <a:xfrm>
            <a:off x="1357290" y="4071942"/>
            <a:ext cx="4071966" cy="1785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eorgia" pitchFamily="18" charset="0"/>
                <a:ea typeface="+mn-ea"/>
                <a:cs typeface="+mn-cs"/>
              </a:rPr>
              <a:t>/Подготовка к экзамену по русскому языку в 9 классе./</a:t>
            </a:r>
            <a:endParaRPr kumimoji="0" lang="ru-RU" sz="2800" b="0" i="1" u="none" strike="noStrike" kern="1200" cap="none" spc="0" normalizeH="0" baseline="0" noProof="0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785918" y="1142984"/>
            <a:ext cx="6572296" cy="24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Сложноподчинённые </a:t>
            </a:r>
          </a:p>
          <a:p>
            <a:pPr algn="ctr" rtl="0"/>
            <a:r>
              <a:rPr lang="ru-RU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предложения</a:t>
            </a:r>
            <a:endParaRPr lang="ru-RU" sz="3600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 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429264"/>
            <a:ext cx="7500990" cy="1143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marR="0" lvl="0" indent="-2682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Найдите в тексте слова, правописание которых с НЕ определяется правилом: «Если при причастии есть зависимое слово, то оно пишется с НЕ раздельно».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3214686"/>
            <a:ext cx="2071702" cy="285752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4500570"/>
            <a:ext cx="2071702" cy="285752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143512"/>
            <a:ext cx="7500990" cy="1643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marR="0" lvl="0" indent="-2682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Найдите слово, в котором правописание определяется правилом: «Если у наречия есть приставка ПО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 суффикс -ОМУ-ЕМУ-, оно пишется через дефис».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286644" y="1285860"/>
            <a:ext cx="1500198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 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 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142976" y="5572140"/>
            <a:ext cx="7500990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400" b="1" dirty="0" smtClean="0">
                <a:solidFill>
                  <a:srgbClr val="800000"/>
                </a:solidFill>
              </a:rPr>
              <a:t>Назовите слова с приставкой ПРИ. </a:t>
            </a:r>
            <a:endParaRPr lang="ru-RU" sz="2400" b="1" dirty="0" smtClean="0">
              <a:solidFill>
                <a:srgbClr val="800000"/>
              </a:solidFill>
              <a:latin typeface="Bookman Old Style" pitchFamily="18" charset="0"/>
              <a:cs typeface="Times New Roman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3438" y="1928802"/>
            <a:ext cx="2071702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000496" y="2857496"/>
            <a:ext cx="1928826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2"/>
          <p:cNvSpPr txBox="1">
            <a:spLocks/>
          </p:cNvSpPr>
          <p:nvPr/>
        </p:nvSpPr>
        <p:spPr>
          <a:xfrm>
            <a:off x="1357290" y="6215082"/>
            <a:ext cx="7510514" cy="428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ctr">
              <a:tabLst>
                <a:tab pos="177800" algn="l"/>
              </a:tabLst>
            </a:pPr>
            <a:r>
              <a:rPr lang="ru-RU" sz="2400" b="1" dirty="0" smtClean="0">
                <a:solidFill>
                  <a:srgbClr val="C00000"/>
                </a:solidFill>
              </a:rPr>
              <a:t>Дом, жилище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5357826"/>
            <a:ext cx="7500990" cy="928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85852" y="5429264"/>
            <a:ext cx="7500990" cy="785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400" b="1" dirty="0" smtClean="0">
                <a:solidFill>
                  <a:srgbClr val="800000"/>
                </a:solidFill>
              </a:rPr>
              <a:t>Замените книжное слово ОБИТЕЛЬ из предложения 1 стилистически нейтральным синонимом.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572140"/>
            <a:ext cx="7500990" cy="57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400" b="1" dirty="0" smtClean="0">
                <a:solidFill>
                  <a:srgbClr val="800000"/>
                </a:solidFill>
              </a:rPr>
              <a:t>Каковы основные приемы сжатия текста?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357290" y="6072206"/>
            <a:ext cx="7510514" cy="571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ctr">
              <a:tabLst>
                <a:tab pos="177800" algn="l"/>
              </a:tabLst>
            </a:pPr>
            <a:r>
              <a:rPr lang="ru-RU" sz="2400" b="1" dirty="0" smtClean="0">
                <a:solidFill>
                  <a:srgbClr val="C00000"/>
                </a:solidFill>
              </a:rPr>
              <a:t>Исключение, обобщение, упрощение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929586" cy="5429288"/>
          </a:xfrm>
        </p:spPr>
        <p:txBody>
          <a:bodyPr>
            <a:noAutofit/>
          </a:bodyPr>
          <a:lstStyle/>
          <a:p>
            <a:r>
              <a:rPr lang="ru-RU" sz="13000" dirty="0" smtClean="0">
                <a:solidFill>
                  <a:srgbClr val="C00000"/>
                </a:solidFill>
                <a:latin typeface="Monotype Corsiva" pitchFamily="66" charset="0"/>
              </a:rPr>
              <a:t>Свободный </a:t>
            </a:r>
            <a:r>
              <a:rPr lang="ru-RU" sz="13000" dirty="0" smtClean="0">
                <a:solidFill>
                  <a:srgbClr val="002060"/>
                </a:solidFill>
                <a:latin typeface="Monotype Corsiva" pitchFamily="66" charset="0"/>
              </a:rPr>
              <a:t>диктант</a:t>
            </a:r>
            <a:endParaRPr lang="ru-RU" sz="13000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42852"/>
            <a:ext cx="7929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Роль сложных предложений в тексте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>
            <a:lum bright="-13000" contrast="47000"/>
          </a:blip>
          <a:srcRect l="52952" t="42512" r="11667"/>
          <a:stretch>
            <a:fillRect/>
          </a:stretch>
        </p:blipFill>
        <p:spPr bwMode="auto">
          <a:xfrm>
            <a:off x="5143504" y="3071810"/>
            <a:ext cx="2286016" cy="344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1214414" y="642918"/>
            <a:ext cx="7929586" cy="192882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/>
          <a:p>
            <a:pPr marL="88900" lvl="0" algn="just">
              <a:spcBef>
                <a:spcPct val="20000"/>
              </a:spcBef>
              <a:tabLst>
                <a:tab pos="88900" algn="l"/>
              </a:tabLst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Ознакомьтесь с мнением Евгении Алексеевны и Сергея о роли сложных предложений. Помогите </a:t>
            </a:r>
            <a:r>
              <a:rPr kumimoji="0" lang="ru-RU" sz="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Евгении Алексеевне </a:t>
            </a: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доказать её точку зрения.</a:t>
            </a:r>
            <a:r>
              <a:rPr lang="ru-RU" sz="2400" dirty="0" smtClean="0"/>
              <a:t> Расскажите </a:t>
            </a:r>
            <a:r>
              <a:rPr lang="ru-RU" sz="2400" b="1" dirty="0" smtClean="0"/>
              <a:t>о роли сложных предложений в тексте.</a:t>
            </a:r>
            <a:r>
              <a:rPr lang="ru-RU" sz="2400" dirty="0" smtClean="0"/>
              <a:t> </a:t>
            </a: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Приведите примеры, иллюстрирующие ваши мысли. 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43504" y="2500306"/>
            <a:ext cx="2286016" cy="571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715140" y="2857496"/>
            <a:ext cx="642942" cy="10001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643702" y="2500306"/>
            <a:ext cx="2500298" cy="2123550"/>
          </a:xfrm>
          <a:prstGeom prst="wedgeRoundRectCallout">
            <a:avLst>
              <a:gd name="adj1" fmla="val -55843"/>
              <a:gd name="adj2" fmla="val 407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ru-RU" sz="2000" b="1" dirty="0" smtClean="0"/>
              <a:t>Автор так много сложных предложений употребил. Можно ведь проще говорить и писать?</a:t>
            </a:r>
            <a:endParaRPr lang="ru-RU" sz="2000" b="1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lum bright="-13000" contrast="47000"/>
          </a:blip>
          <a:srcRect l="14360" t="37891" r="47567"/>
          <a:stretch>
            <a:fillRect/>
          </a:stretch>
        </p:blipFill>
        <p:spPr bwMode="auto">
          <a:xfrm>
            <a:off x="2571736" y="2500306"/>
            <a:ext cx="2571768" cy="3987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>
          <a:xfrm flipH="1">
            <a:off x="0" y="2571744"/>
            <a:ext cx="3071802" cy="2464069"/>
          </a:xfrm>
          <a:prstGeom prst="wedgeRoundRectCallout">
            <a:avLst>
              <a:gd name="adj1" fmla="val -65971"/>
              <a:gd name="adj2" fmla="val 115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 anchorCtr="1">
            <a:spAutoFit/>
          </a:bodyPr>
          <a:lstStyle/>
          <a:p>
            <a:pPr algn="ctr"/>
            <a:r>
              <a:rPr lang="ru-RU" sz="2000" b="1" dirty="0" smtClean="0"/>
              <a:t>Сложные предложения чаще всего устанавливают различные отношения между понятиями. И не только эту функцию выполняют…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1" animBg="1"/>
      <p:bldP spid="9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1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Синтаксическая пятиминутка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785794"/>
            <a:ext cx="8572560" cy="26432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6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Едва они ступили в лес и   тяжко груженные снегом еловые лапы сомкнулись за их спиной    </a:t>
            </a: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 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+mn-cs"/>
              </a:rPr>
              <a:t>как сразу перенеслись в очарованный мир покоя и беззвучия.</a:t>
            </a:r>
          </a:p>
          <a:p>
            <a:pPr marL="263525" marR="0" lvl="0" indent="-263525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15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264320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Bookman Old Style" pitchFamily="18" charset="0"/>
              </a:rPr>
              <a:t>1</a:t>
            </a:r>
            <a:r>
              <a:rPr lang="ru-RU" sz="2600" dirty="0" smtClean="0">
                <a:latin typeface="Bookman Old Style" pitchFamily="18" charset="0"/>
              </a:rPr>
              <a:t> Едва они ступили в лес и </a:t>
            </a:r>
            <a:r>
              <a:rPr lang="ru-RU" sz="2600" b="1" dirty="0" smtClean="0">
                <a:solidFill>
                  <a:srgbClr val="C00000"/>
                </a:solidFill>
                <a:latin typeface="Bookman Old Style" pitchFamily="18" charset="0"/>
              </a:rPr>
              <a:t>2</a:t>
            </a:r>
            <a:r>
              <a:rPr lang="ru-RU" sz="2600" dirty="0" smtClean="0">
                <a:latin typeface="Bookman Old Style" pitchFamily="18" charset="0"/>
              </a:rPr>
              <a:t> тяжко груженные снегом еловые лапы сомкнулись за их спиной, </a:t>
            </a:r>
            <a:r>
              <a:rPr lang="ru-RU" sz="2600" b="1" dirty="0" smtClean="0">
                <a:solidFill>
                  <a:srgbClr val="C00000"/>
                </a:solidFill>
                <a:latin typeface="Bookman Old Style" pitchFamily="18" charset="0"/>
              </a:rPr>
              <a:t>3</a:t>
            </a:r>
            <a:r>
              <a:rPr lang="ru-RU" sz="1400" b="1" dirty="0" smtClean="0">
                <a:solidFill>
                  <a:srgbClr val="C00000"/>
                </a:solidFill>
                <a:latin typeface="Bookman Old Style" pitchFamily="18" charset="0"/>
              </a:rPr>
              <a:t> </a:t>
            </a:r>
            <a:r>
              <a:rPr lang="ru-RU" sz="2600" dirty="0" smtClean="0">
                <a:latin typeface="Bookman Old Style" pitchFamily="18" charset="0"/>
              </a:rPr>
              <a:t>как сразу перенеслись в очарова</a:t>
            </a:r>
            <a:r>
              <a:rPr lang="ru-RU" sz="2600" dirty="0" smtClean="0">
                <a:solidFill>
                  <a:srgbClr val="006600"/>
                </a:solidFill>
                <a:latin typeface="Bookman Old Style" pitchFamily="18" charset="0"/>
              </a:rPr>
              <a:t>нн</a:t>
            </a:r>
            <a:r>
              <a:rPr lang="ru-RU" sz="2600" dirty="0" smtClean="0">
                <a:latin typeface="Bookman Old Style" pitchFamily="18" charset="0"/>
              </a:rPr>
              <a:t>ый мир покоя и беззвучия.</a:t>
            </a:r>
          </a:p>
          <a:p>
            <a:pPr marL="263525" indent="-263525" algn="just">
              <a:buFont typeface="+mj-lt"/>
              <a:buAutoNum type="arabicPeriod"/>
            </a:pPr>
            <a:endParaRPr lang="ru-RU" sz="1500" b="1" i="1" dirty="0">
              <a:latin typeface="Georg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Синтаксическая пятиминутка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5720" y="2571744"/>
            <a:ext cx="857256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					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когда?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lvl="0" indent="357188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(1 Едва  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   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 </a:t>
            </a:r>
            <a:r>
              <a:rPr kumimoji="0" lang="ru-RU" b="0" i="0" u="sng" strike="sng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 </a:t>
            </a:r>
            <a:r>
              <a:rPr kumimoji="0" lang="ru-RU" b="0" i="0" u="sng" strike="sng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               </a:t>
            </a:r>
            <a:r>
              <a:rPr kumimoji="0" lang="ru-RU" b="0" i="0" u="sng" strike="sng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) и (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2  </a:t>
            </a:r>
            <a:r>
              <a:rPr lang="ru-RU" u="sng" dirty="0" smtClean="0">
                <a:solidFill>
                  <a:srgbClr val="C00000"/>
                </a:solidFill>
                <a:latin typeface="Arial Narrow" pitchFamily="34" charset="0"/>
              </a:rPr>
              <a:t>              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ru-RU" u="sng" strike="sngStrike" dirty="0" smtClean="0">
                <a:solidFill>
                  <a:srgbClr val="C00000"/>
                </a:solidFill>
                <a:latin typeface="Arial Narrow" pitchFamily="34" charset="0"/>
              </a:rPr>
              <a:t>    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Narrow" pitchFamily="34" charset="0"/>
              </a:rPr>
              <a:t>), </a:t>
            </a:r>
            <a:r>
              <a:rPr lang="en-US" dirty="0" smtClean="0">
                <a:solidFill>
                  <a:srgbClr val="C00000"/>
                </a:solidFill>
                <a:latin typeface="Arial Narrow" pitchFamily="34" charset="0"/>
              </a:rPr>
              <a:t>[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3 </a:t>
            </a:r>
            <a:r>
              <a:rPr lang="ru-RU" u="sng" strike="sngStrike" dirty="0" smtClean="0">
                <a:solidFill>
                  <a:srgbClr val="C00000"/>
                </a:solidFill>
                <a:latin typeface="Arial Narrow" pitchFamily="34" charset="0"/>
              </a:rPr>
              <a:t>                 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 Narrow" pitchFamily="34" charset="0"/>
              </a:rPr>
              <a:t>]</a:t>
            </a:r>
            <a:r>
              <a:rPr lang="ru-RU" dirty="0" smtClean="0">
                <a:solidFill>
                  <a:srgbClr val="C00000"/>
                </a:solidFill>
                <a:latin typeface="Arial Narrow" pitchFamily="34" charset="0"/>
              </a:rPr>
              <a:t>.</a:t>
            </a:r>
          </a:p>
          <a:p>
            <a:pPr marL="357188" marR="0" lvl="0" indent="-3571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357188" indent="-357188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200" b="1" i="1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Сложное, союзное, сложноподчиненное с  2 придаточными, с однородным подчинением</a:t>
            </a:r>
            <a:r>
              <a:rPr lang="ru-RU" sz="22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357188" marR="0" lvl="0" indent="-3571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Первое предложение – придаточное обстоятельственное времени.</a:t>
            </a:r>
            <a:endParaRPr kumimoji="0" lang="ru-RU" sz="2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357188" marR="0" lvl="0" indent="-3571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Второе предложение – придаточное обстоятельственное времени.</a:t>
            </a:r>
            <a:endParaRPr kumimoji="0" lang="ru-RU" sz="2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</a:endParaRPr>
          </a:p>
          <a:p>
            <a:pPr marL="357188" marR="0" lvl="0" indent="-3571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Третье предложение – главное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</a:rPr>
              <a:t>.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2071671" y="3500438"/>
            <a:ext cx="4143404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965307" y="3606801"/>
            <a:ext cx="21431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2761" y="3606801"/>
            <a:ext cx="214314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6108711" y="3606801"/>
            <a:ext cx="214314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6500826" y="3571877"/>
            <a:ext cx="142876" cy="14287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6496064" y="3576638"/>
            <a:ext cx="142876" cy="13335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43834" y="3000372"/>
            <a:ext cx="64294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17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3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7358082" y="3571876"/>
            <a:ext cx="571504" cy="428628"/>
          </a:xfrm>
          <a:prstGeom prst="ellipse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  <a:cs typeface="Times New Roman" pitchFamily="18" charset="0"/>
              </a:rPr>
              <a:t>1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001024" y="3571876"/>
            <a:ext cx="571504" cy="428628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cxnSp>
        <p:nvCxnSpPr>
          <p:cNvPr id="21" name="Прямая соединительная линия 20"/>
          <p:cNvCxnSpPr>
            <a:stCxn id="12" idx="2"/>
            <a:endCxn id="15" idx="0"/>
          </p:cNvCxnSpPr>
          <p:nvPr/>
        </p:nvCxnSpPr>
        <p:spPr>
          <a:xfrm rot="5400000">
            <a:off x="7703484" y="3310055"/>
            <a:ext cx="202172" cy="32147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2" idx="2"/>
            <a:endCxn id="17" idx="0"/>
          </p:cNvCxnSpPr>
          <p:nvPr/>
        </p:nvCxnSpPr>
        <p:spPr>
          <a:xfrm rot="16200000" flipH="1">
            <a:off x="8024954" y="3310054"/>
            <a:ext cx="202172" cy="32147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 flipV="1">
            <a:off x="7929586" y="3357562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571472" y="928670"/>
            <a:ext cx="1071570" cy="57150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1714480" y="1357298"/>
            <a:ext cx="64294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500298" y="1357298"/>
            <a:ext cx="135732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500298" y="1428736"/>
            <a:ext cx="135732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86314" y="71435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союз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4929190" y="1000108"/>
            <a:ext cx="357190" cy="42862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714348" y="64291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союз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2928926" y="1928802"/>
            <a:ext cx="857256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929058" y="1928802"/>
            <a:ext cx="2000264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3929058" y="2000240"/>
            <a:ext cx="2000264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071670" y="2571744"/>
            <a:ext cx="207170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071670" y="2643182"/>
            <a:ext cx="2071702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кругленный прямоугольник 40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2" grpId="0" animBg="1"/>
      <p:bldP spid="15" grpId="0" animBg="1"/>
      <p:bldP spid="17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571480"/>
            <a:ext cx="7572428" cy="5857916"/>
          </a:xfrm>
          <a:solidFill>
            <a:schemeClr val="bg1">
              <a:alpha val="73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b="1" dirty="0" smtClean="0">
                <a:latin typeface="Book Antiqua" pitchFamily="18" charset="0"/>
              </a:rPr>
              <a:t>Ответьте на вопросы, записывая ответ цифрами в тетради. </a:t>
            </a:r>
          </a:p>
          <a:p>
            <a:pPr algn="just">
              <a:buNone/>
            </a:pP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простого предложения </a:t>
            </a: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сложносочиненного  предложения</a:t>
            </a: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сложноподчиненного  предложения</a:t>
            </a: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бессоюзного  предложения</a:t>
            </a: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  предложения с разными видами связи.</a:t>
            </a:r>
            <a:endParaRPr lang="ru-RU" sz="2400" dirty="0" smtClean="0">
              <a:latin typeface="Book Antiqua" pitchFamily="18" charset="0"/>
            </a:endParaRPr>
          </a:p>
          <a:p>
            <a:pPr lvl="0" algn="just">
              <a:buFont typeface="+mj-lt"/>
              <a:buAutoNum type="arabicPeriod"/>
            </a:pPr>
            <a:r>
              <a:rPr lang="ru-RU" sz="2400" b="1" dirty="0" smtClean="0">
                <a:latin typeface="Book Antiqua" pitchFamily="18" charset="0"/>
              </a:rPr>
              <a:t>Выпишите номер предложения с однородным и последовательным подчинением.</a:t>
            </a:r>
            <a:endParaRPr lang="ru-RU" sz="2400" dirty="0" smtClean="0">
              <a:latin typeface="Book Antiqua" pitchFamily="18" charset="0"/>
            </a:endParaRPr>
          </a:p>
          <a:p>
            <a:pPr marL="268288" lvl="0" indent="-268288" algn="just">
              <a:buFont typeface="+mj-lt"/>
              <a:buAutoNum type="arabicPeriod"/>
            </a:pPr>
            <a:endParaRPr lang="ru-RU" sz="1800" b="1" i="1" dirty="0" smtClean="0">
              <a:latin typeface="Georgi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214414" y="142852"/>
            <a:ext cx="7643866" cy="35719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3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42852"/>
            <a:ext cx="7929586" cy="7143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Вопросы домашнего задания </a:t>
            </a:r>
            <a:b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</a:br>
            <a:r>
              <a:rPr lang="ru-RU" sz="2800" i="1" dirty="0" smtClean="0">
                <a:solidFill>
                  <a:srgbClr val="002060"/>
                </a:solidFill>
                <a:latin typeface="Franklin Gothic Heavy" pitchFamily="34" charset="0"/>
              </a:rPr>
              <a:t>(стр. 58)</a:t>
            </a:r>
            <a:endParaRPr lang="ru-RU" sz="2800" i="1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285852" y="1142984"/>
            <a:ext cx="7572428" cy="5143536"/>
          </a:xfrm>
          <a:solidFill>
            <a:schemeClr val="bg1"/>
          </a:solidFill>
          <a:ln>
            <a:solidFill>
              <a:srgbClr val="0070C0"/>
            </a:solidFill>
          </a:ln>
          <a:scene3d>
            <a:camera prst="orthographicFront"/>
            <a:lightRig rig="glow" dir="t"/>
          </a:scene3d>
        </p:spPr>
        <p:txBody>
          <a:bodyPr>
            <a:noAutofit/>
          </a:bodyPr>
          <a:lstStyle/>
          <a:p>
            <a:pPr lvl="0" algn="just"/>
            <a:r>
              <a:rPr lang="ru-RU" sz="2600" b="1" i="1" dirty="0" smtClean="0">
                <a:latin typeface="Bookman Old Style" pitchFamily="18" charset="0"/>
              </a:rPr>
              <a:t>На какие группы делятся сложные предложения?</a:t>
            </a:r>
          </a:p>
          <a:p>
            <a:pPr lvl="0" algn="just"/>
            <a:r>
              <a:rPr lang="ru-RU" sz="2600" b="1" i="1" dirty="0" smtClean="0">
                <a:latin typeface="Bookman Old Style" pitchFamily="18" charset="0"/>
              </a:rPr>
              <a:t>Какие предложения являются сложносочиненными?</a:t>
            </a:r>
          </a:p>
          <a:p>
            <a:pPr lvl="0" algn="just"/>
            <a:r>
              <a:rPr lang="ru-RU" sz="2600" b="1" i="1" dirty="0" smtClean="0">
                <a:latin typeface="Bookman Old Style" pitchFamily="18" charset="0"/>
              </a:rPr>
              <a:t>Какие предложения являются сложноподчиненными?</a:t>
            </a:r>
          </a:p>
          <a:p>
            <a:pPr lvl="0" algn="just"/>
            <a:r>
              <a:rPr lang="ru-RU" sz="2600" b="1" i="1" dirty="0" smtClean="0">
                <a:latin typeface="Bookman Old Style" pitchFamily="18" charset="0"/>
              </a:rPr>
              <a:t>Назовите основные группы сложноподчиненных предложений с несколькими придаточными.</a:t>
            </a:r>
          </a:p>
          <a:p>
            <a:pPr lvl="0" algn="just"/>
            <a:r>
              <a:rPr lang="ru-RU" sz="2600" b="1" i="1" dirty="0" smtClean="0">
                <a:latin typeface="Bookman Old Style" pitchFamily="18" charset="0"/>
              </a:rPr>
              <a:t>Каковы правила постановки знаков препинания в сложносочиненном и сложноподчиненном предложениях?</a:t>
            </a:r>
            <a:endParaRPr lang="ru-RU" sz="26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Franklin Gothic Heavy" pitchFamily="34" charset="0"/>
              </a:rPr>
              <a:t>Карточка № 3</a:t>
            </a:r>
            <a:endParaRPr lang="ru-RU" sz="2800" dirty="0">
              <a:solidFill>
                <a:schemeClr val="bg1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0"/>
            <a:ext cx="3786214" cy="5786454"/>
          </a:xfr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Проверьте себя: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2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4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5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1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3</a:t>
            </a:r>
            <a:endParaRPr lang="ru-RU" sz="4000" b="1" i="1" dirty="0" smtClean="0">
              <a:latin typeface="Georgia" pitchFamily="18" charset="0"/>
            </a:endParaRPr>
          </a:p>
          <a:p>
            <a:pPr marL="457200" lvl="0" indent="-457200">
              <a:buFont typeface="+mj-lt"/>
              <a:buAutoNum type="arabicParenR"/>
            </a:pPr>
            <a:r>
              <a:rPr lang="ru-RU" sz="4000" b="1" dirty="0" smtClean="0"/>
              <a:t>6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214678" y="1071546"/>
            <a:ext cx="5929322" cy="4714908"/>
          </a:xfrm>
          <a:prstGeom prst="rect">
            <a:avLst/>
          </a:prstGeom>
          <a:blipFill dpi="0" rotWithShape="1">
            <a:blip r:embed="rId3">
              <a:alphaModFix amt="80000"/>
            </a:blip>
            <a:srcRect/>
            <a:tile tx="0" ty="0" sx="100000" sy="100000" flip="none" algn="tl"/>
          </a:blipFill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Критерии оценок: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ru-RU" sz="11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 ошибок –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«5»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– 2 ошибки –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«4»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– 4 ошибки –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«3»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Более 4 ошибок –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«2»</a:t>
            </a:r>
            <a:endParaRPr kumimoji="0" lang="ru-RU" sz="40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4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642918"/>
            <a:ext cx="7643866" cy="5357850"/>
          </a:xfrm>
          <a:solidFill>
            <a:schemeClr val="bg1">
              <a:alpha val="74000"/>
            </a:schemeClr>
          </a:solidFill>
        </p:spPr>
        <p:txBody>
          <a:bodyPr>
            <a:noAutofit/>
          </a:bodyPr>
          <a:lstStyle/>
          <a:p>
            <a:pPr lvl="0" indent="14288" algn="just">
              <a:spcBef>
                <a:spcPts val="0"/>
              </a:spcBef>
              <a:buNone/>
            </a:pPr>
            <a:r>
              <a:rPr lang="ru-RU" sz="2600" b="1" i="1" dirty="0" smtClean="0">
                <a:latin typeface="Georgia" pitchFamily="18" charset="0"/>
              </a:rPr>
              <a:t>Определите тему, объединяющую текст и предложения, которые анализировали на уроке. Выберите из предложенных вариантов. Даны 4 варианта ответа, из которых только один правильный. </a:t>
            </a:r>
            <a:endParaRPr lang="ru-RU" sz="2600" b="1" dirty="0" smtClean="0">
              <a:latin typeface="Georgia" pitchFamily="18" charset="0"/>
            </a:endParaRPr>
          </a:p>
          <a:p>
            <a:pPr marL="1057275" lvl="0" indent="-700088" algn="just">
              <a:spcBef>
                <a:spcPts val="0"/>
              </a:spcBef>
              <a:buFont typeface="+mj-lt"/>
              <a:buAutoNum type="arabicPeriod"/>
              <a:tabLst>
                <a:tab pos="714375" algn="l"/>
              </a:tabLst>
            </a:pPr>
            <a:r>
              <a:rPr lang="ru-RU" sz="2600" i="1" dirty="0" smtClean="0">
                <a:latin typeface="Georgia" pitchFamily="18" charset="0"/>
              </a:rPr>
              <a:t>Состояние </a:t>
            </a:r>
            <a:r>
              <a:rPr lang="ru-RU" sz="2600" i="1" dirty="0">
                <a:latin typeface="Georgia" pitchFamily="18" charset="0"/>
              </a:rPr>
              <a:t>народного хозяйства </a:t>
            </a:r>
            <a:r>
              <a:rPr lang="ru-RU" sz="2600" i="1" dirty="0" smtClean="0">
                <a:latin typeface="Georgia" pitchFamily="18" charset="0"/>
              </a:rPr>
              <a:t>страны.</a:t>
            </a:r>
            <a:endParaRPr lang="ru-RU" sz="2600" i="1" dirty="0">
              <a:latin typeface="Georgia" pitchFamily="18" charset="0"/>
            </a:endParaRPr>
          </a:p>
          <a:p>
            <a:pPr marL="1057275" lvl="0" indent="-700088" algn="just">
              <a:spcBef>
                <a:spcPts val="0"/>
              </a:spcBef>
              <a:buFont typeface="+mj-lt"/>
              <a:buAutoNum type="arabicPeriod"/>
              <a:tabLst>
                <a:tab pos="714375" algn="l"/>
              </a:tabLst>
            </a:pPr>
            <a:r>
              <a:rPr lang="ru-RU" sz="2600" i="1" dirty="0">
                <a:latin typeface="Georgia" pitchFamily="18" charset="0"/>
              </a:rPr>
              <a:t>Эксплуатация природных </a:t>
            </a:r>
            <a:r>
              <a:rPr lang="ru-RU" sz="2600" i="1" dirty="0" smtClean="0">
                <a:latin typeface="Georgia" pitchFamily="18" charset="0"/>
              </a:rPr>
              <a:t>богатств.</a:t>
            </a:r>
            <a:endParaRPr lang="ru-RU" sz="2600" i="1" dirty="0">
              <a:latin typeface="Georgia" pitchFamily="18" charset="0"/>
            </a:endParaRPr>
          </a:p>
          <a:p>
            <a:pPr marL="1057275" lvl="0" indent="-700088" algn="just">
              <a:spcBef>
                <a:spcPts val="0"/>
              </a:spcBef>
              <a:buFont typeface="+mj-lt"/>
              <a:buAutoNum type="arabicPeriod"/>
              <a:tabLst>
                <a:tab pos="714375" algn="l"/>
              </a:tabLst>
            </a:pPr>
            <a:r>
              <a:rPr lang="ru-RU" sz="2600" i="1" dirty="0">
                <a:latin typeface="Georgia" pitchFamily="18" charset="0"/>
              </a:rPr>
              <a:t>Закономерности в природе и отношение человека к окружающей </a:t>
            </a:r>
            <a:r>
              <a:rPr lang="ru-RU" sz="2600" i="1" dirty="0" smtClean="0">
                <a:latin typeface="Georgia" pitchFamily="18" charset="0"/>
              </a:rPr>
              <a:t>среде.</a:t>
            </a:r>
            <a:endParaRPr lang="ru-RU" sz="2600" i="1" dirty="0">
              <a:latin typeface="Georgia" pitchFamily="18" charset="0"/>
            </a:endParaRPr>
          </a:p>
          <a:p>
            <a:pPr marL="1057275" lvl="0" indent="-700088" algn="just">
              <a:spcBef>
                <a:spcPts val="0"/>
              </a:spcBef>
              <a:buFont typeface="+mj-lt"/>
              <a:buAutoNum type="arabicPeriod"/>
              <a:tabLst>
                <a:tab pos="714375" algn="l"/>
              </a:tabLst>
            </a:pPr>
            <a:r>
              <a:rPr lang="ru-RU" sz="2600" i="1" dirty="0">
                <a:latin typeface="Georgia" pitchFamily="18" charset="0"/>
              </a:rPr>
              <a:t>Загрязнение </a:t>
            </a:r>
            <a:r>
              <a:rPr lang="ru-RU" sz="2600" i="1" dirty="0" smtClean="0">
                <a:latin typeface="Georgia" pitchFamily="18" charset="0"/>
              </a:rPr>
              <a:t>планеты.</a:t>
            </a:r>
            <a:endParaRPr lang="ru-RU" sz="2600" i="1" dirty="0">
              <a:latin typeface="Georgia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214414" y="142852"/>
            <a:ext cx="7643866" cy="35719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Тема текста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2007-2008 учебный год\Цветы и дети\u22_299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8028" t="5167" r="3599" b="6644"/>
          <a:stretch>
            <a:fillRect/>
          </a:stretch>
        </p:blipFill>
        <p:spPr bwMode="auto">
          <a:xfrm flipH="1"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6" name="Вертикальный свиток 5"/>
          <p:cNvSpPr/>
          <p:nvPr/>
        </p:nvSpPr>
        <p:spPr>
          <a:xfrm>
            <a:off x="5214942" y="928670"/>
            <a:ext cx="4071934" cy="5643578"/>
          </a:xfrm>
          <a:prstGeom prst="verticalScroll">
            <a:avLst>
              <a:gd name="adj" fmla="val 6335"/>
            </a:avLst>
          </a:prstGeom>
          <a:solidFill>
            <a:schemeClr val="bg1">
              <a:alpha val="8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spcAft>
                <a:spcPts val="600"/>
              </a:spcAft>
              <a:defRPr/>
            </a:pPr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  <a:latin typeface="Georgia" pitchFamily="18" charset="0"/>
              </a:rPr>
              <a:t>Люди забыли эту истину, но ты не забывай: ты навсегда в ответе за всех, кого приручил.</a:t>
            </a:r>
          </a:p>
          <a:p>
            <a:pPr marL="268288" lvl="0" indent="-268288" algn="r">
              <a:spcBef>
                <a:spcPct val="20000"/>
              </a:spcBef>
              <a:spcAft>
                <a:spcPts val="600"/>
              </a:spcAft>
              <a:defRPr/>
            </a:pPr>
            <a:r>
              <a:rPr lang="ru-RU" sz="1600" b="1" i="1" dirty="0" err="1" smtClean="0">
                <a:solidFill>
                  <a:schemeClr val="tx1"/>
                </a:solidFill>
                <a:latin typeface="Georgia" pitchFamily="18" charset="0"/>
              </a:rPr>
              <a:t>Антуан</a:t>
            </a:r>
            <a:r>
              <a:rPr lang="ru-RU" sz="1600" b="1" i="1" dirty="0" smtClean="0">
                <a:solidFill>
                  <a:schemeClr val="tx1"/>
                </a:solidFill>
                <a:latin typeface="Georgia" pitchFamily="18" charset="0"/>
              </a:rPr>
              <a:t> Сент-Экзюпери «Маленький принц»</a:t>
            </a:r>
          </a:p>
        </p:txBody>
      </p:sp>
      <p:sp>
        <p:nvSpPr>
          <p:cNvPr id="16" name="Управляющая кнопка: в начало 15">
            <a:hlinkClick r:id="rId3" action="ppaction://hlinksldjump" highlightClick="1"/>
          </p:cNvPr>
          <p:cNvSpPr/>
          <p:nvPr/>
        </p:nvSpPr>
        <p:spPr>
          <a:xfrm>
            <a:off x="285720" y="5715016"/>
            <a:ext cx="970978" cy="828102"/>
          </a:xfrm>
          <a:prstGeom prst="actionButtonBeginning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7929586" cy="50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Домашнее задание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928670"/>
            <a:ext cx="7643866" cy="5429288"/>
          </a:xfrm>
          <a:solidFill>
            <a:schemeClr val="bg1"/>
          </a:solidFill>
        </p:spPr>
        <p:txBody>
          <a:bodyPr>
            <a:noAutofit/>
          </a:bodyPr>
          <a:lstStyle/>
          <a:p>
            <a:pPr indent="463550" algn="just">
              <a:lnSpc>
                <a:spcPct val="120000"/>
              </a:lnSpc>
              <a:buNone/>
            </a:pPr>
            <a:r>
              <a:rPr lang="ru-RU" sz="2400" b="1" i="1" dirty="0" smtClean="0">
                <a:latin typeface="Georgia" pitchFamily="18" charset="0"/>
              </a:rPr>
              <a:t>Выполните </a:t>
            </a:r>
            <a:r>
              <a:rPr lang="ru-RU" sz="2400" b="1" i="1" dirty="0">
                <a:solidFill>
                  <a:srgbClr val="C00000"/>
                </a:solidFill>
                <a:latin typeface="Georgia" pitchFamily="18" charset="0"/>
              </a:rPr>
              <a:t>тестовые задания </a:t>
            </a:r>
            <a:r>
              <a:rPr lang="ru-RU" sz="2400" b="1" i="1" dirty="0" smtClean="0">
                <a:solidFill>
                  <a:srgbClr val="C00000"/>
                </a:solidFill>
                <a:latin typeface="Georgia" pitchFamily="18" charset="0"/>
              </a:rPr>
              <a:t>варианта </a:t>
            </a:r>
            <a:r>
              <a:rPr lang="ru-RU" sz="2400" b="1" i="1" dirty="0" smtClean="0">
                <a:solidFill>
                  <a:srgbClr val="C00000"/>
                </a:solidFill>
                <a:latin typeface="+mj-lt"/>
              </a:rPr>
              <a:t>21</a:t>
            </a:r>
            <a:r>
              <a:rPr lang="ru-RU" sz="2400" b="1" i="1" dirty="0" smtClean="0">
                <a:latin typeface="Georgia" pitchFamily="18" charset="0"/>
              </a:rPr>
              <a:t>, </a:t>
            </a:r>
            <a:r>
              <a:rPr lang="ru-RU" sz="2400" b="1" i="1" dirty="0">
                <a:latin typeface="Georgia" pitchFamily="18" charset="0"/>
              </a:rPr>
              <a:t>а </a:t>
            </a:r>
            <a:r>
              <a:rPr lang="ru-RU" sz="2400" b="1" i="1" dirty="0" smtClean="0">
                <a:latin typeface="Georgia" pitchFamily="18" charset="0"/>
              </a:rPr>
              <a:t>работая с частью С, выберите лишь одно из заданий: </a:t>
            </a:r>
          </a:p>
          <a:p>
            <a:pPr marL="712788" indent="-355600" algn="just">
              <a:buFont typeface="Wingdings" pitchFamily="2" charset="2"/>
              <a:buChar char="ü"/>
            </a:pPr>
            <a:r>
              <a:rPr lang="ru-RU" sz="2400" b="1" i="1" dirty="0" smtClean="0">
                <a:latin typeface="Georgia" pitchFamily="18" charset="0"/>
              </a:rPr>
              <a:t>С 2.1. Сочинение-рассуждение: «Роль сложных предложений в тексте разных стилей». </a:t>
            </a:r>
          </a:p>
          <a:p>
            <a:pPr marL="712788" indent="-355600" algn="just">
              <a:buFont typeface="Wingdings" pitchFamily="2" charset="2"/>
              <a:buChar char="ü"/>
            </a:pPr>
            <a:r>
              <a:rPr lang="ru-RU" sz="2400" b="1" i="1" dirty="0" smtClean="0">
                <a:latin typeface="Georgia" pitchFamily="18" charset="0"/>
              </a:rPr>
              <a:t>С 2.2. Сочинение-рассуждение. Объясните, как вы понимаете смысл фразы текста (предложение 12): «Бури человеческой жизни никак не влияют на отношение к нам всего, что ищет защиты и покровительства».</a:t>
            </a:r>
            <a:endParaRPr lang="ru-RU" sz="2400" b="1" i="1" dirty="0">
              <a:latin typeface="Georgia" pitchFamily="18" charset="0"/>
            </a:endParaRPr>
          </a:p>
          <a:p>
            <a:pPr algn="just"/>
            <a:endParaRPr lang="ru-RU" sz="2400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142984"/>
            <a:ext cx="5000628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500" b="1" cap="none" spc="0" dirty="0" smtClean="0">
                <a:ln w="11430"/>
                <a:solidFill>
                  <a:srgbClr val="99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СПАСИБО </a:t>
            </a:r>
          </a:p>
          <a:p>
            <a:pPr algn="ctr"/>
            <a:r>
              <a:rPr lang="ru-RU" sz="7500" b="1" cap="none" spc="0" dirty="0" smtClean="0">
                <a:ln w="11430"/>
                <a:solidFill>
                  <a:srgbClr val="99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ЗА </a:t>
            </a:r>
          </a:p>
          <a:p>
            <a:pPr algn="ctr"/>
            <a:r>
              <a:rPr lang="ru-RU" sz="7500" b="1" cap="none" spc="0" dirty="0" smtClean="0">
                <a:ln w="11430"/>
                <a:solidFill>
                  <a:srgbClr val="99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УРОК!</a:t>
            </a:r>
            <a:endParaRPr lang="ru-RU" sz="7500" b="1" cap="none" spc="0" dirty="0">
              <a:ln w="11430"/>
              <a:solidFill>
                <a:srgbClr val="99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7" name="Содержимое 2"/>
          <p:cNvSpPr>
            <a:spLocks noGrp="1"/>
          </p:cNvSpPr>
          <p:nvPr>
            <p:ph idx="1"/>
          </p:nvPr>
        </p:nvSpPr>
        <p:spPr>
          <a:xfrm>
            <a:off x="4286248" y="5357826"/>
            <a:ext cx="4857752" cy="1143008"/>
          </a:xfrm>
        </p:spPr>
        <p:txBody>
          <a:bodyPr>
            <a:noAutofit/>
          </a:bodyPr>
          <a:lstStyle/>
          <a:p>
            <a:pPr indent="463550" algn="just">
              <a:lnSpc>
                <a:spcPct val="120000"/>
              </a:lnSpc>
              <a:buNone/>
            </a:pPr>
            <a:r>
              <a:rPr lang="ru-RU" sz="1300" b="1" i="1" dirty="0" smtClean="0">
                <a:solidFill>
                  <a:schemeClr val="bg1"/>
                </a:solidFill>
                <a:latin typeface="Georgia" pitchFamily="18" charset="0"/>
              </a:rPr>
              <a:t>Презентация подготовлена </a:t>
            </a:r>
          </a:p>
          <a:p>
            <a:pPr indent="463550" algn="just">
              <a:lnSpc>
                <a:spcPct val="120000"/>
              </a:lnSpc>
              <a:buNone/>
            </a:pPr>
            <a:r>
              <a:rPr lang="ru-RU" sz="1300" b="1" i="1" dirty="0" err="1" smtClean="0">
                <a:solidFill>
                  <a:schemeClr val="bg1"/>
                </a:solidFill>
                <a:latin typeface="Georgia" pitchFamily="18" charset="0"/>
              </a:rPr>
              <a:t>Подольцевой</a:t>
            </a:r>
            <a:r>
              <a:rPr lang="ru-RU" sz="1300" b="1" i="1" dirty="0" smtClean="0">
                <a:solidFill>
                  <a:schemeClr val="bg1"/>
                </a:solidFill>
                <a:latin typeface="Georgia" pitchFamily="18" charset="0"/>
              </a:rPr>
              <a:t> О.Ю., </a:t>
            </a:r>
          </a:p>
          <a:p>
            <a:pPr indent="463550" algn="just">
              <a:lnSpc>
                <a:spcPct val="120000"/>
              </a:lnSpc>
              <a:buNone/>
            </a:pPr>
            <a:r>
              <a:rPr lang="ru-RU" sz="1300" b="1" i="1" dirty="0" smtClean="0">
                <a:solidFill>
                  <a:schemeClr val="bg1"/>
                </a:solidFill>
                <a:latin typeface="Georgia" pitchFamily="18" charset="0"/>
              </a:rPr>
              <a:t>учителем русского языка и литературы</a:t>
            </a:r>
          </a:p>
          <a:p>
            <a:pPr indent="463550" algn="just">
              <a:lnSpc>
                <a:spcPct val="120000"/>
              </a:lnSpc>
              <a:buNone/>
            </a:pPr>
            <a:r>
              <a:rPr lang="ru-RU" sz="1300" b="1" i="1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ru-RU" sz="1300" b="1" i="1" smtClean="0">
                <a:solidFill>
                  <a:schemeClr val="bg1"/>
                </a:solidFill>
                <a:latin typeface="Georgia" pitchFamily="18" charset="0"/>
              </a:rPr>
              <a:t>МОУ </a:t>
            </a:r>
            <a:r>
              <a:rPr lang="ru-RU" sz="1300" b="1" i="1" dirty="0" smtClean="0">
                <a:solidFill>
                  <a:schemeClr val="bg1"/>
                </a:solidFill>
                <a:latin typeface="Georgia" pitchFamily="18" charset="0"/>
              </a:rPr>
              <a:t>«СОШ №  1 города </a:t>
            </a:r>
            <a:r>
              <a:rPr lang="ru-RU" sz="1300" b="1" i="1" dirty="0" err="1" smtClean="0">
                <a:solidFill>
                  <a:schemeClr val="bg1"/>
                </a:solidFill>
                <a:latin typeface="Georgia" pitchFamily="18" charset="0"/>
              </a:rPr>
              <a:t>Билибино</a:t>
            </a:r>
            <a:r>
              <a:rPr lang="ru-RU" sz="1300" b="1" i="1" dirty="0" smtClean="0">
                <a:solidFill>
                  <a:schemeClr val="bg1"/>
                </a:solidFill>
                <a:latin typeface="Georgia" pitchFamily="18" charset="0"/>
              </a:rPr>
              <a:t> ЧАО»</a:t>
            </a:r>
            <a:endParaRPr lang="ru-RU" sz="13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786314" y="1"/>
            <a:ext cx="435768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6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Литература: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206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Русский язык: Учебник для 9 класса общеобразовательных учреждений / С. Г.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Бархударов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, С. Е. Крючков, Л. Ю. Максимов, Л. А.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Чешко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. – 24-е издание. – М.: Просвещение, 2002. – 143 с.: ил. –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ISBN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5-09-011074-3.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206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Сенина Н.А.,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Гармаш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С.В., Диденко С.А., Кобякова Г.Н. Русский язык. 9-й класс. Подготовка к государственной итоговой аттестации – 2010: учебно-методическое пособие для подготовки к итоговой аттестации/ под ред. Н.А. Сениной. – Ростов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/Д: Легион, 2009. – 360 с. – (Государственная итоговая аттестация)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  <a:ea typeface="Times New Roman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20675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</a:rPr>
              <a:t>С.Л. Островский Как сделать презентацию к уроку. Первое сентября 2010. Фестиваль педагогических идей «Открытый урок».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Основные виды сложных предложений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000100" y="1600200"/>
          <a:ext cx="76867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в конец 3">
            <a:hlinkClick r:id="rId6" action="ppaction://hlinksldjump" highlightClick="1"/>
          </p:cNvPr>
          <p:cNvSpPr/>
          <p:nvPr/>
        </p:nvSpPr>
        <p:spPr>
          <a:xfrm>
            <a:off x="8143900" y="5572140"/>
            <a:ext cx="756664" cy="642942"/>
          </a:xfrm>
          <a:prstGeom prst="actionButtonEnd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214414" y="5500702"/>
            <a:ext cx="7500990" cy="428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800" b="1" dirty="0" smtClean="0">
                <a:solidFill>
                  <a:srgbClr val="800000"/>
                </a:solidFill>
              </a:rPr>
              <a:t>Определите тип предложений в тексте. 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 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143512"/>
            <a:ext cx="7500990" cy="15001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400" b="1" dirty="0" smtClean="0">
                <a:solidFill>
                  <a:srgbClr val="800000"/>
                </a:solidFill>
              </a:rPr>
              <a:t>В предложении 7 пронумерованы все запятые. Какая цифра указывает на запятую, обозначающую сочинительную связь между частями сложного предложения?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01024" y="2500306"/>
            <a:ext cx="500066" cy="428628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 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1214414" y="5429264"/>
            <a:ext cx="7500990" cy="1143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r>
              <a:rPr lang="ru-RU" sz="2400" b="1" dirty="0" smtClean="0">
                <a:solidFill>
                  <a:srgbClr val="800000"/>
                </a:solidFill>
              </a:rPr>
              <a:t>Какая цифра в предложении 7  указывает на запятую между частями сложноподчинённого предложения?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85852" y="2571744"/>
            <a:ext cx="428628" cy="285752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429264"/>
            <a:ext cx="7500990" cy="1285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marR="0" lvl="0" indent="-2682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uLnTx/>
                <a:uFillTx/>
                <a:latin typeface="+mn-lt"/>
                <a:ea typeface="+mn-ea"/>
                <a:cs typeface="+mn-cs"/>
              </a:rPr>
              <a:t>Найдите слово, правописание приставки в котором зависит от глухости/звонкости звука, обозначаемого следующей после приставки буквой.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4429132"/>
            <a:ext cx="2000264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214950"/>
            <a:ext cx="642910" cy="1357322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485776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072074"/>
            <a:ext cx="7500990" cy="1571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marR="0" lvl="0" indent="-26828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Найдите слово, в котором правописание суффикса определяется правилом: «В словах, образованных от существительных с основой на –Н с помощью суффикса Н, пишется две буквы НН».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57422" y="3214686"/>
            <a:ext cx="1500198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Franklin Gothic Heavy" pitchFamily="34" charset="0"/>
              </a:rPr>
              <a:t>Карточка № 1</a:t>
            </a:r>
            <a:endParaRPr lang="ru-RU" sz="2800" dirty="0">
              <a:solidFill>
                <a:srgbClr val="002060"/>
              </a:solidFill>
              <a:latin typeface="Franklin Gothic Heavy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48577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93663" indent="449263" algn="just">
              <a:buNone/>
            </a:pP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Одни люди любят природу и бережно относятся к ней,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видя в ней нашу колыбель и обитель,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другие всё пытаются захватить,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переиначить по-своему,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считаясь с правом каждого существа на жизнь и самостоятельность,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присваивая это право исключительно себе.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(7)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Мы не можем обойтись без того,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(8)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чтобы не брать из кладовых природы,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(9)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и,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(10)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следовательно, 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(11)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приходится губить множество ни в чем не повинных существ.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(12)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Но весь вопрос – в мере.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(13)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Великий азербайджанский поэт Низами </a:t>
            </a:r>
            <a:r>
              <a:rPr lang="ru-RU" sz="2100" b="1" i="1" dirty="0" err="1" smtClean="0">
                <a:latin typeface="Bookman Old Style" pitchFamily="18" charset="0"/>
                <a:cs typeface="Times New Roman" pitchFamily="18" charset="0"/>
              </a:rPr>
              <a:t>Гянджеви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 еще восемьсот лет назад в своих поэмах писал,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(14)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что нет в природе ни одного существа бесполезного,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(15)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ненужного, </a:t>
            </a:r>
            <a:r>
              <a:rPr lang="ru-RU" sz="2100" b="1" i="1" dirty="0" smtClean="0">
                <a:solidFill>
                  <a:srgbClr val="008000"/>
                </a:solidFill>
                <a:latin typeface="Bookman Old Style" pitchFamily="18" charset="0"/>
                <a:cs typeface="Times New Roman" pitchFamily="18" charset="0"/>
              </a:rPr>
              <a:t>(16)</a:t>
            </a:r>
            <a:r>
              <a:rPr lang="ru-RU" sz="2100" b="1" i="1" dirty="0" smtClean="0">
                <a:latin typeface="Bookman Old Style" pitchFamily="18" charset="0"/>
                <a:cs typeface="Times New Roman" pitchFamily="18" charset="0"/>
              </a:rPr>
              <a:t>не имеющего права на жизнь. </a:t>
            </a:r>
            <a:r>
              <a:rPr lang="ru-RU" sz="2100" i="1" dirty="0" smtClean="0">
                <a:latin typeface="Bookman Old Style" pitchFamily="18" charset="0"/>
                <a:cs typeface="Times New Roman" pitchFamily="18" charset="0"/>
              </a:rPr>
              <a:t>(Ю. Аракчеев)</a:t>
            </a:r>
            <a:endParaRPr lang="ru-RU" sz="2100" b="1" i="1" dirty="0">
              <a:latin typeface="Bookman Old Style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7158" y="5429264"/>
            <a:ext cx="642910" cy="121444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>
            <a:solidFill>
              <a:schemeClr val="accent1">
                <a:lumMod val="75000"/>
              </a:schemeClr>
            </a:solidFill>
          </a:ln>
        </p:spPr>
        <p:txBody>
          <a:bodyPr vert="vert270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Вопросы: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214414" y="5214950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lvl="0" indent="-268288" algn="just">
              <a:buFont typeface="Arial" pitchFamily="34" charset="0"/>
              <a:buChar char="•"/>
              <a:tabLst>
                <a:tab pos="177800" algn="l"/>
              </a:tabLst>
            </a:pPr>
            <a:endParaRPr lang="ru-RU" sz="2200" b="1" dirty="0" smtClean="0">
              <a:solidFill>
                <a:srgbClr val="80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142852"/>
            <a:ext cx="8858312" cy="6572296"/>
          </a:xfrm>
          <a:prstGeom prst="roundRect">
            <a:avLst>
              <a:gd name="adj" fmla="val 4238"/>
            </a:avLst>
          </a:prstGeom>
          <a:noFill/>
          <a:ln w="889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214414" y="5143512"/>
            <a:ext cx="7643866" cy="15716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68288" indent="-268288" algn="just">
              <a:lnSpc>
                <a:spcPct val="90000"/>
              </a:lnSpc>
              <a:buFont typeface="Arial" pitchFamily="34" charset="0"/>
              <a:buChar char="•"/>
              <a:tabLst>
                <a:tab pos="177800" algn="l"/>
              </a:tabLst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Найдите</a:t>
            </a:r>
            <a:r>
              <a:rPr kumimoji="0" lang="ru-RU" sz="2200" b="1" i="0" u="none" strike="noStrike" kern="1200" cap="none" spc="0" normalizeH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слово, правописание приставки в котором определяется правилом: «В неопределенных и отрицательных местоимениях, а также в отрицательных наречиях под ударением пишется приставка НЕ, без ударения – НИ».</a:t>
            </a:r>
            <a:r>
              <a:rPr lang="ru-RU" sz="2200" b="1" dirty="0" smtClean="0">
                <a:solidFill>
                  <a:srgbClr val="800000"/>
                </a:solidFill>
              </a:rPr>
              <a:t>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158" y="3214686"/>
            <a:ext cx="1500198" cy="357190"/>
          </a:xfrm>
          <a:prstGeom prst="rect">
            <a:avLst/>
          </a:prstGeom>
          <a:solidFill>
            <a:srgbClr val="D20000">
              <a:alpha val="28000"/>
            </a:srgbClr>
          </a:solidFill>
          <a:ln w="3175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2317</Words>
  <Application>Microsoft Office PowerPoint</Application>
  <PresentationFormat>Экран (4:3)</PresentationFormat>
  <Paragraphs>146</Paragraphs>
  <Slides>24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Вопросы домашнего задания  (стр. 58)</vt:lpstr>
      <vt:lpstr>Основные виды сложных предложений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Карточка № 1</vt:lpstr>
      <vt:lpstr>Свободный диктант</vt:lpstr>
      <vt:lpstr>Слайд 16</vt:lpstr>
      <vt:lpstr>Синтаксическая пятиминутка</vt:lpstr>
      <vt:lpstr>Синтаксическая пятиминутка</vt:lpstr>
      <vt:lpstr>Карточка № 3</vt:lpstr>
      <vt:lpstr>Карточка № 3</vt:lpstr>
      <vt:lpstr>Тема текста</vt:lpstr>
      <vt:lpstr>Слайд 22</vt:lpstr>
      <vt:lpstr>Домашнее задание</vt:lpstr>
      <vt:lpstr>Слайд 24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112</cp:revision>
  <dcterms:created xsi:type="dcterms:W3CDTF">2010-02-14T20:37:07Z</dcterms:created>
  <dcterms:modified xsi:type="dcterms:W3CDTF">2012-01-30T02:34:34Z</dcterms:modified>
</cp:coreProperties>
</file>