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0000"/>
    <a:srgbClr val="990099"/>
    <a:srgbClr val="0000CC"/>
    <a:srgbClr val="0033CC"/>
    <a:srgbClr val="CC0099"/>
    <a:srgbClr val="009900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9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0A7D8-994C-44C7-B4A9-5F7A4975A3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617DD-3292-4E65-A4EE-011034C8C6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FFE02-1414-439A-9F15-E4E6F07012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285D8-6E55-4EDD-B61E-5A9D1EAE48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A74C1-4098-4C55-BAB3-FEB3A9B83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A3B7F-2B36-42F8-BE70-01C92C9E9C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191FD-2393-44F0-B6FE-ACBFDA017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BBE54-4D1C-4AD4-9B2A-3BF9D7CD1A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16F71-5346-4D94-98BC-56F28A6967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EB79D-7767-470B-AD09-3E0A1122C0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27078-E706-43FE-A114-7AF2762A9A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246BA51-C1FF-4CED-A41E-715200276F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4495800" cy="6858000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1800" smtClean="0"/>
              <a:t>Урок - путешествие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1800" u="sng" smtClean="0">
                <a:solidFill>
                  <a:srgbClr val="FF0000"/>
                </a:solidFill>
              </a:rPr>
              <a:t>«Этот удивительный мир чисел»</a:t>
            </a:r>
            <a:endParaRPr lang="ru-RU" sz="1800" i="1" u="sng" smtClean="0">
              <a:solidFill>
                <a:srgbClr val="FF0000"/>
              </a:solidFill>
            </a:endParaRPr>
          </a:p>
          <a:p>
            <a:pPr algn="r" eaLnBrk="1" hangingPunct="1">
              <a:lnSpc>
                <a:spcPct val="80000"/>
              </a:lnSpc>
              <a:buFontTx/>
              <a:buNone/>
            </a:pPr>
            <a:endParaRPr lang="ru-RU" sz="1400" i="1" smtClean="0">
              <a:solidFill>
                <a:srgbClr val="0000FF"/>
              </a:solidFill>
              <a:latin typeface="Monotype Corsiva" pitchFamily="66" charset="0"/>
            </a:endParaRP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400" i="1" smtClean="0">
                <a:solidFill>
                  <a:srgbClr val="0000FF"/>
                </a:solidFill>
                <a:latin typeface="Monotype Corsiva" pitchFamily="66" charset="0"/>
              </a:rPr>
              <a:t>«Математика- царица всех наук.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400" i="1" smtClean="0">
                <a:solidFill>
                  <a:srgbClr val="0000FF"/>
                </a:solidFill>
                <a:latin typeface="Monotype Corsiva" pitchFamily="66" charset="0"/>
              </a:rPr>
              <a:t>Её возлюбленный- истина, её наряд- простота и ясность. 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400" i="1" smtClean="0">
                <a:solidFill>
                  <a:srgbClr val="0000FF"/>
                </a:solidFill>
                <a:latin typeface="Monotype Corsiva" pitchFamily="66" charset="0"/>
              </a:rPr>
              <a:t>Дворец этой владычицы окружен тернистыми зарослями, и, чтобы достичь его, каждому приходится продираться сквозь чащу. 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400" i="1" smtClean="0">
                <a:solidFill>
                  <a:srgbClr val="0000FF"/>
                </a:solidFill>
                <a:latin typeface="Monotype Corsiva" pitchFamily="66" charset="0"/>
              </a:rPr>
              <a:t>Случайный путник не обнаружит во дворце ничего привлекательного.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400" i="1" smtClean="0">
                <a:solidFill>
                  <a:srgbClr val="0000FF"/>
                </a:solidFill>
                <a:latin typeface="Monotype Corsiva" pitchFamily="66" charset="0"/>
              </a:rPr>
              <a:t>Красота его откроется лишь разуму, любящему истину, закалённому в борьбе с трудностями…»</a:t>
            </a:r>
          </a:p>
          <a:p>
            <a:pPr algn="r" eaLnBrk="1" hangingPunct="1">
              <a:lnSpc>
                <a:spcPct val="80000"/>
              </a:lnSpc>
              <a:buFontTx/>
              <a:buNone/>
            </a:pPr>
            <a:r>
              <a:rPr lang="ru-RU" sz="1400" i="1" smtClean="0">
                <a:latin typeface="Monotype Corsiva" pitchFamily="66" charset="0"/>
              </a:rPr>
              <a:t>Ян Снядецкий (1756- 1830)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600" smtClean="0">
              <a:latin typeface="Monotype Corsiva" pitchFamily="66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600" smtClean="0">
              <a:solidFill>
                <a:srgbClr val="0099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16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6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16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smtClean="0"/>
              <a:t>    </a:t>
            </a:r>
            <a:r>
              <a:rPr lang="ru-RU" sz="2000" b="1" smtClean="0"/>
              <a:t>а)</a:t>
            </a:r>
            <a:r>
              <a:rPr lang="ru-RU" sz="2000" smtClean="0"/>
              <a:t> </a:t>
            </a:r>
            <a:r>
              <a:rPr lang="ru-RU" sz="2000" b="1" smtClean="0"/>
              <a:t>142857             б)     142857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000" b="1" smtClean="0"/>
              <a:t>      × ____</a:t>
            </a:r>
            <a:r>
              <a:rPr lang="ru-RU" sz="2000" b="1" u="sng" smtClean="0">
                <a:solidFill>
                  <a:srgbClr val="FF6600"/>
                </a:solidFill>
              </a:rPr>
              <a:t>2</a:t>
            </a:r>
            <a:r>
              <a:rPr lang="ru-RU" sz="2000" b="1" smtClean="0">
                <a:solidFill>
                  <a:srgbClr val="990099"/>
                </a:solidFill>
              </a:rPr>
              <a:t> </a:t>
            </a:r>
            <a:r>
              <a:rPr lang="ru-RU" sz="2000" b="1" smtClean="0"/>
              <a:t>                 × ______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1600" b="1" smtClean="0"/>
              <a:t>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400" b="1" smtClean="0">
              <a:solidFill>
                <a:srgbClr val="CC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>
                <a:solidFill>
                  <a:srgbClr val="CC0099"/>
                </a:solidFill>
              </a:rPr>
              <a:t> 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0"/>
            <a:ext cx="4495800" cy="6858000"/>
          </a:xfrm>
          <a:pattFill prst="lgGrid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1800" b="1" dirty="0" smtClean="0">
              <a:solidFill>
                <a:srgbClr val="CC0099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1800" b="1" dirty="0" smtClean="0">
              <a:solidFill>
                <a:srgbClr val="CC0099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1800" b="1" dirty="0" smtClean="0">
              <a:solidFill>
                <a:srgbClr val="CC0099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1800" b="1" dirty="0" smtClean="0">
              <a:solidFill>
                <a:srgbClr val="CC0099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ru-RU" sz="1800" b="1" dirty="0" smtClean="0">
              <a:solidFill>
                <a:srgbClr val="CC0099"/>
              </a:solidFill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dirty="0" smtClean="0"/>
              <a:t>Сколько существует  двузначных чисел, для записи которых употребляются только цифры 0, 5 и 7. Запишите все эти числа в порядке возрастания.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800" dirty="0" smtClean="0"/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ru-RU" sz="16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eaLnBrk="1" hangingPunct="1">
              <a:lnSpc>
                <a:spcPct val="80000"/>
              </a:lnSpc>
              <a:buFontTx/>
              <a:buAutoNum type="arabicPeriod"/>
              <a:defRPr/>
            </a:pPr>
            <a:endParaRPr lang="ru-RU" sz="1800" b="1" dirty="0" smtClean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7" name="plant"/>
          <p:cNvSpPr>
            <a:spLocks noEditPoints="1" noChangeArrowheads="1"/>
          </p:cNvSpPr>
          <p:nvPr/>
        </p:nvSpPr>
        <p:spPr bwMode="auto">
          <a:xfrm rot="-1148729">
            <a:off x="3429000" y="4191000"/>
            <a:ext cx="762000" cy="6096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FF99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ru-RU">
              <a:solidFill>
                <a:srgbClr val="FF66FF"/>
              </a:solidFill>
            </a:endParaRPr>
          </a:p>
        </p:txBody>
      </p:sp>
      <p:pic>
        <p:nvPicPr>
          <p:cNvPr id="2053" name="Picture 12" descr="лягуш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228600"/>
            <a:ext cx="106680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914400" y="3733800"/>
            <a:ext cx="2895600" cy="6096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CC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b="1">
              <a:solidFill>
                <a:srgbClr val="009900"/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«</a:t>
            </a:r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Ц</a:t>
            </a:r>
            <a:r>
              <a:rPr lang="ru-RU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в</a:t>
            </a:r>
            <a:r>
              <a:rPr lang="ru-RU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е</a:t>
            </a:r>
            <a:r>
              <a:rPr lang="ru-RU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т</a:t>
            </a:r>
            <a:r>
              <a:rPr lang="ru-RU" b="1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о</a:t>
            </a:r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ч</a:t>
            </a:r>
            <a:r>
              <a:rPr lang="ru-RU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н</a:t>
            </a:r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а</a:t>
            </a:r>
            <a:r>
              <a:rPr lang="ru-RU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я</a:t>
            </a:r>
            <a:r>
              <a:rPr lang="ru-RU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ru-RU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п</a:t>
            </a:r>
            <a:r>
              <a:rPr lang="ru-RU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о</a:t>
            </a:r>
            <a:r>
              <a:rPr lang="ru-RU" b="1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л</a:t>
            </a:r>
            <a:r>
              <a:rPr lang="ru-RU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я</a:t>
            </a:r>
            <a:r>
              <a:rPr lang="ru-RU" b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н</a:t>
            </a:r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а</a:t>
            </a:r>
            <a:r>
              <a:rPr lang="ru-RU" b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»</a:t>
            </a:r>
          </a:p>
          <a:p>
            <a:pPr algn="ctr">
              <a:defRPr/>
            </a:pPr>
            <a:endParaRPr lang="ru-RU">
              <a:solidFill>
                <a:srgbClr val="CC0099"/>
              </a:solidFill>
              <a:latin typeface="Comic Sans MS" pitchFamily="66" charset="0"/>
            </a:endParaRPr>
          </a:p>
        </p:txBody>
      </p:sp>
      <p:sp>
        <p:nvSpPr>
          <p:cNvPr id="4110" name="Oval 14"/>
          <p:cNvSpPr>
            <a:spLocks noChangeArrowheads="1"/>
          </p:cNvSpPr>
          <p:nvPr/>
        </p:nvSpPr>
        <p:spPr bwMode="auto">
          <a:xfrm>
            <a:off x="5943600" y="304800"/>
            <a:ext cx="2895600" cy="6096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b="1">
              <a:solidFill>
                <a:srgbClr val="CC0099"/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b="1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«Числовое болото»</a:t>
            </a:r>
          </a:p>
          <a:p>
            <a:pPr algn="ctr">
              <a:defRPr/>
            </a:pPr>
            <a:endParaRPr lang="ru-RU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11" name="Oval 15"/>
          <p:cNvSpPr>
            <a:spLocks noChangeArrowheads="1"/>
          </p:cNvSpPr>
          <p:nvPr/>
        </p:nvSpPr>
        <p:spPr bwMode="auto">
          <a:xfrm>
            <a:off x="5486400" y="4419600"/>
            <a:ext cx="2895600" cy="6096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b="1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«Мост кроссвордов»</a:t>
            </a:r>
          </a:p>
          <a:p>
            <a:pPr algn="ctr">
              <a:defRPr/>
            </a:pPr>
            <a:endParaRPr lang="ru-RU">
              <a:latin typeface="Comic Sans MS" pitchFamily="66" charset="0"/>
            </a:endParaRPr>
          </a:p>
        </p:txBody>
      </p:sp>
      <p:sp>
        <p:nvSpPr>
          <p:cNvPr id="2057" name="Text Box 16"/>
          <p:cNvSpPr txBox="1">
            <a:spLocks noChangeArrowheads="1"/>
          </p:cNvSpPr>
          <p:nvPr/>
        </p:nvSpPr>
        <p:spPr bwMode="auto">
          <a:xfrm>
            <a:off x="990600" y="3138488"/>
            <a:ext cx="25955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solidFill>
                  <a:srgbClr val="009900"/>
                </a:solidFill>
              </a:rPr>
              <a:t>Маршрут путешествия</a:t>
            </a:r>
          </a:p>
        </p:txBody>
      </p:sp>
      <p:sp>
        <p:nvSpPr>
          <p:cNvPr id="4113" name="Oval 17"/>
          <p:cNvSpPr>
            <a:spLocks noChangeArrowheads="1"/>
          </p:cNvSpPr>
          <p:nvPr/>
        </p:nvSpPr>
        <p:spPr bwMode="auto">
          <a:xfrm>
            <a:off x="5486400" y="5638800"/>
            <a:ext cx="2895600" cy="6096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3399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b="1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b="1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«Царство наук!»</a:t>
            </a:r>
            <a:endParaRPr lang="ru-RU" b="1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endParaRPr lang="ru-RU"/>
          </a:p>
        </p:txBody>
      </p:sp>
      <p:sp>
        <p:nvSpPr>
          <p:cNvPr id="2059" name="Text Box 18"/>
          <p:cNvSpPr txBox="1">
            <a:spLocks noChangeArrowheads="1"/>
          </p:cNvSpPr>
          <p:nvPr/>
        </p:nvSpPr>
        <p:spPr bwMode="auto">
          <a:xfrm>
            <a:off x="4724400" y="51054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Разгадай ключевое слово.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28600"/>
            <a:ext cx="4191000" cy="64309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endParaRPr lang="ru-RU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endParaRPr lang="ru-RU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endParaRPr lang="ru-RU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endParaRPr lang="ru-RU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endParaRPr lang="ru-RU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endParaRPr lang="ru-RU" sz="2000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endParaRPr lang="ru-RU" sz="2000" smtClean="0">
              <a:solidFill>
                <a:srgbClr val="0000FF"/>
              </a:solidFill>
            </a:endParaRPr>
          </a:p>
          <a:p>
            <a:pPr algn="ctr" eaLnBrk="1" hangingPunct="1">
              <a:buFontTx/>
              <a:buNone/>
            </a:pPr>
            <a:r>
              <a:rPr lang="ru-RU" sz="2000" smtClean="0">
                <a:solidFill>
                  <a:srgbClr val="0000FF"/>
                </a:solidFill>
              </a:rPr>
              <a:t>                                               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304800"/>
            <a:ext cx="4267200" cy="6248400"/>
          </a:xfrm>
          <a:noFill/>
        </p:spPr>
        <p:txBody>
          <a:bodyPr/>
          <a:lstStyle/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endParaRPr lang="ru-RU" sz="4400" smtClean="0"/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endParaRPr lang="ru-RU" sz="4400" smtClean="0"/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endParaRPr lang="ru-RU" sz="4400" smtClean="0"/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endParaRPr lang="ru-RU" sz="2000" smtClean="0"/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r>
              <a:rPr lang="ru-RU" sz="2000" smtClean="0"/>
              <a:t>     </a:t>
            </a:r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r>
              <a:rPr lang="ru-RU" sz="2000" smtClean="0"/>
              <a:t>Маршрутный лист </a:t>
            </a:r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r>
              <a:rPr lang="ru-RU" sz="2000" smtClean="0"/>
              <a:t>   ученика (цы) 5  класса</a:t>
            </a:r>
            <a:br>
              <a:rPr lang="ru-RU" sz="2000" smtClean="0"/>
            </a:br>
            <a:r>
              <a:rPr lang="ru-RU" sz="2000" smtClean="0"/>
              <a:t>СОШ № __ г._______</a:t>
            </a:r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r>
              <a:rPr lang="ru-RU" sz="2000" smtClean="0"/>
              <a:t>   _________________</a:t>
            </a:r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r>
              <a:rPr lang="ru-RU" sz="2000" smtClean="0"/>
              <a:t>   _________________</a:t>
            </a:r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endParaRPr lang="ru-RU" sz="2000" smtClean="0"/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endParaRPr lang="ru-RU" sz="2000" smtClean="0"/>
          </a:p>
          <a:p>
            <a:pPr marL="0" indent="0" algn="ctr" eaLnBrk="1" hangingPunct="1">
              <a:buFontTx/>
              <a:buNone/>
              <a:tabLst>
                <a:tab pos="2066925" algn="l"/>
              </a:tabLst>
            </a:pPr>
            <a:endParaRPr lang="ru-RU" sz="5400" smtClean="0"/>
          </a:p>
        </p:txBody>
      </p:sp>
      <p:sp>
        <p:nvSpPr>
          <p:cNvPr id="3077" name="Oval 14"/>
          <p:cNvSpPr>
            <a:spLocks noChangeArrowheads="1"/>
          </p:cNvSpPr>
          <p:nvPr/>
        </p:nvSpPr>
        <p:spPr bwMode="auto">
          <a:xfrm>
            <a:off x="1371600" y="4724400"/>
            <a:ext cx="1828800" cy="1676400"/>
          </a:xfrm>
          <a:prstGeom prst="ellipse">
            <a:avLst/>
          </a:prstGeom>
          <a:solidFill>
            <a:srgbClr val="FFFF99"/>
          </a:solidFill>
          <a:ln w="222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" name="Oval 16"/>
          <p:cNvSpPr>
            <a:spLocks noChangeArrowheads="1"/>
          </p:cNvSpPr>
          <p:nvPr/>
        </p:nvSpPr>
        <p:spPr bwMode="auto">
          <a:xfrm>
            <a:off x="18288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9" name="Oval 18"/>
          <p:cNvSpPr>
            <a:spLocks noChangeArrowheads="1"/>
          </p:cNvSpPr>
          <p:nvPr/>
        </p:nvSpPr>
        <p:spPr bwMode="auto">
          <a:xfrm>
            <a:off x="25146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3" name="Text Box 23"/>
          <p:cNvSpPr txBox="1">
            <a:spLocks noChangeArrowheads="1"/>
          </p:cNvSpPr>
          <p:nvPr/>
        </p:nvSpPr>
        <p:spPr bwMode="auto">
          <a:xfrm>
            <a:off x="381000" y="381000"/>
            <a:ext cx="2057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solidFill>
                  <a:schemeClr val="accent2"/>
                </a:solidFill>
              </a:rPr>
              <a:t>Задача                     «Трюк клоуна»</a:t>
            </a:r>
          </a:p>
        </p:txBody>
      </p:sp>
      <p:sp>
        <p:nvSpPr>
          <p:cNvPr id="3084" name="Text Box 24"/>
          <p:cNvSpPr txBox="1">
            <a:spLocks noChangeArrowheads="1"/>
          </p:cNvSpPr>
          <p:nvPr/>
        </p:nvSpPr>
        <p:spPr bwMode="auto">
          <a:xfrm>
            <a:off x="381000" y="1828800"/>
            <a:ext cx="41148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Клоунам с  номерами на майках                                             5, 6, 7 необходимо так встать в ряд, чтобы цифры на их костюмах образовали число, делящееся на 13. Как им это удалось?</a:t>
            </a:r>
          </a:p>
        </p:txBody>
      </p:sp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838200"/>
            <a:ext cx="3048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38100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</TotalTime>
  <Words>187</Words>
  <Application>Microsoft Office PowerPoint</Application>
  <PresentationFormat>Экран (4:3)</PresentationFormat>
  <Paragraphs>66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Monotype Corsiva</vt:lpstr>
      <vt:lpstr>Comic Sans MS</vt:lpstr>
      <vt:lpstr>Оформление по умолчанию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Дарёна</cp:lastModifiedBy>
  <cp:revision>25</cp:revision>
  <cp:lastPrinted>1601-01-01T00:00:00Z</cp:lastPrinted>
  <dcterms:created xsi:type="dcterms:W3CDTF">1601-01-01T00:00:00Z</dcterms:created>
  <dcterms:modified xsi:type="dcterms:W3CDTF">2012-06-05T01:29:37Z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