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6" r:id="rId3"/>
    <p:sldId id="359" r:id="rId4"/>
    <p:sldId id="348" r:id="rId5"/>
    <p:sldId id="345" r:id="rId6"/>
    <p:sldId id="346" r:id="rId7"/>
    <p:sldId id="347" r:id="rId8"/>
    <p:sldId id="349" r:id="rId9"/>
    <p:sldId id="350" r:id="rId10"/>
    <p:sldId id="351" r:id="rId11"/>
    <p:sldId id="323" r:id="rId12"/>
    <p:sldId id="331" r:id="rId13"/>
    <p:sldId id="327" r:id="rId14"/>
    <p:sldId id="330" r:id="rId15"/>
    <p:sldId id="324" r:id="rId16"/>
    <p:sldId id="325" r:id="rId17"/>
    <p:sldId id="328" r:id="rId18"/>
    <p:sldId id="333" r:id="rId19"/>
    <p:sldId id="342" r:id="rId20"/>
    <p:sldId id="332" r:id="rId21"/>
    <p:sldId id="340" r:id="rId22"/>
    <p:sldId id="334" r:id="rId23"/>
    <p:sldId id="335" r:id="rId24"/>
    <p:sldId id="337" r:id="rId25"/>
    <p:sldId id="341" r:id="rId26"/>
    <p:sldId id="339" r:id="rId27"/>
    <p:sldId id="358" r:id="rId28"/>
    <p:sldId id="357" r:id="rId29"/>
    <p:sldId id="343" r:id="rId30"/>
    <p:sldId id="352" r:id="rId31"/>
    <p:sldId id="353" r:id="rId32"/>
    <p:sldId id="356" r:id="rId33"/>
    <p:sldId id="354" r:id="rId34"/>
    <p:sldId id="361" r:id="rId35"/>
    <p:sldId id="355" r:id="rId36"/>
    <p:sldId id="360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D0E"/>
    <a:srgbClr val="337208"/>
    <a:srgbClr val="265C30"/>
    <a:srgbClr val="003399"/>
    <a:srgbClr val="FFFFFF"/>
    <a:srgbClr val="000000"/>
    <a:srgbClr val="000514"/>
    <a:srgbClr val="F47210"/>
    <a:srgbClr val="33CC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132" autoAdjust="0"/>
  </p:normalViewPr>
  <p:slideViewPr>
    <p:cSldViewPr>
      <p:cViewPr>
        <p:scale>
          <a:sx n="72" d="100"/>
          <a:sy n="72" d="100"/>
        </p:scale>
        <p:origin x="-1020" y="-72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5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68262-1862-4642-BE8B-D76D8D1D4B5F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709C6-4FAE-447D-BA4D-30B87DF4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517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BEB21-CB68-43F0-BA44-48E12A4CB6E3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6673F-3D09-46D2-83F7-FE0A3EEB0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3242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302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2" name="Freeform 32" descr="1"/>
          <p:cNvSpPr>
            <a:spLocks/>
          </p:cNvSpPr>
          <p:nvPr/>
        </p:nvSpPr>
        <p:spPr bwMode="ltGray">
          <a:xfrm>
            <a:off x="-22225" y="0"/>
            <a:ext cx="9191625" cy="6156325"/>
          </a:xfrm>
          <a:custGeom>
            <a:avLst/>
            <a:gdLst>
              <a:gd name="T0" fmla="*/ 22 w 5790"/>
              <a:gd name="T1" fmla="*/ 3783 h 3878"/>
              <a:gd name="T2" fmla="*/ 1792 w 5790"/>
              <a:gd name="T3" fmla="*/ 3857 h 3878"/>
              <a:gd name="T4" fmla="*/ 5774 w 5790"/>
              <a:gd name="T5" fmla="*/ 3089 h 3878"/>
              <a:gd name="T6" fmla="*/ 5790 w 5790"/>
              <a:gd name="T7" fmla="*/ 0 h 3878"/>
              <a:gd name="T8" fmla="*/ 0 w 5790"/>
              <a:gd name="T9" fmla="*/ 0 h 3878"/>
              <a:gd name="T10" fmla="*/ 14 w 5790"/>
              <a:gd name="T11" fmla="*/ 3791 h 3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90" h="3878">
                <a:moveTo>
                  <a:pt x="22" y="3783"/>
                </a:moveTo>
                <a:cubicBezTo>
                  <a:pt x="316" y="3795"/>
                  <a:pt x="788" y="3878"/>
                  <a:pt x="1792" y="3857"/>
                </a:cubicBezTo>
                <a:cubicBezTo>
                  <a:pt x="2796" y="3838"/>
                  <a:pt x="5112" y="3299"/>
                  <a:pt x="5774" y="3089"/>
                </a:cubicBezTo>
                <a:lnTo>
                  <a:pt x="5790" y="0"/>
                </a:lnTo>
                <a:lnTo>
                  <a:pt x="0" y="0"/>
                </a:lnTo>
                <a:lnTo>
                  <a:pt x="14" y="3791"/>
                </a:lnTo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5874" name="Freeform 34"/>
          <p:cNvSpPr>
            <a:spLocks/>
          </p:cNvSpPr>
          <p:nvPr/>
        </p:nvSpPr>
        <p:spPr bwMode="ltGray">
          <a:xfrm>
            <a:off x="0" y="4419600"/>
            <a:ext cx="9153525" cy="1733550"/>
          </a:xfrm>
          <a:custGeom>
            <a:avLst/>
            <a:gdLst>
              <a:gd name="T0" fmla="*/ 8 w 5766"/>
              <a:gd name="T1" fmla="*/ 1000 h 1092"/>
              <a:gd name="T2" fmla="*/ 1778 w 5766"/>
              <a:gd name="T3" fmla="*/ 1072 h 1092"/>
              <a:gd name="T4" fmla="*/ 5760 w 5766"/>
              <a:gd name="T5" fmla="*/ 324 h 1092"/>
              <a:gd name="T6" fmla="*/ 5766 w 5766"/>
              <a:gd name="T7" fmla="*/ 0 h 1092"/>
              <a:gd name="T8" fmla="*/ 1764 w 5766"/>
              <a:gd name="T9" fmla="*/ 1032 h 1092"/>
              <a:gd name="T10" fmla="*/ 0 w 5766"/>
              <a:gd name="T11" fmla="*/ 720 h 1092"/>
              <a:gd name="T12" fmla="*/ 0 w 5766"/>
              <a:gd name="T13" fmla="*/ 1008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rgbClr val="FFFFFF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5875" name="Freeform 35"/>
          <p:cNvSpPr>
            <a:spLocks/>
          </p:cNvSpPr>
          <p:nvPr/>
        </p:nvSpPr>
        <p:spPr bwMode="gray">
          <a:xfrm>
            <a:off x="0" y="5181600"/>
            <a:ext cx="9169400" cy="977900"/>
          </a:xfrm>
          <a:custGeom>
            <a:avLst/>
            <a:gdLst>
              <a:gd name="T0" fmla="*/ 0 w 5776"/>
              <a:gd name="T1" fmla="*/ 58 h 616"/>
              <a:gd name="T2" fmla="*/ 1584 w 5776"/>
              <a:gd name="T3" fmla="*/ 586 h 616"/>
              <a:gd name="T4" fmla="*/ 5768 w 5776"/>
              <a:gd name="T5" fmla="*/ 0 h 616"/>
              <a:gd name="T6" fmla="*/ 5776 w 5776"/>
              <a:gd name="T7" fmla="*/ 32 h 616"/>
              <a:gd name="T8" fmla="*/ 1584 w 5776"/>
              <a:gd name="T9" fmla="*/ 598 h 616"/>
              <a:gd name="T10" fmla="*/ 4 w 5776"/>
              <a:gd name="T11" fmla="*/ 92 h 616"/>
              <a:gd name="T12" fmla="*/ 0 w 5776"/>
              <a:gd name="T13" fmla="*/ 58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587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853024">
            <a:off x="1062038" y="1265238"/>
            <a:ext cx="6858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944F56-20E0-4C1E-9728-58C31B490DE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67200" y="4379913"/>
            <a:ext cx="3962400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385846">
            <a:off x="1897063" y="4740275"/>
            <a:ext cx="2209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9600" y="3352800"/>
            <a:ext cx="281940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1037149">
            <a:off x="1573213" y="2192338"/>
            <a:ext cx="1000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9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95400" y="1649413"/>
            <a:ext cx="1905000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71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609600"/>
            <a:ext cx="1447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gray">
          <a:xfrm>
            <a:off x="4724400" y="47244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Company </a:t>
            </a:r>
            <a:r>
              <a:rPr lang="en-US" sz="2800" b="1" dirty="0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  <p:grpSp>
        <p:nvGrpSpPr>
          <p:cNvPr id="35933" name="Group 93"/>
          <p:cNvGrpSpPr>
            <a:grpSpLocks/>
          </p:cNvGrpSpPr>
          <p:nvPr/>
        </p:nvGrpSpPr>
        <p:grpSpPr bwMode="auto">
          <a:xfrm>
            <a:off x="5715000" y="1371600"/>
            <a:ext cx="3533775" cy="3427413"/>
            <a:chOff x="3665" y="622"/>
            <a:chExt cx="2161" cy="2063"/>
          </a:xfrm>
        </p:grpSpPr>
        <p:sp>
          <p:nvSpPr>
            <p:cNvPr id="35912" name="Freeform 72"/>
            <p:cNvSpPr>
              <a:spLocks/>
            </p:cNvSpPr>
            <p:nvPr userDrawn="1"/>
          </p:nvSpPr>
          <p:spPr bwMode="gray">
            <a:xfrm rot="-667772" flipH="1" flipV="1">
              <a:off x="3665" y="2493"/>
              <a:ext cx="674" cy="192"/>
            </a:xfrm>
            <a:custGeom>
              <a:avLst/>
              <a:gdLst>
                <a:gd name="T0" fmla="*/ 14 w 674"/>
                <a:gd name="T1" fmla="*/ 0 h 192"/>
                <a:gd name="T2" fmla="*/ 674 w 674"/>
                <a:gd name="T3" fmla="*/ 116 h 192"/>
                <a:gd name="T4" fmla="*/ 660 w 674"/>
                <a:gd name="T5" fmla="*/ 192 h 192"/>
                <a:gd name="T6" fmla="*/ 0 w 674"/>
                <a:gd name="T7" fmla="*/ 75 h 192"/>
                <a:gd name="T8" fmla="*/ 14 w 674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13" name="Freeform 73"/>
            <p:cNvSpPr>
              <a:spLocks/>
            </p:cNvSpPr>
            <p:nvPr userDrawn="1"/>
          </p:nvSpPr>
          <p:spPr bwMode="gray">
            <a:xfrm rot="-667772" flipH="1" flipV="1">
              <a:off x="3672" y="2327"/>
              <a:ext cx="667" cy="247"/>
            </a:xfrm>
            <a:custGeom>
              <a:avLst/>
              <a:gdLst>
                <a:gd name="T0" fmla="*/ 20 w 667"/>
                <a:gd name="T1" fmla="*/ 0 h 247"/>
                <a:gd name="T2" fmla="*/ 667 w 667"/>
                <a:gd name="T3" fmla="*/ 173 h 247"/>
                <a:gd name="T4" fmla="*/ 647 w 667"/>
                <a:gd name="T5" fmla="*/ 247 h 247"/>
                <a:gd name="T6" fmla="*/ 0 w 667"/>
                <a:gd name="T7" fmla="*/ 74 h 247"/>
                <a:gd name="T8" fmla="*/ 20 w 667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14" name="Freeform 74"/>
            <p:cNvSpPr>
              <a:spLocks/>
            </p:cNvSpPr>
            <p:nvPr userDrawn="1"/>
          </p:nvSpPr>
          <p:spPr bwMode="gray">
            <a:xfrm rot="-667772" flipH="1" flipV="1">
              <a:off x="3693" y="2161"/>
              <a:ext cx="655" cy="301"/>
            </a:xfrm>
            <a:custGeom>
              <a:avLst/>
              <a:gdLst>
                <a:gd name="T0" fmla="*/ 26 w 655"/>
                <a:gd name="T1" fmla="*/ 0 h 301"/>
                <a:gd name="T2" fmla="*/ 655 w 655"/>
                <a:gd name="T3" fmla="*/ 229 h 301"/>
                <a:gd name="T4" fmla="*/ 629 w 655"/>
                <a:gd name="T5" fmla="*/ 301 h 301"/>
                <a:gd name="T6" fmla="*/ 0 w 655"/>
                <a:gd name="T7" fmla="*/ 72 h 301"/>
                <a:gd name="T8" fmla="*/ 26 w 655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15" name="Freeform 75"/>
            <p:cNvSpPr>
              <a:spLocks/>
            </p:cNvSpPr>
            <p:nvPr userDrawn="1"/>
          </p:nvSpPr>
          <p:spPr bwMode="gray">
            <a:xfrm rot="-667772" flipH="1" flipV="1">
              <a:off x="3728" y="1998"/>
              <a:ext cx="639" cy="353"/>
            </a:xfrm>
            <a:custGeom>
              <a:avLst/>
              <a:gdLst>
                <a:gd name="T0" fmla="*/ 32 w 639"/>
                <a:gd name="T1" fmla="*/ 0 h 353"/>
                <a:gd name="T2" fmla="*/ 639 w 639"/>
                <a:gd name="T3" fmla="*/ 283 h 353"/>
                <a:gd name="T4" fmla="*/ 606 w 639"/>
                <a:gd name="T5" fmla="*/ 353 h 353"/>
                <a:gd name="T6" fmla="*/ 0 w 639"/>
                <a:gd name="T7" fmla="*/ 70 h 353"/>
                <a:gd name="T8" fmla="*/ 32 w 639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16" name="Freeform 76"/>
            <p:cNvSpPr>
              <a:spLocks/>
            </p:cNvSpPr>
            <p:nvPr userDrawn="1"/>
          </p:nvSpPr>
          <p:spPr bwMode="gray">
            <a:xfrm rot="-667772" flipH="1" flipV="1">
              <a:off x="3778" y="1841"/>
              <a:ext cx="617" cy="400"/>
            </a:xfrm>
            <a:custGeom>
              <a:avLst/>
              <a:gdLst>
                <a:gd name="T0" fmla="*/ 37 w 617"/>
                <a:gd name="T1" fmla="*/ 0 h 400"/>
                <a:gd name="T2" fmla="*/ 617 w 617"/>
                <a:gd name="T3" fmla="*/ 334 h 400"/>
                <a:gd name="T4" fmla="*/ 579 w 617"/>
                <a:gd name="T5" fmla="*/ 400 h 400"/>
                <a:gd name="T6" fmla="*/ 0 w 617"/>
                <a:gd name="T7" fmla="*/ 66 h 400"/>
                <a:gd name="T8" fmla="*/ 37 w 617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17" name="Freeform 77"/>
            <p:cNvSpPr>
              <a:spLocks/>
            </p:cNvSpPr>
            <p:nvPr userDrawn="1"/>
          </p:nvSpPr>
          <p:spPr bwMode="gray">
            <a:xfrm rot="-667772" flipH="1" flipV="1">
              <a:off x="3841" y="1688"/>
              <a:ext cx="592" cy="446"/>
            </a:xfrm>
            <a:custGeom>
              <a:avLst/>
              <a:gdLst>
                <a:gd name="T0" fmla="*/ 44 w 592"/>
                <a:gd name="T1" fmla="*/ 0 h 446"/>
                <a:gd name="T2" fmla="*/ 592 w 592"/>
                <a:gd name="T3" fmla="*/ 383 h 446"/>
                <a:gd name="T4" fmla="*/ 548 w 592"/>
                <a:gd name="T5" fmla="*/ 446 h 446"/>
                <a:gd name="T6" fmla="*/ 0 w 592"/>
                <a:gd name="T7" fmla="*/ 62 h 446"/>
                <a:gd name="T8" fmla="*/ 44 w 592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18" name="Freeform 78"/>
            <p:cNvSpPr>
              <a:spLocks/>
            </p:cNvSpPr>
            <p:nvPr userDrawn="1"/>
          </p:nvSpPr>
          <p:spPr bwMode="gray">
            <a:xfrm rot="-667772" flipH="1" flipV="1">
              <a:off x="3917" y="1542"/>
              <a:ext cx="562" cy="489"/>
            </a:xfrm>
            <a:custGeom>
              <a:avLst/>
              <a:gdLst>
                <a:gd name="T0" fmla="*/ 49 w 562"/>
                <a:gd name="T1" fmla="*/ 0 h 489"/>
                <a:gd name="T2" fmla="*/ 562 w 562"/>
                <a:gd name="T3" fmla="*/ 430 h 489"/>
                <a:gd name="T4" fmla="*/ 511 w 562"/>
                <a:gd name="T5" fmla="*/ 489 h 489"/>
                <a:gd name="T6" fmla="*/ 0 w 562"/>
                <a:gd name="T7" fmla="*/ 58 h 489"/>
                <a:gd name="T8" fmla="*/ 49 w 562"/>
                <a:gd name="T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19" name="Freeform 79"/>
            <p:cNvSpPr>
              <a:spLocks/>
            </p:cNvSpPr>
            <p:nvPr userDrawn="1"/>
          </p:nvSpPr>
          <p:spPr bwMode="gray">
            <a:xfrm rot="-667772" flipH="1" flipV="1">
              <a:off x="4006" y="1404"/>
              <a:ext cx="529" cy="527"/>
            </a:xfrm>
            <a:custGeom>
              <a:avLst/>
              <a:gdLst>
                <a:gd name="T0" fmla="*/ 56 w 529"/>
                <a:gd name="T1" fmla="*/ 0 h 527"/>
                <a:gd name="T2" fmla="*/ 529 w 529"/>
                <a:gd name="T3" fmla="*/ 473 h 527"/>
                <a:gd name="T4" fmla="*/ 474 w 529"/>
                <a:gd name="T5" fmla="*/ 527 h 527"/>
                <a:gd name="T6" fmla="*/ 0 w 529"/>
                <a:gd name="T7" fmla="*/ 54 h 527"/>
                <a:gd name="T8" fmla="*/ 56 w 529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20" name="Freeform 80"/>
            <p:cNvSpPr>
              <a:spLocks/>
            </p:cNvSpPr>
            <p:nvPr userDrawn="1"/>
          </p:nvSpPr>
          <p:spPr bwMode="gray">
            <a:xfrm rot="-667772" flipH="1" flipV="1">
              <a:off x="4108" y="1275"/>
              <a:ext cx="490" cy="562"/>
            </a:xfrm>
            <a:custGeom>
              <a:avLst/>
              <a:gdLst>
                <a:gd name="T0" fmla="*/ 59 w 490"/>
                <a:gd name="T1" fmla="*/ 0 h 562"/>
                <a:gd name="T2" fmla="*/ 490 w 490"/>
                <a:gd name="T3" fmla="*/ 513 h 562"/>
                <a:gd name="T4" fmla="*/ 430 w 490"/>
                <a:gd name="T5" fmla="*/ 562 h 562"/>
                <a:gd name="T6" fmla="*/ 0 w 490"/>
                <a:gd name="T7" fmla="*/ 51 h 562"/>
                <a:gd name="T8" fmla="*/ 59 w 490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21" name="Freeform 81"/>
            <p:cNvSpPr>
              <a:spLocks/>
            </p:cNvSpPr>
            <p:nvPr userDrawn="1"/>
          </p:nvSpPr>
          <p:spPr bwMode="gray">
            <a:xfrm rot="-667772" flipH="1" flipV="1">
              <a:off x="4223" y="1154"/>
              <a:ext cx="446" cy="593"/>
            </a:xfrm>
            <a:custGeom>
              <a:avLst/>
              <a:gdLst>
                <a:gd name="T0" fmla="*/ 64 w 446"/>
                <a:gd name="T1" fmla="*/ 0 h 593"/>
                <a:gd name="T2" fmla="*/ 446 w 446"/>
                <a:gd name="T3" fmla="*/ 548 h 593"/>
                <a:gd name="T4" fmla="*/ 384 w 446"/>
                <a:gd name="T5" fmla="*/ 593 h 593"/>
                <a:gd name="T6" fmla="*/ 0 w 446"/>
                <a:gd name="T7" fmla="*/ 45 h 593"/>
                <a:gd name="T8" fmla="*/ 64 w 446"/>
                <a:gd name="T9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22" name="Freeform 82"/>
            <p:cNvSpPr>
              <a:spLocks/>
            </p:cNvSpPr>
            <p:nvPr userDrawn="1"/>
          </p:nvSpPr>
          <p:spPr bwMode="gray">
            <a:xfrm rot="-667772" flipH="1" flipV="1">
              <a:off x="4345" y="1045"/>
              <a:ext cx="401" cy="618"/>
            </a:xfrm>
            <a:custGeom>
              <a:avLst/>
              <a:gdLst>
                <a:gd name="T0" fmla="*/ 66 w 401"/>
                <a:gd name="T1" fmla="*/ 0 h 618"/>
                <a:gd name="T2" fmla="*/ 401 w 401"/>
                <a:gd name="T3" fmla="*/ 579 h 618"/>
                <a:gd name="T4" fmla="*/ 334 w 401"/>
                <a:gd name="T5" fmla="*/ 618 h 618"/>
                <a:gd name="T6" fmla="*/ 0 w 401"/>
                <a:gd name="T7" fmla="*/ 38 h 618"/>
                <a:gd name="T8" fmla="*/ 66 w 401"/>
                <a:gd name="T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23" name="Freeform 83"/>
            <p:cNvSpPr>
              <a:spLocks/>
            </p:cNvSpPr>
            <p:nvPr userDrawn="1"/>
          </p:nvSpPr>
          <p:spPr bwMode="gray">
            <a:xfrm rot="-667772" flipH="1" flipV="1">
              <a:off x="4477" y="947"/>
              <a:ext cx="353" cy="640"/>
            </a:xfrm>
            <a:custGeom>
              <a:avLst/>
              <a:gdLst>
                <a:gd name="T0" fmla="*/ 69 w 353"/>
                <a:gd name="T1" fmla="*/ 0 h 640"/>
                <a:gd name="T2" fmla="*/ 353 w 353"/>
                <a:gd name="T3" fmla="*/ 607 h 640"/>
                <a:gd name="T4" fmla="*/ 282 w 353"/>
                <a:gd name="T5" fmla="*/ 640 h 640"/>
                <a:gd name="T6" fmla="*/ 0 w 353"/>
                <a:gd name="T7" fmla="*/ 33 h 640"/>
                <a:gd name="T8" fmla="*/ 69 w 353"/>
                <a:gd name="T9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24" name="Freeform 84"/>
            <p:cNvSpPr>
              <a:spLocks/>
            </p:cNvSpPr>
            <p:nvPr userDrawn="1"/>
          </p:nvSpPr>
          <p:spPr bwMode="gray">
            <a:xfrm rot="-667772" flipH="1" flipV="1">
              <a:off x="4619" y="861"/>
              <a:ext cx="301" cy="656"/>
            </a:xfrm>
            <a:custGeom>
              <a:avLst/>
              <a:gdLst>
                <a:gd name="T0" fmla="*/ 72 w 301"/>
                <a:gd name="T1" fmla="*/ 0 h 656"/>
                <a:gd name="T2" fmla="*/ 301 w 301"/>
                <a:gd name="T3" fmla="*/ 629 h 656"/>
                <a:gd name="T4" fmla="*/ 228 w 301"/>
                <a:gd name="T5" fmla="*/ 656 h 656"/>
                <a:gd name="T6" fmla="*/ 0 w 301"/>
                <a:gd name="T7" fmla="*/ 27 h 656"/>
                <a:gd name="T8" fmla="*/ 72 w 301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25" name="Freeform 85"/>
            <p:cNvSpPr>
              <a:spLocks/>
            </p:cNvSpPr>
            <p:nvPr userDrawn="1"/>
          </p:nvSpPr>
          <p:spPr bwMode="gray">
            <a:xfrm rot="-667772" flipH="1" flipV="1">
              <a:off x="4767" y="789"/>
              <a:ext cx="248" cy="666"/>
            </a:xfrm>
            <a:custGeom>
              <a:avLst/>
              <a:gdLst>
                <a:gd name="T0" fmla="*/ 74 w 248"/>
                <a:gd name="T1" fmla="*/ 0 h 666"/>
                <a:gd name="T2" fmla="*/ 248 w 248"/>
                <a:gd name="T3" fmla="*/ 646 h 666"/>
                <a:gd name="T4" fmla="*/ 173 w 248"/>
                <a:gd name="T5" fmla="*/ 666 h 666"/>
                <a:gd name="T6" fmla="*/ 0 w 248"/>
                <a:gd name="T7" fmla="*/ 18 h 666"/>
                <a:gd name="T8" fmla="*/ 74 w 248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26" name="Freeform 86"/>
            <p:cNvSpPr>
              <a:spLocks/>
            </p:cNvSpPr>
            <p:nvPr userDrawn="1"/>
          </p:nvSpPr>
          <p:spPr bwMode="gray">
            <a:xfrm rot="-667772" flipH="1" flipV="1">
              <a:off x="4923" y="730"/>
              <a:ext cx="192" cy="673"/>
            </a:xfrm>
            <a:custGeom>
              <a:avLst/>
              <a:gdLst>
                <a:gd name="T0" fmla="*/ 76 w 192"/>
                <a:gd name="T1" fmla="*/ 0 h 673"/>
                <a:gd name="T2" fmla="*/ 192 w 192"/>
                <a:gd name="T3" fmla="*/ 660 h 673"/>
                <a:gd name="T4" fmla="*/ 116 w 192"/>
                <a:gd name="T5" fmla="*/ 673 h 673"/>
                <a:gd name="T6" fmla="*/ 0 w 192"/>
                <a:gd name="T7" fmla="*/ 13 h 673"/>
                <a:gd name="T8" fmla="*/ 76 w 192"/>
                <a:gd name="T9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27" name="Freeform 87"/>
            <p:cNvSpPr>
              <a:spLocks/>
            </p:cNvSpPr>
            <p:nvPr userDrawn="1"/>
          </p:nvSpPr>
          <p:spPr bwMode="gray">
            <a:xfrm rot="-667772" flipH="1" flipV="1">
              <a:off x="5083" y="686"/>
              <a:ext cx="136" cy="673"/>
            </a:xfrm>
            <a:custGeom>
              <a:avLst/>
              <a:gdLst>
                <a:gd name="T0" fmla="*/ 77 w 136"/>
                <a:gd name="T1" fmla="*/ 0 h 673"/>
                <a:gd name="T2" fmla="*/ 136 w 136"/>
                <a:gd name="T3" fmla="*/ 667 h 673"/>
                <a:gd name="T4" fmla="*/ 58 w 136"/>
                <a:gd name="T5" fmla="*/ 673 h 673"/>
                <a:gd name="T6" fmla="*/ 0 w 136"/>
                <a:gd name="T7" fmla="*/ 7 h 673"/>
                <a:gd name="T8" fmla="*/ 77 w 136"/>
                <a:gd name="T9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28" name="AutoShape 88"/>
            <p:cNvSpPr>
              <a:spLocks noChangeArrowheads="1"/>
            </p:cNvSpPr>
            <p:nvPr userDrawn="1"/>
          </p:nvSpPr>
          <p:spPr bwMode="gray">
            <a:xfrm rot="-667772" flipH="1" flipV="1">
              <a:off x="5248" y="654"/>
              <a:ext cx="77" cy="670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29" name="Freeform 89"/>
            <p:cNvSpPr>
              <a:spLocks/>
            </p:cNvSpPr>
            <p:nvPr userDrawn="1"/>
          </p:nvSpPr>
          <p:spPr bwMode="gray">
            <a:xfrm rot="-667772" flipH="1" flipV="1">
              <a:off x="5357" y="631"/>
              <a:ext cx="135" cy="673"/>
            </a:xfrm>
            <a:custGeom>
              <a:avLst/>
              <a:gdLst>
                <a:gd name="T0" fmla="*/ 59 w 135"/>
                <a:gd name="T1" fmla="*/ 0 h 673"/>
                <a:gd name="T2" fmla="*/ 135 w 135"/>
                <a:gd name="T3" fmla="*/ 7 h 673"/>
                <a:gd name="T4" fmla="*/ 76 w 135"/>
                <a:gd name="T5" fmla="*/ 673 h 673"/>
                <a:gd name="T6" fmla="*/ 0 w 135"/>
                <a:gd name="T7" fmla="*/ 666 h 673"/>
                <a:gd name="T8" fmla="*/ 59 w 135"/>
                <a:gd name="T9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30" name="Freeform 90"/>
            <p:cNvSpPr>
              <a:spLocks/>
            </p:cNvSpPr>
            <p:nvPr userDrawn="1"/>
          </p:nvSpPr>
          <p:spPr bwMode="gray">
            <a:xfrm rot="-667772" flipH="1" flipV="1">
              <a:off x="5467" y="622"/>
              <a:ext cx="192" cy="672"/>
            </a:xfrm>
            <a:custGeom>
              <a:avLst/>
              <a:gdLst>
                <a:gd name="T0" fmla="*/ 117 w 192"/>
                <a:gd name="T1" fmla="*/ 0 h 672"/>
                <a:gd name="T2" fmla="*/ 192 w 192"/>
                <a:gd name="T3" fmla="*/ 13 h 672"/>
                <a:gd name="T4" fmla="*/ 76 w 192"/>
                <a:gd name="T5" fmla="*/ 672 h 672"/>
                <a:gd name="T6" fmla="*/ 0 w 192"/>
                <a:gd name="T7" fmla="*/ 659 h 672"/>
                <a:gd name="T8" fmla="*/ 117 w 192"/>
                <a:gd name="T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931" name="Freeform 91"/>
            <p:cNvSpPr>
              <a:spLocks/>
            </p:cNvSpPr>
            <p:nvPr userDrawn="1"/>
          </p:nvSpPr>
          <p:spPr bwMode="gray">
            <a:xfrm rot="-667772" flipH="1" flipV="1">
              <a:off x="5579" y="628"/>
              <a:ext cx="247" cy="666"/>
            </a:xfrm>
            <a:custGeom>
              <a:avLst/>
              <a:gdLst>
                <a:gd name="T0" fmla="*/ 172 w 247"/>
                <a:gd name="T1" fmla="*/ 0 h 666"/>
                <a:gd name="T2" fmla="*/ 247 w 247"/>
                <a:gd name="T3" fmla="*/ 20 h 666"/>
                <a:gd name="T4" fmla="*/ 74 w 247"/>
                <a:gd name="T5" fmla="*/ 666 h 666"/>
                <a:gd name="T6" fmla="*/ 0 w 247"/>
                <a:gd name="T7" fmla="*/ 646 h 666"/>
                <a:gd name="T8" fmla="*/ 172 w 247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8E82CC-60D6-4CA3-99E7-0A6850C6EC7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9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80780C-211F-47F4-9B4F-FF37FB2127C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733800" y="658495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fld id="{3A61A18A-FD33-47DA-9693-9E4C3DB812A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3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733800" y="658495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fld id="{4634900A-3FA1-4BBE-B7C5-152E6EF47A6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1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2C3668-F214-486B-977E-3CB4562CBB7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3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62F422-F13F-4074-9571-75B8859B27D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4A1F6-D1ED-41AC-8B84-BE7C5B7235E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9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7DF108-3797-4E3F-82B5-281C87D8B9A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6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82428D-CD59-4923-BA8B-10FE3F22E9A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DF9F8D-24FB-4F9B-AC40-38EDEF3435D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2FE238-150F-43C8-AA2C-FB5F7D028DF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2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63CF07-4406-42CA-88E9-9D7106390CD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0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34890" name="Group 74"/>
          <p:cNvGrpSpPr>
            <a:grpSpLocks/>
          </p:cNvGrpSpPr>
          <p:nvPr/>
        </p:nvGrpSpPr>
        <p:grpSpPr bwMode="auto">
          <a:xfrm>
            <a:off x="-228600" y="-179388"/>
            <a:ext cx="2743200" cy="2714626"/>
            <a:chOff x="-144" y="-113"/>
            <a:chExt cx="1728" cy="1710"/>
          </a:xfrm>
        </p:grpSpPr>
        <p:sp>
          <p:nvSpPr>
            <p:cNvPr id="34853" name="Freeform 37"/>
            <p:cNvSpPr>
              <a:spLocks/>
            </p:cNvSpPr>
            <p:nvPr userDrawn="1"/>
          </p:nvSpPr>
          <p:spPr bwMode="gray">
            <a:xfrm rot="14847100" flipH="1">
              <a:off x="-225" y="1185"/>
              <a:ext cx="463" cy="301"/>
            </a:xfrm>
            <a:custGeom>
              <a:avLst/>
              <a:gdLst>
                <a:gd name="T0" fmla="*/ 580 w 617"/>
                <a:gd name="T1" fmla="*/ 0 h 401"/>
                <a:gd name="T2" fmla="*/ 617 w 617"/>
                <a:gd name="T3" fmla="*/ 67 h 401"/>
                <a:gd name="T4" fmla="*/ 38 w 617"/>
                <a:gd name="T5" fmla="*/ 401 h 401"/>
                <a:gd name="T6" fmla="*/ 0 w 617"/>
                <a:gd name="T7" fmla="*/ 335 h 401"/>
                <a:gd name="T8" fmla="*/ 580 w 617"/>
                <a:gd name="T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401">
                  <a:moveTo>
                    <a:pt x="580" y="0"/>
                  </a:moveTo>
                  <a:lnTo>
                    <a:pt x="617" y="67"/>
                  </a:lnTo>
                  <a:lnTo>
                    <a:pt x="38" y="401"/>
                  </a:lnTo>
                  <a:lnTo>
                    <a:pt x="0" y="335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54" name="Freeform 38"/>
            <p:cNvSpPr>
              <a:spLocks/>
            </p:cNvSpPr>
            <p:nvPr userDrawn="1"/>
          </p:nvSpPr>
          <p:spPr bwMode="gray">
            <a:xfrm rot="14847100" flipH="1">
              <a:off x="-129" y="1215"/>
              <a:ext cx="478" cy="266"/>
            </a:xfrm>
            <a:custGeom>
              <a:avLst/>
              <a:gdLst>
                <a:gd name="T0" fmla="*/ 607 w 638"/>
                <a:gd name="T1" fmla="*/ 0 h 353"/>
                <a:gd name="T2" fmla="*/ 638 w 638"/>
                <a:gd name="T3" fmla="*/ 71 h 353"/>
                <a:gd name="T4" fmla="*/ 33 w 638"/>
                <a:gd name="T5" fmla="*/ 353 h 353"/>
                <a:gd name="T6" fmla="*/ 0 w 638"/>
                <a:gd name="T7" fmla="*/ 284 h 353"/>
                <a:gd name="T8" fmla="*/ 607 w 638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353">
                  <a:moveTo>
                    <a:pt x="607" y="0"/>
                  </a:moveTo>
                  <a:lnTo>
                    <a:pt x="638" y="71"/>
                  </a:lnTo>
                  <a:lnTo>
                    <a:pt x="33" y="353"/>
                  </a:lnTo>
                  <a:lnTo>
                    <a:pt x="0" y="284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55" name="Freeform 39"/>
            <p:cNvSpPr>
              <a:spLocks/>
            </p:cNvSpPr>
            <p:nvPr userDrawn="1"/>
          </p:nvSpPr>
          <p:spPr bwMode="gray">
            <a:xfrm rot="14847100" flipH="1">
              <a:off x="-26" y="1239"/>
              <a:ext cx="490" cy="226"/>
            </a:xfrm>
            <a:custGeom>
              <a:avLst/>
              <a:gdLst>
                <a:gd name="T0" fmla="*/ 629 w 654"/>
                <a:gd name="T1" fmla="*/ 0 h 301"/>
                <a:gd name="T2" fmla="*/ 654 w 654"/>
                <a:gd name="T3" fmla="*/ 73 h 301"/>
                <a:gd name="T4" fmla="*/ 26 w 654"/>
                <a:gd name="T5" fmla="*/ 301 h 301"/>
                <a:gd name="T6" fmla="*/ 0 w 654"/>
                <a:gd name="T7" fmla="*/ 229 h 301"/>
                <a:gd name="T8" fmla="*/ 629 w 654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56" name="Freeform 40"/>
            <p:cNvSpPr>
              <a:spLocks/>
            </p:cNvSpPr>
            <p:nvPr userDrawn="1"/>
          </p:nvSpPr>
          <p:spPr bwMode="gray">
            <a:xfrm rot="14847100" flipH="1">
              <a:off x="74" y="1254"/>
              <a:ext cx="499" cy="186"/>
            </a:xfrm>
            <a:custGeom>
              <a:avLst/>
              <a:gdLst>
                <a:gd name="T0" fmla="*/ 647 w 666"/>
                <a:gd name="T1" fmla="*/ 0 h 248"/>
                <a:gd name="T2" fmla="*/ 666 w 666"/>
                <a:gd name="T3" fmla="*/ 75 h 248"/>
                <a:gd name="T4" fmla="*/ 20 w 666"/>
                <a:gd name="T5" fmla="*/ 248 h 248"/>
                <a:gd name="T6" fmla="*/ 0 w 666"/>
                <a:gd name="T7" fmla="*/ 174 h 248"/>
                <a:gd name="T8" fmla="*/ 647 w 666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57" name="Freeform 41"/>
            <p:cNvSpPr>
              <a:spLocks/>
            </p:cNvSpPr>
            <p:nvPr userDrawn="1"/>
          </p:nvSpPr>
          <p:spPr bwMode="gray">
            <a:xfrm rot="14847100" flipH="1">
              <a:off x="177" y="1260"/>
              <a:ext cx="504" cy="145"/>
            </a:xfrm>
            <a:custGeom>
              <a:avLst/>
              <a:gdLst>
                <a:gd name="T0" fmla="*/ 659 w 673"/>
                <a:gd name="T1" fmla="*/ 0 h 192"/>
                <a:gd name="T2" fmla="*/ 673 w 673"/>
                <a:gd name="T3" fmla="*/ 76 h 192"/>
                <a:gd name="T4" fmla="*/ 14 w 673"/>
                <a:gd name="T5" fmla="*/ 192 h 192"/>
                <a:gd name="T6" fmla="*/ 0 w 673"/>
                <a:gd name="T7" fmla="*/ 116 h 192"/>
                <a:gd name="T8" fmla="*/ 659 w 673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58" name="Freeform 42"/>
            <p:cNvSpPr>
              <a:spLocks/>
            </p:cNvSpPr>
            <p:nvPr userDrawn="1"/>
          </p:nvSpPr>
          <p:spPr bwMode="gray">
            <a:xfrm rot="14847100" flipH="1">
              <a:off x="278" y="1260"/>
              <a:ext cx="504" cy="102"/>
            </a:xfrm>
            <a:custGeom>
              <a:avLst/>
              <a:gdLst>
                <a:gd name="T0" fmla="*/ 666 w 673"/>
                <a:gd name="T1" fmla="*/ 0 h 136"/>
                <a:gd name="T2" fmla="*/ 673 w 673"/>
                <a:gd name="T3" fmla="*/ 78 h 136"/>
                <a:gd name="T4" fmla="*/ 6 w 673"/>
                <a:gd name="T5" fmla="*/ 136 h 136"/>
                <a:gd name="T6" fmla="*/ 0 w 673"/>
                <a:gd name="T7" fmla="*/ 59 h 136"/>
                <a:gd name="T8" fmla="*/ 666 w 673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59" name="AutoShape 43"/>
            <p:cNvSpPr>
              <a:spLocks noChangeArrowheads="1"/>
            </p:cNvSpPr>
            <p:nvPr userDrawn="1"/>
          </p:nvSpPr>
          <p:spPr bwMode="gray">
            <a:xfrm rot="14847100" flipH="1">
              <a:off x="378" y="1250"/>
              <a:ext cx="501" cy="58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60" name="Freeform 44"/>
            <p:cNvSpPr>
              <a:spLocks/>
            </p:cNvSpPr>
            <p:nvPr userDrawn="1"/>
          </p:nvSpPr>
          <p:spPr bwMode="gray">
            <a:xfrm rot="14847100" flipH="1">
              <a:off x="470" y="1187"/>
              <a:ext cx="505" cy="101"/>
            </a:xfrm>
            <a:custGeom>
              <a:avLst/>
              <a:gdLst>
                <a:gd name="T0" fmla="*/ 7 w 673"/>
                <a:gd name="T1" fmla="*/ 0 h 135"/>
                <a:gd name="T2" fmla="*/ 673 w 673"/>
                <a:gd name="T3" fmla="*/ 59 h 135"/>
                <a:gd name="T4" fmla="*/ 667 w 673"/>
                <a:gd name="T5" fmla="*/ 135 h 135"/>
                <a:gd name="T6" fmla="*/ 0 w 673"/>
                <a:gd name="T7" fmla="*/ 76 h 135"/>
                <a:gd name="T8" fmla="*/ 7 w 673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61" name="Freeform 45"/>
            <p:cNvSpPr>
              <a:spLocks/>
            </p:cNvSpPr>
            <p:nvPr userDrawn="1"/>
          </p:nvSpPr>
          <p:spPr bwMode="gray">
            <a:xfrm rot="14847100" flipH="1">
              <a:off x="561" y="1119"/>
              <a:ext cx="505" cy="144"/>
            </a:xfrm>
            <a:custGeom>
              <a:avLst/>
              <a:gdLst>
                <a:gd name="T0" fmla="*/ 14 w 674"/>
                <a:gd name="T1" fmla="*/ 0 h 192"/>
                <a:gd name="T2" fmla="*/ 674 w 674"/>
                <a:gd name="T3" fmla="*/ 116 h 192"/>
                <a:gd name="T4" fmla="*/ 660 w 674"/>
                <a:gd name="T5" fmla="*/ 192 h 192"/>
                <a:gd name="T6" fmla="*/ 0 w 674"/>
                <a:gd name="T7" fmla="*/ 75 h 192"/>
                <a:gd name="T8" fmla="*/ 14 w 674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62" name="Freeform 46"/>
            <p:cNvSpPr>
              <a:spLocks/>
            </p:cNvSpPr>
            <p:nvPr userDrawn="1"/>
          </p:nvSpPr>
          <p:spPr bwMode="gray">
            <a:xfrm rot="14847100" flipH="1">
              <a:off x="648" y="1041"/>
              <a:ext cx="499" cy="185"/>
            </a:xfrm>
            <a:custGeom>
              <a:avLst/>
              <a:gdLst>
                <a:gd name="T0" fmla="*/ 20 w 667"/>
                <a:gd name="T1" fmla="*/ 0 h 247"/>
                <a:gd name="T2" fmla="*/ 667 w 667"/>
                <a:gd name="T3" fmla="*/ 173 h 247"/>
                <a:gd name="T4" fmla="*/ 647 w 667"/>
                <a:gd name="T5" fmla="*/ 247 h 247"/>
                <a:gd name="T6" fmla="*/ 0 w 667"/>
                <a:gd name="T7" fmla="*/ 74 h 247"/>
                <a:gd name="T8" fmla="*/ 20 w 667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63" name="Freeform 47"/>
            <p:cNvSpPr>
              <a:spLocks/>
            </p:cNvSpPr>
            <p:nvPr userDrawn="1"/>
          </p:nvSpPr>
          <p:spPr bwMode="gray">
            <a:xfrm rot="14847100" flipH="1">
              <a:off x="731" y="957"/>
              <a:ext cx="490" cy="226"/>
            </a:xfrm>
            <a:custGeom>
              <a:avLst/>
              <a:gdLst>
                <a:gd name="T0" fmla="*/ 26 w 655"/>
                <a:gd name="T1" fmla="*/ 0 h 301"/>
                <a:gd name="T2" fmla="*/ 655 w 655"/>
                <a:gd name="T3" fmla="*/ 229 h 301"/>
                <a:gd name="T4" fmla="*/ 629 w 655"/>
                <a:gd name="T5" fmla="*/ 301 h 301"/>
                <a:gd name="T6" fmla="*/ 0 w 655"/>
                <a:gd name="T7" fmla="*/ 72 h 301"/>
                <a:gd name="T8" fmla="*/ 26 w 655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64" name="Freeform 48"/>
            <p:cNvSpPr>
              <a:spLocks/>
            </p:cNvSpPr>
            <p:nvPr userDrawn="1"/>
          </p:nvSpPr>
          <p:spPr bwMode="gray">
            <a:xfrm rot="14847100" flipH="1">
              <a:off x="811" y="868"/>
              <a:ext cx="478" cy="265"/>
            </a:xfrm>
            <a:custGeom>
              <a:avLst/>
              <a:gdLst>
                <a:gd name="T0" fmla="*/ 32 w 639"/>
                <a:gd name="T1" fmla="*/ 0 h 353"/>
                <a:gd name="T2" fmla="*/ 639 w 639"/>
                <a:gd name="T3" fmla="*/ 283 h 353"/>
                <a:gd name="T4" fmla="*/ 606 w 639"/>
                <a:gd name="T5" fmla="*/ 353 h 353"/>
                <a:gd name="T6" fmla="*/ 0 w 639"/>
                <a:gd name="T7" fmla="*/ 70 h 353"/>
                <a:gd name="T8" fmla="*/ 32 w 639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65" name="Freeform 49"/>
            <p:cNvSpPr>
              <a:spLocks/>
            </p:cNvSpPr>
            <p:nvPr userDrawn="1"/>
          </p:nvSpPr>
          <p:spPr bwMode="gray">
            <a:xfrm rot="14847100" flipH="1">
              <a:off x="884" y="773"/>
              <a:ext cx="462" cy="301"/>
            </a:xfrm>
            <a:custGeom>
              <a:avLst/>
              <a:gdLst>
                <a:gd name="T0" fmla="*/ 37 w 617"/>
                <a:gd name="T1" fmla="*/ 0 h 400"/>
                <a:gd name="T2" fmla="*/ 617 w 617"/>
                <a:gd name="T3" fmla="*/ 334 h 400"/>
                <a:gd name="T4" fmla="*/ 579 w 617"/>
                <a:gd name="T5" fmla="*/ 400 h 400"/>
                <a:gd name="T6" fmla="*/ 0 w 617"/>
                <a:gd name="T7" fmla="*/ 66 h 400"/>
                <a:gd name="T8" fmla="*/ 37 w 617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66" name="Freeform 50"/>
            <p:cNvSpPr>
              <a:spLocks/>
            </p:cNvSpPr>
            <p:nvPr userDrawn="1"/>
          </p:nvSpPr>
          <p:spPr bwMode="gray">
            <a:xfrm rot="14847100" flipH="1">
              <a:off x="950" y="675"/>
              <a:ext cx="443" cy="335"/>
            </a:xfrm>
            <a:custGeom>
              <a:avLst/>
              <a:gdLst>
                <a:gd name="T0" fmla="*/ 44 w 592"/>
                <a:gd name="T1" fmla="*/ 0 h 446"/>
                <a:gd name="T2" fmla="*/ 592 w 592"/>
                <a:gd name="T3" fmla="*/ 383 h 446"/>
                <a:gd name="T4" fmla="*/ 548 w 592"/>
                <a:gd name="T5" fmla="*/ 446 h 446"/>
                <a:gd name="T6" fmla="*/ 0 w 592"/>
                <a:gd name="T7" fmla="*/ 62 h 446"/>
                <a:gd name="T8" fmla="*/ 44 w 592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67" name="Freeform 51"/>
            <p:cNvSpPr>
              <a:spLocks/>
            </p:cNvSpPr>
            <p:nvPr userDrawn="1"/>
          </p:nvSpPr>
          <p:spPr bwMode="gray">
            <a:xfrm rot="14847100" flipH="1">
              <a:off x="1013" y="573"/>
              <a:ext cx="421" cy="367"/>
            </a:xfrm>
            <a:custGeom>
              <a:avLst/>
              <a:gdLst>
                <a:gd name="T0" fmla="*/ 49 w 562"/>
                <a:gd name="T1" fmla="*/ 0 h 489"/>
                <a:gd name="T2" fmla="*/ 562 w 562"/>
                <a:gd name="T3" fmla="*/ 430 h 489"/>
                <a:gd name="T4" fmla="*/ 511 w 562"/>
                <a:gd name="T5" fmla="*/ 489 h 489"/>
                <a:gd name="T6" fmla="*/ 0 w 562"/>
                <a:gd name="T7" fmla="*/ 58 h 489"/>
                <a:gd name="T8" fmla="*/ 49 w 562"/>
                <a:gd name="T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68" name="Freeform 52"/>
            <p:cNvSpPr>
              <a:spLocks/>
            </p:cNvSpPr>
            <p:nvPr userDrawn="1"/>
          </p:nvSpPr>
          <p:spPr bwMode="gray">
            <a:xfrm rot="14847100" flipH="1">
              <a:off x="1067" y="466"/>
              <a:ext cx="396" cy="396"/>
            </a:xfrm>
            <a:custGeom>
              <a:avLst/>
              <a:gdLst>
                <a:gd name="T0" fmla="*/ 56 w 529"/>
                <a:gd name="T1" fmla="*/ 0 h 527"/>
                <a:gd name="T2" fmla="*/ 529 w 529"/>
                <a:gd name="T3" fmla="*/ 473 h 527"/>
                <a:gd name="T4" fmla="*/ 474 w 529"/>
                <a:gd name="T5" fmla="*/ 527 h 527"/>
                <a:gd name="T6" fmla="*/ 0 w 529"/>
                <a:gd name="T7" fmla="*/ 54 h 527"/>
                <a:gd name="T8" fmla="*/ 56 w 529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69" name="Freeform 53"/>
            <p:cNvSpPr>
              <a:spLocks/>
            </p:cNvSpPr>
            <p:nvPr userDrawn="1"/>
          </p:nvSpPr>
          <p:spPr bwMode="gray">
            <a:xfrm rot="14847100" flipH="1">
              <a:off x="1113" y="358"/>
              <a:ext cx="367" cy="421"/>
            </a:xfrm>
            <a:custGeom>
              <a:avLst/>
              <a:gdLst>
                <a:gd name="T0" fmla="*/ 59 w 490"/>
                <a:gd name="T1" fmla="*/ 0 h 562"/>
                <a:gd name="T2" fmla="*/ 490 w 490"/>
                <a:gd name="T3" fmla="*/ 513 h 562"/>
                <a:gd name="T4" fmla="*/ 430 w 490"/>
                <a:gd name="T5" fmla="*/ 562 h 562"/>
                <a:gd name="T6" fmla="*/ 0 w 490"/>
                <a:gd name="T7" fmla="*/ 51 h 562"/>
                <a:gd name="T8" fmla="*/ 59 w 490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70" name="Freeform 54"/>
            <p:cNvSpPr>
              <a:spLocks/>
            </p:cNvSpPr>
            <p:nvPr userDrawn="1"/>
          </p:nvSpPr>
          <p:spPr bwMode="gray">
            <a:xfrm rot="14847100" flipH="1">
              <a:off x="1153" y="247"/>
              <a:ext cx="335" cy="446"/>
            </a:xfrm>
            <a:custGeom>
              <a:avLst/>
              <a:gdLst>
                <a:gd name="T0" fmla="*/ 64 w 446"/>
                <a:gd name="T1" fmla="*/ 0 h 593"/>
                <a:gd name="T2" fmla="*/ 446 w 446"/>
                <a:gd name="T3" fmla="*/ 548 h 593"/>
                <a:gd name="T4" fmla="*/ 384 w 446"/>
                <a:gd name="T5" fmla="*/ 593 h 593"/>
                <a:gd name="T6" fmla="*/ 0 w 446"/>
                <a:gd name="T7" fmla="*/ 45 h 593"/>
                <a:gd name="T8" fmla="*/ 64 w 446"/>
                <a:gd name="T9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71" name="Freeform 55"/>
            <p:cNvSpPr>
              <a:spLocks/>
            </p:cNvSpPr>
            <p:nvPr userDrawn="1"/>
          </p:nvSpPr>
          <p:spPr bwMode="gray">
            <a:xfrm rot="14847100" flipH="1">
              <a:off x="1187" y="137"/>
              <a:ext cx="299" cy="465"/>
            </a:xfrm>
            <a:custGeom>
              <a:avLst/>
              <a:gdLst>
                <a:gd name="T0" fmla="*/ 66 w 401"/>
                <a:gd name="T1" fmla="*/ 0 h 618"/>
                <a:gd name="T2" fmla="*/ 401 w 401"/>
                <a:gd name="T3" fmla="*/ 579 h 618"/>
                <a:gd name="T4" fmla="*/ 334 w 401"/>
                <a:gd name="T5" fmla="*/ 618 h 618"/>
                <a:gd name="T6" fmla="*/ 0 w 401"/>
                <a:gd name="T7" fmla="*/ 38 h 618"/>
                <a:gd name="T8" fmla="*/ 66 w 401"/>
                <a:gd name="T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72" name="Freeform 56"/>
            <p:cNvSpPr>
              <a:spLocks/>
            </p:cNvSpPr>
            <p:nvPr userDrawn="1"/>
          </p:nvSpPr>
          <p:spPr bwMode="gray">
            <a:xfrm rot="14847100" flipH="1">
              <a:off x="1210" y="27"/>
              <a:ext cx="264" cy="481"/>
            </a:xfrm>
            <a:custGeom>
              <a:avLst/>
              <a:gdLst>
                <a:gd name="T0" fmla="*/ 69 w 353"/>
                <a:gd name="T1" fmla="*/ 0 h 640"/>
                <a:gd name="T2" fmla="*/ 353 w 353"/>
                <a:gd name="T3" fmla="*/ 607 h 640"/>
                <a:gd name="T4" fmla="*/ 282 w 353"/>
                <a:gd name="T5" fmla="*/ 640 h 640"/>
                <a:gd name="T6" fmla="*/ 0 w 353"/>
                <a:gd name="T7" fmla="*/ 33 h 640"/>
                <a:gd name="T8" fmla="*/ 69 w 353"/>
                <a:gd name="T9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73" name="Freeform 57"/>
            <p:cNvSpPr>
              <a:spLocks/>
            </p:cNvSpPr>
            <p:nvPr userDrawn="1"/>
          </p:nvSpPr>
          <p:spPr bwMode="gray">
            <a:xfrm rot="14847100" flipH="1">
              <a:off x="1225" y="-81"/>
              <a:ext cx="225" cy="492"/>
            </a:xfrm>
            <a:custGeom>
              <a:avLst/>
              <a:gdLst>
                <a:gd name="T0" fmla="*/ 72 w 301"/>
                <a:gd name="T1" fmla="*/ 0 h 656"/>
                <a:gd name="T2" fmla="*/ 301 w 301"/>
                <a:gd name="T3" fmla="*/ 629 h 656"/>
                <a:gd name="T4" fmla="*/ 228 w 301"/>
                <a:gd name="T5" fmla="*/ 656 h 656"/>
                <a:gd name="T6" fmla="*/ 0 w 301"/>
                <a:gd name="T7" fmla="*/ 27 h 656"/>
                <a:gd name="T8" fmla="*/ 72 w 301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74" name="Freeform 58"/>
            <p:cNvSpPr>
              <a:spLocks/>
            </p:cNvSpPr>
            <p:nvPr userDrawn="1"/>
          </p:nvSpPr>
          <p:spPr bwMode="gray">
            <a:xfrm rot="14847100" flipH="1">
              <a:off x="1231" y="-189"/>
              <a:ext cx="185" cy="500"/>
            </a:xfrm>
            <a:custGeom>
              <a:avLst/>
              <a:gdLst>
                <a:gd name="T0" fmla="*/ 74 w 248"/>
                <a:gd name="T1" fmla="*/ 0 h 666"/>
                <a:gd name="T2" fmla="*/ 248 w 248"/>
                <a:gd name="T3" fmla="*/ 646 h 666"/>
                <a:gd name="T4" fmla="*/ 173 w 248"/>
                <a:gd name="T5" fmla="*/ 666 h 666"/>
                <a:gd name="T6" fmla="*/ 0 w 248"/>
                <a:gd name="T7" fmla="*/ 18 h 666"/>
                <a:gd name="T8" fmla="*/ 74 w 248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75" name="Freeform 59"/>
            <p:cNvSpPr>
              <a:spLocks/>
            </p:cNvSpPr>
            <p:nvPr userDrawn="1"/>
          </p:nvSpPr>
          <p:spPr bwMode="gray">
            <a:xfrm rot="14847100" flipH="1">
              <a:off x="1229" y="-294"/>
              <a:ext cx="144" cy="506"/>
            </a:xfrm>
            <a:custGeom>
              <a:avLst/>
              <a:gdLst>
                <a:gd name="T0" fmla="*/ 76 w 192"/>
                <a:gd name="T1" fmla="*/ 0 h 673"/>
                <a:gd name="T2" fmla="*/ 192 w 192"/>
                <a:gd name="T3" fmla="*/ 660 h 673"/>
                <a:gd name="T4" fmla="*/ 116 w 192"/>
                <a:gd name="T5" fmla="*/ 673 h 673"/>
                <a:gd name="T6" fmla="*/ 0 w 192"/>
                <a:gd name="T7" fmla="*/ 13 h 673"/>
                <a:gd name="T8" fmla="*/ 76 w 192"/>
                <a:gd name="T9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BFFF3">
                      <a:alpha val="32001"/>
                    </a:srgbClr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34846" name="Picture 30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185"/>
              <a:ext cx="912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843" name="Freeform 27"/>
          <p:cNvSpPr>
            <a:spLocks/>
          </p:cNvSpPr>
          <p:nvPr/>
        </p:nvSpPr>
        <p:spPr bwMode="gray">
          <a:xfrm>
            <a:off x="-25400" y="5124450"/>
            <a:ext cx="9156700" cy="1758950"/>
          </a:xfrm>
          <a:custGeom>
            <a:avLst/>
            <a:gdLst>
              <a:gd name="T0" fmla="*/ 3 w 5768"/>
              <a:gd name="T1" fmla="*/ 1092 h 1108"/>
              <a:gd name="T2" fmla="*/ 5768 w 5768"/>
              <a:gd name="T3" fmla="*/ 1108 h 1108"/>
              <a:gd name="T4" fmla="*/ 5766 w 5768"/>
              <a:gd name="T5" fmla="*/ 0 h 1108"/>
              <a:gd name="T6" fmla="*/ 1764 w 5768"/>
              <a:gd name="T7" fmla="*/ 1032 h 1108"/>
              <a:gd name="T8" fmla="*/ 0 w 5768"/>
              <a:gd name="T9" fmla="*/ 720 h 1108"/>
              <a:gd name="T10" fmla="*/ 0 w 5768"/>
              <a:gd name="T11" fmla="*/ 1008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1108">
                <a:moveTo>
                  <a:pt x="3" y="1092"/>
                </a:moveTo>
                <a:lnTo>
                  <a:pt x="5768" y="1108"/>
                </a:ln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4844" name="Freeform 28"/>
          <p:cNvSpPr>
            <a:spLocks/>
          </p:cNvSpPr>
          <p:nvPr/>
        </p:nvSpPr>
        <p:spPr bwMode="gray">
          <a:xfrm>
            <a:off x="-20638" y="5062538"/>
            <a:ext cx="9159876" cy="1733550"/>
          </a:xfrm>
          <a:custGeom>
            <a:avLst/>
            <a:gdLst>
              <a:gd name="T0" fmla="*/ 8 w 5766"/>
              <a:gd name="T1" fmla="*/ 1000 h 1092"/>
              <a:gd name="T2" fmla="*/ 1778 w 5766"/>
              <a:gd name="T3" fmla="*/ 1072 h 1092"/>
              <a:gd name="T4" fmla="*/ 5760 w 5766"/>
              <a:gd name="T5" fmla="*/ 324 h 1092"/>
              <a:gd name="T6" fmla="*/ 5766 w 5766"/>
              <a:gd name="T7" fmla="*/ 0 h 1092"/>
              <a:gd name="T8" fmla="*/ 1764 w 5766"/>
              <a:gd name="T9" fmla="*/ 1032 h 1092"/>
              <a:gd name="T10" fmla="*/ 0 w 5766"/>
              <a:gd name="T11" fmla="*/ 720 h 1092"/>
              <a:gd name="T12" fmla="*/ 0 w 5766"/>
              <a:gd name="T13" fmla="*/ 1008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4845" name="Freeform 29"/>
          <p:cNvSpPr>
            <a:spLocks/>
          </p:cNvSpPr>
          <p:nvPr/>
        </p:nvSpPr>
        <p:spPr bwMode="gray">
          <a:xfrm>
            <a:off x="-25400" y="5765800"/>
            <a:ext cx="9169400" cy="977900"/>
          </a:xfrm>
          <a:custGeom>
            <a:avLst/>
            <a:gdLst>
              <a:gd name="T0" fmla="*/ 0 w 5776"/>
              <a:gd name="T1" fmla="*/ 58 h 616"/>
              <a:gd name="T2" fmla="*/ 1584 w 5776"/>
              <a:gd name="T3" fmla="*/ 586 h 616"/>
              <a:gd name="T4" fmla="*/ 5768 w 5776"/>
              <a:gd name="T5" fmla="*/ 0 h 616"/>
              <a:gd name="T6" fmla="*/ 5776 w 5776"/>
              <a:gd name="T7" fmla="*/ 32 h 616"/>
              <a:gd name="T8" fmla="*/ 1584 w 5776"/>
              <a:gd name="T9" fmla="*/ 598 h 616"/>
              <a:gd name="T10" fmla="*/ 4 w 5776"/>
              <a:gd name="T11" fmla="*/ 92 h 616"/>
              <a:gd name="T12" fmla="*/ 0 w 5776"/>
              <a:gd name="T13" fmla="*/ 58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A9A9D797-309C-4C24-99B2-561B02D364B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4.xml"/><Relationship Id="rId4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8.emf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38.emf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930292" y="2860373"/>
            <a:ext cx="2937852" cy="3096344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gray">
          <a:xfrm>
            <a:off x="1015709" y="2109894"/>
            <a:ext cx="6940668" cy="117199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Verdana"/>
              </a:rPr>
              <a:t>Модели атомов. </a:t>
            </a:r>
          </a:p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Verdana"/>
              </a:rPr>
              <a:t>Опыт Резерфорда.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Verdan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9618" y="5550492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физики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Зелененькая Людмила Евгеньевна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ГБОУ Гимназия № 1526 г. Москва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488967"/>
            <a:ext cx="3384376" cy="242145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17"/>
          <p:cNvSpPr>
            <a:spLocks noChangeArrowheads="1"/>
          </p:cNvSpPr>
          <p:nvPr/>
        </p:nvSpPr>
        <p:spPr bwMode="auto">
          <a:xfrm>
            <a:off x="1219200" y="1763815"/>
            <a:ext cx="7723320" cy="3951178"/>
          </a:xfrm>
          <a:prstGeom prst="roundRect">
            <a:avLst>
              <a:gd name="adj" fmla="val 7315"/>
            </a:avLst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1108068" y="787521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invGray">
          <a:xfrm>
            <a:off x="992180" y="850767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2" name="Group 17"/>
          <p:cNvGrpSpPr>
            <a:grpSpLocks/>
          </p:cNvGrpSpPr>
          <p:nvPr/>
        </p:nvGrpSpPr>
        <p:grpSpPr bwMode="auto">
          <a:xfrm>
            <a:off x="992180" y="673221"/>
            <a:ext cx="3852863" cy="401638"/>
            <a:chOff x="720" y="1392"/>
            <a:chExt cx="4058" cy="480"/>
          </a:xfrm>
        </p:grpSpPr>
        <p:sp>
          <p:nvSpPr>
            <p:cNvPr id="63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7" name="Rectangle 22"/>
          <p:cNvSpPr>
            <a:spLocks noChangeArrowheads="1"/>
          </p:cNvSpPr>
          <p:nvPr/>
        </p:nvSpPr>
        <p:spPr bwMode="gray">
          <a:xfrm>
            <a:off x="1309680" y="685921"/>
            <a:ext cx="304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Вопрос  6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white">
          <a:xfrm>
            <a:off x="1780491" y="1257631"/>
            <a:ext cx="54441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Что такое гама-излучение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gray">
          <a:xfrm>
            <a:off x="2424625" y="2310009"/>
            <a:ext cx="2665439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положительных ионов водорода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14017" y="2297243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gray">
          <a:xfrm>
            <a:off x="2424625" y="3034663"/>
            <a:ext cx="6251513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быстрых двухзарядных ионов гелия 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Прямоугольник 75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25187" y="3034404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gray">
          <a:xfrm>
            <a:off x="2424625" y="3742743"/>
            <a:ext cx="5200103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быстрых электронов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Прямоугольник 76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14016" y="3722147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gray">
          <a:xfrm>
            <a:off x="2424625" y="4424793"/>
            <a:ext cx="2028218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квантов электромагнитного излучения</a:t>
            </a:r>
            <a:b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высокой энергии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Прямоугольник 77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 bwMode="auto">
          <a:xfrm>
            <a:off x="1736285" y="4430959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gray">
          <a:xfrm>
            <a:off x="2424625" y="5144474"/>
            <a:ext cx="4947645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нейтральных частиц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Прямоугольник 79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30999" y="5122930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46712" y="5744852"/>
            <a:ext cx="5311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Щелкните мышкой по прямоугольнику с правильным ответом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4177" y="6238981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572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843808" y="3088247"/>
            <a:ext cx="5986466" cy="3096344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796180" y="6478880"/>
            <a:ext cx="3124200" cy="304800"/>
          </a:xfrm>
        </p:spPr>
        <p:txBody>
          <a:bodyPr/>
          <a:lstStyle/>
          <a:p>
            <a:r>
              <a:rPr lang="ru-RU" dirty="0" smtClean="0"/>
              <a:t>Гимназия 1526. Зелененькая Л.Е.</a:t>
            </a:r>
            <a:endParaRPr lang="ru-RU" dirty="0"/>
          </a:p>
        </p:txBody>
      </p:sp>
      <p:sp>
        <p:nvSpPr>
          <p:cNvPr id="82" name="Freeform 3"/>
          <p:cNvSpPr>
            <a:spLocks/>
          </p:cNvSpPr>
          <p:nvPr/>
        </p:nvSpPr>
        <p:spPr bwMode="gray">
          <a:xfrm>
            <a:off x="1071538" y="4000504"/>
            <a:ext cx="7373938" cy="2676525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80808"/>
              </a:gs>
              <a:gs pos="100000">
                <a:srgbClr val="080808">
                  <a:gamma/>
                  <a:tint val="19216"/>
                  <a:invGamma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80808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6" name="WordArt 2"/>
          <p:cNvSpPr>
            <a:spLocks noChangeArrowheads="1" noChangeShapeType="1" noTextEdit="1"/>
          </p:cNvSpPr>
          <p:nvPr/>
        </p:nvSpPr>
        <p:spPr bwMode="gray">
          <a:xfrm>
            <a:off x="405211" y="1827459"/>
            <a:ext cx="8201969" cy="84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Verdana"/>
              </a:rPr>
              <a:t>История исследования 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Verdana"/>
            </a:endParaRPr>
          </a:p>
        </p:txBody>
      </p:sp>
      <p:pic>
        <p:nvPicPr>
          <p:cNvPr id="41" name="Рисунок 40" descr="ДемокритPNG.png"/>
          <p:cNvPicPr>
            <a:picLocks noChangeAspect="1"/>
          </p:cNvPicPr>
          <p:nvPr/>
        </p:nvPicPr>
        <p:blipFill rotWithShape="1">
          <a:blip r:embed="rId3"/>
          <a:srcRect l="11164" b="13434"/>
          <a:stretch/>
        </p:blipFill>
        <p:spPr>
          <a:xfrm>
            <a:off x="1259632" y="4967721"/>
            <a:ext cx="761554" cy="742090"/>
          </a:xfrm>
          <a:prstGeom prst="rect">
            <a:avLst/>
          </a:prstGeom>
        </p:spPr>
      </p:pic>
      <p:pic>
        <p:nvPicPr>
          <p:cNvPr id="39" name="Рисунок 38" descr="Рисунок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7550" y="3102102"/>
            <a:ext cx="3241321" cy="2421459"/>
          </a:xfrm>
          <a:prstGeom prst="rect">
            <a:avLst/>
          </a:prstGeom>
          <a:effectLst>
            <a:outerShdw blurRad="4445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" name="Рисунок 39" descr="lomonoso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7871" y="5385283"/>
            <a:ext cx="813175" cy="975810"/>
          </a:xfrm>
          <a:prstGeom prst="rect">
            <a:avLst/>
          </a:prstGeom>
        </p:spPr>
      </p:pic>
      <p:pic>
        <p:nvPicPr>
          <p:cNvPr id="11" name="Рисунок 10" descr="Dalt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843" y="5565779"/>
            <a:ext cx="671662" cy="9200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b="19837"/>
          <a:stretch/>
        </p:blipFill>
        <p:spPr>
          <a:xfrm>
            <a:off x="6222436" y="5430058"/>
            <a:ext cx="869844" cy="877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00" y="5632961"/>
            <a:ext cx="728522" cy="8768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625754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План урока</a:t>
            </a: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564"/>
          <a:stretch/>
        </p:blipFill>
        <p:spPr bwMode="auto">
          <a:xfrm rot="21412289">
            <a:off x="7427859" y="5028542"/>
            <a:ext cx="839765" cy="8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765" y="1988840"/>
            <a:ext cx="828092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истории развития физики одна из самых интересных и увлекательных страниц – это история открытия сложного строения атома.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протяжении веков люди думали о строении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вещества…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846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utoShape 4"/>
          <p:cNvSpPr>
            <a:spLocks noChangeArrowheads="1"/>
          </p:cNvSpPr>
          <p:nvPr/>
        </p:nvSpPr>
        <p:spPr bwMode="ltGray">
          <a:xfrm>
            <a:off x="250001" y="1668382"/>
            <a:ext cx="8643966" cy="9927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solidFill>
              <a:srgbClr val="FEFEFE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Древнегреческий философ-материалист,  основатель атомистической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гипотезы  объяснения мира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285984" y="11780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(460-370 гг. до н.э.)</a:t>
            </a:r>
          </a:p>
        </p:txBody>
      </p:sp>
      <p:sp>
        <p:nvSpPr>
          <p:cNvPr id="36" name="WordArt 2"/>
          <p:cNvSpPr>
            <a:spLocks noChangeArrowheads="1" noChangeShapeType="1" noTextEdit="1"/>
          </p:cNvSpPr>
          <p:nvPr/>
        </p:nvSpPr>
        <p:spPr bwMode="gray">
          <a:xfrm>
            <a:off x="3034562" y="694012"/>
            <a:ext cx="3086083" cy="4286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err="1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+mj-lt"/>
              </a:rPr>
              <a:t>Демокрит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41" name="Рисунок 40" descr="Демокрит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05" y="83130"/>
            <a:ext cx="1571604" cy="1571604"/>
          </a:xfrm>
          <a:prstGeom prst="rect">
            <a:avLst/>
          </a:prstGeom>
        </p:spPr>
      </p:pic>
      <p:pic>
        <p:nvPicPr>
          <p:cNvPr id="37" name="Рисунок 36" descr="Рисунок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992"/>
            <a:ext cx="1530010" cy="11430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26040" y="3356992"/>
            <a:ext cx="7646119" cy="2246769"/>
          </a:xfrm>
          <a:prstGeom prst="rect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85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Свойства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того или иного вещества определяются формой, массой, и прочими характеристиками образующих его атомов. Например, у огня атомы остры, поэтому огонь способен обжигать, у твёрдых тел они шероховаты, поэтому накрепко сцепляются друг с другом, у воды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гладки, поэтому она способна течь.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Даже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душа человека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состоит из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атомов.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86050" y="3157103"/>
            <a:ext cx="5986466" cy="3096344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82" name="Freeform 3"/>
          <p:cNvSpPr>
            <a:spLocks/>
          </p:cNvSpPr>
          <p:nvPr/>
        </p:nvSpPr>
        <p:spPr bwMode="gray">
          <a:xfrm>
            <a:off x="891399" y="2636406"/>
            <a:ext cx="7373938" cy="2676525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80808"/>
              </a:gs>
              <a:gs pos="100000">
                <a:srgbClr val="080808">
                  <a:gamma/>
                  <a:tint val="19216"/>
                  <a:invGamma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80808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gray">
          <a:xfrm>
            <a:off x="1135034" y="2061735"/>
            <a:ext cx="2208213" cy="1563694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gray">
          <a:xfrm>
            <a:off x="5776917" y="2042691"/>
            <a:ext cx="2206625" cy="1601782"/>
          </a:xfrm>
          <a:prstGeom prst="rect">
            <a:avLst/>
          </a:prstGeom>
          <a:solidFill>
            <a:srgbClr val="BBC557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rgbClr val="BBC557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gray">
          <a:xfrm>
            <a:off x="3440517" y="2061735"/>
            <a:ext cx="2208212" cy="15827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ltGray">
          <a:xfrm>
            <a:off x="1266797" y="2159005"/>
            <a:ext cx="1947862" cy="1368425"/>
          </a:xfrm>
          <a:prstGeom prst="bevel">
            <a:avLst>
              <a:gd name="adj" fmla="val 164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8" name="AutoShape 9"/>
          <p:cNvSpPr>
            <a:spLocks noChangeArrowheads="1"/>
          </p:cNvSpPr>
          <p:nvPr/>
        </p:nvSpPr>
        <p:spPr bwMode="ltGray">
          <a:xfrm>
            <a:off x="3576609" y="2123358"/>
            <a:ext cx="1966913" cy="1412010"/>
          </a:xfrm>
          <a:prstGeom prst="bevel">
            <a:avLst>
              <a:gd name="adj" fmla="val 164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9" name="AutoShape 10"/>
          <p:cNvSpPr>
            <a:spLocks noChangeArrowheads="1"/>
          </p:cNvSpPr>
          <p:nvPr/>
        </p:nvSpPr>
        <p:spPr bwMode="ltGray">
          <a:xfrm>
            <a:off x="5903775" y="2123359"/>
            <a:ext cx="1947862" cy="1404071"/>
          </a:xfrm>
          <a:prstGeom prst="bevel">
            <a:avLst>
              <a:gd name="adj" fmla="val 1648"/>
            </a:avLst>
          </a:prstGeom>
          <a:solidFill>
            <a:srgbClr val="BBC5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6" name="Rectangle 27"/>
          <p:cNvSpPr>
            <a:spLocks noChangeArrowheads="1"/>
          </p:cNvSpPr>
          <p:nvPr/>
        </p:nvSpPr>
        <p:spPr bwMode="auto">
          <a:xfrm>
            <a:off x="1454122" y="2350085"/>
            <a:ext cx="1533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Все тела состоят из атомов</a:t>
            </a:r>
            <a:endParaRPr lang="en-US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28"/>
          <p:cNvSpPr>
            <a:spLocks noChangeArrowheads="1"/>
          </p:cNvSpPr>
          <p:nvPr/>
        </p:nvSpPr>
        <p:spPr bwMode="auto">
          <a:xfrm>
            <a:off x="3375735" y="2159005"/>
            <a:ext cx="23574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Атомы имеют форму правильных многогранников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29"/>
          <p:cNvSpPr>
            <a:spLocks noChangeArrowheads="1"/>
          </p:cNvSpPr>
          <p:nvPr/>
        </p:nvSpPr>
        <p:spPr bwMode="auto">
          <a:xfrm>
            <a:off x="5991231" y="2270860"/>
            <a:ext cx="16748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Физические атомы неделимы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9869" y="756505"/>
            <a:ext cx="7976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элементы картины природы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Демокрита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511565" y="5312930"/>
            <a:ext cx="6104537" cy="6363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Материя состоит из крошечных неделимых частиц - атомов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79038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86050" y="3549369"/>
            <a:ext cx="5986466" cy="3096344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82" name="Freeform 3"/>
          <p:cNvSpPr>
            <a:spLocks/>
          </p:cNvSpPr>
          <p:nvPr/>
        </p:nvSpPr>
        <p:spPr bwMode="gray">
          <a:xfrm>
            <a:off x="1071514" y="3592801"/>
            <a:ext cx="7373938" cy="2676525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80808"/>
              </a:gs>
              <a:gs pos="100000">
                <a:srgbClr val="080808">
                  <a:gamma/>
                  <a:tint val="19216"/>
                  <a:invGamma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80808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3" name="AutoShape 4"/>
          <p:cNvSpPr>
            <a:spLocks noChangeArrowheads="1"/>
          </p:cNvSpPr>
          <p:nvPr/>
        </p:nvSpPr>
        <p:spPr bwMode="ltGray">
          <a:xfrm>
            <a:off x="244155" y="1685492"/>
            <a:ext cx="8643966" cy="9927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solidFill>
              <a:srgbClr val="FEFEFE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Первый русский ученый-естествоиспытатель мирового значения,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основоположник молекулярно-кинетической теории, экспериментально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подтвердил атомистическое строение вещества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gray">
          <a:xfrm>
            <a:off x="500035" y="3031985"/>
            <a:ext cx="2995618" cy="158273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gray">
          <a:xfrm>
            <a:off x="5918376" y="3063724"/>
            <a:ext cx="2928958" cy="1582738"/>
          </a:xfrm>
          <a:prstGeom prst="rect">
            <a:avLst/>
          </a:prstGeom>
          <a:solidFill>
            <a:srgbClr val="BBC557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rgbClr val="BBC55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ltGray">
          <a:xfrm>
            <a:off x="545926" y="3090868"/>
            <a:ext cx="2867048" cy="1387195"/>
          </a:xfrm>
          <a:prstGeom prst="bevel">
            <a:avLst>
              <a:gd name="adj" fmla="val 164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870057" y="1316610"/>
            <a:ext cx="3345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(1711-1765 г.г.)</a:t>
            </a:r>
          </a:p>
        </p:txBody>
      </p:sp>
      <p:sp>
        <p:nvSpPr>
          <p:cNvPr id="36" name="WordArt 2"/>
          <p:cNvSpPr>
            <a:spLocks noChangeArrowheads="1" noChangeShapeType="1" noTextEdit="1"/>
          </p:cNvSpPr>
          <p:nvPr/>
        </p:nvSpPr>
        <p:spPr bwMode="gray">
          <a:xfrm>
            <a:off x="2121010" y="853336"/>
            <a:ext cx="4884851" cy="37100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+mj-lt"/>
              </a:rPr>
              <a:t>Ломоносов М.В. 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AutoShape 10"/>
          <p:cNvSpPr>
            <a:spLocks noChangeArrowheads="1"/>
          </p:cNvSpPr>
          <p:nvPr/>
        </p:nvSpPr>
        <p:spPr bwMode="ltGray">
          <a:xfrm>
            <a:off x="5929322" y="3095194"/>
            <a:ext cx="2857520" cy="1368425"/>
          </a:xfrm>
          <a:prstGeom prst="bevel">
            <a:avLst>
              <a:gd name="adj" fmla="val 1648"/>
            </a:avLst>
          </a:prstGeom>
          <a:solidFill>
            <a:srgbClr val="BBC5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6000760" y="3132433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Молекулы находятся в беспрерывном хаотическом движении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686639" y="3259291"/>
            <a:ext cx="25172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Все вещества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состоят из мельчайших  частиц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gray">
          <a:xfrm>
            <a:off x="3643306" y="3021593"/>
            <a:ext cx="2208212" cy="157163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ltGray">
          <a:xfrm>
            <a:off x="3728599" y="3090867"/>
            <a:ext cx="2071702" cy="1372751"/>
          </a:xfrm>
          <a:prstGeom prst="bevel">
            <a:avLst>
              <a:gd name="adj" fmla="val 164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Существуют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“однородные” и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“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разнородные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частицы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8"/>
          <p:cNvSpPr>
            <a:spLocks noChangeArrowheads="1"/>
          </p:cNvSpPr>
          <p:nvPr/>
        </p:nvSpPr>
        <p:spPr bwMode="auto">
          <a:xfrm>
            <a:off x="3569705" y="3114252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 descr="lomonosov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281" y="221680"/>
            <a:ext cx="1230111" cy="1476133"/>
          </a:xfrm>
          <a:prstGeom prst="rect">
            <a:avLst/>
          </a:prstGeom>
        </p:spPr>
      </p:pic>
      <p:pic>
        <p:nvPicPr>
          <p:cNvPr id="50" name="Рисунок 49" descr="Рисунок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4992"/>
            <a:ext cx="1530010" cy="114300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1790671" y="5826964"/>
            <a:ext cx="5592184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Основы молекулярно-кинетической теории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50515" y="2069047"/>
            <a:ext cx="5986466" cy="3096344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82" name="Freeform 3"/>
          <p:cNvSpPr>
            <a:spLocks/>
          </p:cNvSpPr>
          <p:nvPr/>
        </p:nvSpPr>
        <p:spPr bwMode="gray">
          <a:xfrm>
            <a:off x="835979" y="2512111"/>
            <a:ext cx="7373938" cy="2676525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80808"/>
              </a:gs>
              <a:gs pos="100000">
                <a:srgbClr val="080808">
                  <a:gamma/>
                  <a:tint val="19216"/>
                  <a:invGamma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80808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gray">
          <a:xfrm>
            <a:off x="1107324" y="1992860"/>
            <a:ext cx="2208213" cy="158273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gray">
          <a:xfrm>
            <a:off x="5666077" y="1973816"/>
            <a:ext cx="2206625" cy="1582738"/>
          </a:xfrm>
          <a:prstGeom prst="rect">
            <a:avLst/>
          </a:prstGeom>
          <a:solidFill>
            <a:srgbClr val="BBC557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rgbClr val="BBC55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ltGray">
          <a:xfrm>
            <a:off x="621689" y="1996323"/>
            <a:ext cx="3643338" cy="1368425"/>
          </a:xfrm>
          <a:prstGeom prst="bevel">
            <a:avLst>
              <a:gd name="adj" fmla="val 164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10"/>
          <p:cNvSpPr>
            <a:spLocks noChangeArrowheads="1"/>
          </p:cNvSpPr>
          <p:nvPr/>
        </p:nvSpPr>
        <p:spPr bwMode="ltGray">
          <a:xfrm>
            <a:off x="4622217" y="1975979"/>
            <a:ext cx="3643338" cy="1368425"/>
          </a:xfrm>
          <a:prstGeom prst="bevel">
            <a:avLst>
              <a:gd name="adj" fmla="val 1648"/>
            </a:avLst>
          </a:prstGeom>
          <a:solidFill>
            <a:srgbClr val="BBC5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4580652" y="2053906"/>
            <a:ext cx="3643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КОРПУСКУЛА – мельчайшая частица материи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(равносильно понятию молекулы)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567931" y="2355205"/>
            <a:ext cx="3766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ЭЛЕМЕНТ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равносильно понятию атома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8215" y="573643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Ломоносов различал два вида частиц материи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42069" y="4712619"/>
            <a:ext cx="6735327" cy="156725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68792" y="4816397"/>
            <a:ext cx="56617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“Элемент есть часть тела, не состоящая из каких-либо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других 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меньших  частиц”,  а “корпускула есть собрание элементов в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одну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небольшую массу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”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В.М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Ломоносов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86050" y="3549369"/>
            <a:ext cx="5986466" cy="3096344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82" name="Freeform 3"/>
          <p:cNvSpPr>
            <a:spLocks/>
          </p:cNvSpPr>
          <p:nvPr/>
        </p:nvSpPr>
        <p:spPr bwMode="gray">
          <a:xfrm>
            <a:off x="948444" y="3592801"/>
            <a:ext cx="7373938" cy="2676525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80808"/>
              </a:gs>
              <a:gs pos="100000">
                <a:srgbClr val="080808">
                  <a:gamma/>
                  <a:tint val="19216"/>
                  <a:invGamma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80808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3" name="AutoShape 4"/>
          <p:cNvSpPr>
            <a:spLocks noChangeArrowheads="1"/>
          </p:cNvSpPr>
          <p:nvPr/>
        </p:nvSpPr>
        <p:spPr bwMode="ltGray">
          <a:xfrm>
            <a:off x="313430" y="1685492"/>
            <a:ext cx="8643966" cy="9927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solidFill>
              <a:srgbClr val="FEFEFE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Английский ученый, впервые предпринявший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попытку количественного описания свойств атомов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gray">
          <a:xfrm>
            <a:off x="357158" y="3031985"/>
            <a:ext cx="3071834" cy="158273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just"/>
            <a:endParaRPr lang="ru-RU" dirty="0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gray">
          <a:xfrm>
            <a:off x="5929322" y="2996952"/>
            <a:ext cx="2928958" cy="1582738"/>
          </a:xfrm>
          <a:prstGeom prst="rect">
            <a:avLst/>
          </a:prstGeom>
          <a:solidFill>
            <a:srgbClr val="BBC557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rgbClr val="BBC55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ltGray">
          <a:xfrm>
            <a:off x="476651" y="3090868"/>
            <a:ext cx="2867048" cy="1387195"/>
          </a:xfrm>
          <a:prstGeom prst="bevel">
            <a:avLst>
              <a:gd name="adj" fmla="val 164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307848" y="12808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(1766-1844 г.г.)</a:t>
            </a:r>
          </a:p>
        </p:txBody>
      </p:sp>
      <p:sp>
        <p:nvSpPr>
          <p:cNvPr id="36" name="WordArt 2"/>
          <p:cNvSpPr>
            <a:spLocks noChangeArrowheads="1" noChangeShapeType="1" noTextEdit="1"/>
          </p:cNvSpPr>
          <p:nvPr/>
        </p:nvSpPr>
        <p:spPr bwMode="gray">
          <a:xfrm>
            <a:off x="2495095" y="773856"/>
            <a:ext cx="4143403" cy="47564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Verdana"/>
              </a:rPr>
              <a:t>Джон Дальтон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Verdana"/>
            </a:endParaRPr>
          </a:p>
        </p:txBody>
      </p:sp>
      <p:sp>
        <p:nvSpPr>
          <p:cNvPr id="40" name="AutoShape 10"/>
          <p:cNvSpPr>
            <a:spLocks noChangeArrowheads="1"/>
          </p:cNvSpPr>
          <p:nvPr/>
        </p:nvSpPr>
        <p:spPr bwMode="ltGray">
          <a:xfrm>
            <a:off x="6059210" y="3071810"/>
            <a:ext cx="2736475" cy="1368425"/>
          </a:xfrm>
          <a:prstGeom prst="bevel">
            <a:avLst>
              <a:gd name="adj" fmla="val 1648"/>
            </a:avLst>
          </a:prstGeom>
          <a:solidFill>
            <a:srgbClr val="BBC5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427734" y="3143248"/>
            <a:ext cx="2956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Химические  элементы состоят из маленьких частиц, называемых атомами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gray">
          <a:xfrm>
            <a:off x="3531307" y="3021593"/>
            <a:ext cx="2208212" cy="157163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ltGray">
          <a:xfrm>
            <a:off x="3613433" y="3075783"/>
            <a:ext cx="2071702" cy="1402279"/>
          </a:xfrm>
          <a:prstGeom prst="bevel">
            <a:avLst>
              <a:gd name="adj" fmla="val 164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Рисунок 49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992"/>
            <a:ext cx="1530010" cy="1143008"/>
          </a:xfrm>
          <a:prstGeom prst="rect">
            <a:avLst/>
          </a:prstGeom>
        </p:spPr>
      </p:pic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6043624" y="3143248"/>
            <a:ext cx="27146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Химические  реакции-  процесс соединения и разъединения атомов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Dalton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224" y="97860"/>
            <a:ext cx="1143008" cy="1565765"/>
          </a:xfrm>
          <a:prstGeom prst="rect">
            <a:avLst/>
          </a:prstGeom>
        </p:spPr>
      </p:pic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3654128" y="3255816"/>
            <a:ext cx="1857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Атом  обладает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массой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511111" y="5789604"/>
            <a:ext cx="6126646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Количественное описание свойств атома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86050" y="3157103"/>
            <a:ext cx="5986466" cy="3096344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8" y="2599959"/>
            <a:ext cx="13477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4420">
            <a:off x="1614860" y="2888810"/>
            <a:ext cx="595061" cy="74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36" y="2599959"/>
            <a:ext cx="13477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6370" y="3115363"/>
            <a:ext cx="1193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Вещество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866" y="3009175"/>
            <a:ext cx="139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Физическое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тело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14" y="2599959"/>
            <a:ext cx="13477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65083" y="3115363"/>
            <a:ext cx="1174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Молекула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88" y="2599959"/>
            <a:ext cx="13477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48522" y="3101508"/>
            <a:ext cx="702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Атом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1407" y="778963"/>
            <a:ext cx="75882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Выстраивалась логическая цепочка</a:t>
            </a:r>
            <a:endParaRPr lang="ru-RU" sz="3200" b="1" cap="none" spc="0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07565" y="4599130"/>
            <a:ext cx="5342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Оставалось ответить на вопрос –</a:t>
            </a:r>
            <a:r>
              <a:rPr lang="en-US" sz="24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как устроен атом</a:t>
            </a:r>
            <a:r>
              <a:rPr lang="en-US" sz="24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2400" b="1" cap="none" spc="0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28951" y="2491765"/>
            <a:ext cx="6976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95685" y="64422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4420">
            <a:off x="3622707" y="2888810"/>
            <a:ext cx="595061" cy="74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4420">
            <a:off x="5599752" y="2888810"/>
            <a:ext cx="595061" cy="74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4420">
            <a:off x="7428029" y="2888810"/>
            <a:ext cx="595061" cy="74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2668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/>
          <p:cNvSpPr>
            <a:spLocks/>
          </p:cNvSpPr>
          <p:nvPr/>
        </p:nvSpPr>
        <p:spPr bwMode="gray">
          <a:xfrm>
            <a:off x="948444" y="3384976"/>
            <a:ext cx="7373938" cy="2676525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80808"/>
              </a:gs>
              <a:gs pos="100000">
                <a:srgbClr val="080808">
                  <a:gamma/>
                  <a:tint val="19216"/>
                  <a:invGamma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80808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45" y="2812603"/>
            <a:ext cx="41275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Прямоугольник 131"/>
          <p:cNvSpPr/>
          <p:nvPr/>
        </p:nvSpPr>
        <p:spPr>
          <a:xfrm>
            <a:off x="3622281" y="1294293"/>
            <a:ext cx="1915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(1852-1908 г.г.)</a:t>
            </a:r>
          </a:p>
        </p:txBody>
      </p:sp>
      <p:sp>
        <p:nvSpPr>
          <p:cNvPr id="83" name="AutoShape 4"/>
          <p:cNvSpPr>
            <a:spLocks noChangeArrowheads="1"/>
          </p:cNvSpPr>
          <p:nvPr/>
        </p:nvSpPr>
        <p:spPr bwMode="ltGray">
          <a:xfrm>
            <a:off x="258010" y="1685492"/>
            <a:ext cx="8643966" cy="9927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solidFill>
              <a:srgbClr val="FEFEFE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Французский ученый, открывший явление радиоактивности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WordArt 2"/>
          <p:cNvSpPr>
            <a:spLocks noChangeArrowheads="1" noChangeShapeType="1" noTextEdit="1"/>
          </p:cNvSpPr>
          <p:nvPr/>
        </p:nvSpPr>
        <p:spPr bwMode="gray">
          <a:xfrm>
            <a:off x="1707506" y="697970"/>
            <a:ext cx="6360804" cy="5431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+mj-lt"/>
                <a:cs typeface="Arial" pitchFamily="34" charset="0"/>
              </a:rPr>
              <a:t>Беккерель</a:t>
            </a:r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+mj-lt"/>
              </a:rPr>
              <a:t> Антуан Анри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6" y="209309"/>
            <a:ext cx="1085259" cy="1472852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57158" y="2824160"/>
            <a:ext cx="3071834" cy="158273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just"/>
            <a:endParaRPr lang="ru-RU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ltGray">
          <a:xfrm>
            <a:off x="490506" y="2883043"/>
            <a:ext cx="2867048" cy="1387195"/>
          </a:xfrm>
          <a:prstGeom prst="bevel">
            <a:avLst>
              <a:gd name="adj" fmla="val 164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ltGray">
          <a:xfrm>
            <a:off x="5884732" y="2885786"/>
            <a:ext cx="2675126" cy="1368425"/>
          </a:xfrm>
          <a:prstGeom prst="bevel">
            <a:avLst>
              <a:gd name="adj" fmla="val 1648"/>
            </a:avLst>
          </a:prstGeom>
          <a:solidFill>
            <a:srgbClr val="BBC5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569309" y="3198567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Альфа–частица –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это ядро атома гелия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gray">
          <a:xfrm>
            <a:off x="3489742" y="2813768"/>
            <a:ext cx="2208212" cy="157163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ltGray">
          <a:xfrm>
            <a:off x="3558013" y="2863985"/>
            <a:ext cx="2071702" cy="1384300"/>
          </a:xfrm>
          <a:prstGeom prst="bevel">
            <a:avLst>
              <a:gd name="adj" fmla="val 164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5820645" y="2915444"/>
            <a:ext cx="27146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Гамма-лучи –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это очень короткие электромагнитные волны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3579088" y="2810728"/>
            <a:ext cx="20178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Бета-лучи  –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это электроны, движущиеся с огромными скоростями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3953" y="5504478"/>
            <a:ext cx="2749229" cy="1180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02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204864"/>
            <a:ext cx="79681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“</a:t>
            </a:r>
            <a:r>
              <a:rPr lang="ru-RU" sz="3200" i="1" dirty="0" smtClean="0">
                <a:latin typeface="+mj-lt"/>
              </a:rPr>
              <a:t>Из идеи движения электронов, </a:t>
            </a:r>
            <a:br>
              <a:rPr lang="ru-RU" sz="3200" i="1" dirty="0" smtClean="0">
                <a:latin typeface="+mj-lt"/>
              </a:rPr>
            </a:br>
            <a:r>
              <a:rPr lang="ru-RU" sz="3200" i="1" dirty="0" smtClean="0">
                <a:latin typeface="+mj-lt"/>
              </a:rPr>
              <a:t>подобно движению планет, возникла атомная физика</a:t>
            </a:r>
            <a:r>
              <a:rPr lang="en-US" sz="3200" i="1" dirty="0" smtClean="0">
                <a:latin typeface="+mj-lt"/>
              </a:rPr>
              <a:t>”</a:t>
            </a:r>
            <a:endParaRPr lang="ru-RU" sz="3200" i="1" dirty="0" smtClean="0">
              <a:latin typeface="+mj-lt"/>
            </a:endParaRPr>
          </a:p>
          <a:p>
            <a:pPr algn="r"/>
            <a:r>
              <a:rPr lang="ru-RU" dirty="0" smtClean="0">
                <a:latin typeface="+mj-lt"/>
              </a:rPr>
              <a:t>М. Планк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 bwMode="auto">
          <a:xfrm>
            <a:off x="3546543" y="4046628"/>
            <a:ext cx="2053036" cy="200874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258" y="4060484"/>
            <a:ext cx="2039181" cy="20087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Прямоугольник 131"/>
          <p:cNvSpPr/>
          <p:nvPr/>
        </p:nvSpPr>
        <p:spPr>
          <a:xfrm>
            <a:off x="3622281" y="1294293"/>
            <a:ext cx="1915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(1856-1940 г.г.)</a:t>
            </a:r>
          </a:p>
        </p:txBody>
      </p:sp>
      <p:sp>
        <p:nvSpPr>
          <p:cNvPr id="83" name="AutoShape 4"/>
          <p:cNvSpPr>
            <a:spLocks noChangeArrowheads="1"/>
          </p:cNvSpPr>
          <p:nvPr/>
        </p:nvSpPr>
        <p:spPr bwMode="ltGray">
          <a:xfrm>
            <a:off x="258010" y="1685492"/>
            <a:ext cx="8643966" cy="9927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solidFill>
              <a:srgbClr val="FEFEFE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Английский ученый, открывший электрон и</a:t>
            </a:r>
            <a:r>
              <a:rPr lang="ru-RU" dirty="0" smtClean="0"/>
              <a:t>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предложивший достаточно разработанную модель атома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WordArt 2"/>
          <p:cNvSpPr>
            <a:spLocks noChangeArrowheads="1" noChangeShapeType="1" noTextEdit="1"/>
          </p:cNvSpPr>
          <p:nvPr/>
        </p:nvSpPr>
        <p:spPr bwMode="gray">
          <a:xfrm>
            <a:off x="2315299" y="701809"/>
            <a:ext cx="5812095" cy="51954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+mj-lt"/>
                <a:cs typeface="Arial" pitchFamily="34" charset="0"/>
              </a:rPr>
              <a:t>Джозеф</a:t>
            </a:r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+mj-lt"/>
              </a:rPr>
              <a:t> Джон Томсон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2" r="7248"/>
          <a:stretch/>
        </p:blipFill>
        <p:spPr>
          <a:xfrm>
            <a:off x="831270" y="195454"/>
            <a:ext cx="1177636" cy="1472852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2689843" y="2948631"/>
            <a:ext cx="373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Модель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атома Томсона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785014" y="4220090"/>
            <a:ext cx="3116961" cy="1702840"/>
          </a:xfrm>
          <a:prstGeom prst="roundRect">
            <a:avLst>
              <a:gd name="adj" fmla="val 183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Модель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объясняла дискретный характер излучения атома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и его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устойчивость</a:t>
            </a:r>
            <a:r>
              <a:rPr lang="ru-RU" dirty="0"/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44155" y="4220090"/>
            <a:ext cx="3164867" cy="170283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Атом - как некоторое положительно заряженное тело с заключёнными внутри него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электронами.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/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3588108" y="4032769"/>
            <a:ext cx="2039181" cy="20087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2611" y="342790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ПУДИНГ С ИЗЮМОМ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19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51024" y="3068960"/>
            <a:ext cx="5986466" cy="3096344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82" name="Freeform 3"/>
          <p:cNvSpPr>
            <a:spLocks/>
          </p:cNvSpPr>
          <p:nvPr/>
        </p:nvSpPr>
        <p:spPr bwMode="gray">
          <a:xfrm>
            <a:off x="863713" y="4000504"/>
            <a:ext cx="7373938" cy="2676525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80808"/>
              </a:gs>
              <a:gs pos="100000">
                <a:srgbClr val="080808">
                  <a:gamma/>
                  <a:tint val="19216"/>
                  <a:invGamma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80808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86" y="2903452"/>
            <a:ext cx="3600401" cy="2421459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36"/>
          <a:stretch/>
        </p:blipFill>
        <p:spPr bwMode="auto">
          <a:xfrm>
            <a:off x="3931368" y="5078483"/>
            <a:ext cx="1317625" cy="140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WordArt 2"/>
          <p:cNvSpPr>
            <a:spLocks noChangeArrowheads="1" noChangeShapeType="1" noTextEdit="1"/>
          </p:cNvSpPr>
          <p:nvPr/>
        </p:nvSpPr>
        <p:spPr bwMode="gray">
          <a:xfrm>
            <a:off x="1022787" y="1988840"/>
            <a:ext cx="7134785" cy="70140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Verdana"/>
              </a:rPr>
              <a:t>Опыт Резерфорда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625754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План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51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5" y="237019"/>
            <a:ext cx="1318871" cy="1472852"/>
          </a:xfrm>
          <a:prstGeom prst="rect">
            <a:avLst/>
          </a:prstGeom>
          <a:ln>
            <a:noFill/>
          </a:ln>
        </p:spPr>
      </p:pic>
      <p:sp>
        <p:nvSpPr>
          <p:cNvPr id="132" name="Прямоугольник 131"/>
          <p:cNvSpPr/>
          <p:nvPr/>
        </p:nvSpPr>
        <p:spPr>
          <a:xfrm>
            <a:off x="3622281" y="1294293"/>
            <a:ext cx="1915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(1871-1937 г.г.)</a:t>
            </a:r>
          </a:p>
        </p:txBody>
      </p:sp>
      <p:sp>
        <p:nvSpPr>
          <p:cNvPr id="83" name="AutoShape 4"/>
          <p:cNvSpPr>
            <a:spLocks noChangeArrowheads="1"/>
          </p:cNvSpPr>
          <p:nvPr/>
        </p:nvSpPr>
        <p:spPr bwMode="ltGray">
          <a:xfrm>
            <a:off x="258010" y="1685492"/>
            <a:ext cx="8643966" cy="9927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solidFill>
              <a:srgbClr val="FEFEFE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Английский ученый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заложивший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основы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учения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радиоактивности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строении атома</a:t>
            </a:r>
          </a:p>
        </p:txBody>
      </p:sp>
      <p:sp>
        <p:nvSpPr>
          <p:cNvPr id="36" name="WordArt 2"/>
          <p:cNvSpPr>
            <a:spLocks noChangeArrowheads="1" noChangeShapeType="1" noTextEdit="1"/>
          </p:cNvSpPr>
          <p:nvPr/>
        </p:nvSpPr>
        <p:spPr bwMode="gray">
          <a:xfrm>
            <a:off x="2065909" y="675831"/>
            <a:ext cx="5540801" cy="57150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+mj-lt"/>
                <a:cs typeface="Arial" pitchFamily="34" charset="0"/>
              </a:rPr>
              <a:t>Эрнест Резерфорд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357158" y="3031985"/>
            <a:ext cx="3071834" cy="158273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just"/>
            <a:endParaRPr lang="ru-RU" dirty="0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gray">
          <a:xfrm>
            <a:off x="5929322" y="3012941"/>
            <a:ext cx="2928958" cy="1582738"/>
          </a:xfrm>
          <a:prstGeom prst="rect">
            <a:avLst/>
          </a:prstGeom>
          <a:solidFill>
            <a:srgbClr val="BBC557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rgbClr val="BBC55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ltGray">
          <a:xfrm>
            <a:off x="545926" y="3090868"/>
            <a:ext cx="2867048" cy="1387195"/>
          </a:xfrm>
          <a:prstGeom prst="bevel">
            <a:avLst>
              <a:gd name="adj" fmla="val 164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ltGray">
          <a:xfrm>
            <a:off x="5929322" y="3071810"/>
            <a:ext cx="2857520" cy="1368425"/>
          </a:xfrm>
          <a:prstGeom prst="bevel">
            <a:avLst>
              <a:gd name="adj" fmla="val 1648"/>
            </a:avLst>
          </a:prstGeom>
          <a:solidFill>
            <a:srgbClr val="BBC5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495708" y="3143248"/>
            <a:ext cx="29129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b="1" dirty="0">
                <a:latin typeface="Arial" pitchFamily="34" charset="0"/>
                <a:cs typeface="Arial" pitchFamily="34" charset="0"/>
              </a:rPr>
              <a:t>Открыл и объяснил радиоактивное превращение химических элементов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gray">
          <a:xfrm>
            <a:off x="3531307" y="3021593"/>
            <a:ext cx="2208212" cy="157163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ltGray">
          <a:xfrm>
            <a:off x="3613433" y="3071810"/>
            <a:ext cx="2071702" cy="1384300"/>
          </a:xfrm>
          <a:prstGeom prst="bevel">
            <a:avLst>
              <a:gd name="adj" fmla="val 164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000760" y="3143248"/>
            <a:ext cx="27146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>
                <a:latin typeface="Arial" pitchFamily="34" charset="0"/>
                <a:cs typeface="Arial" pitchFamily="34" charset="0"/>
              </a:rPr>
              <a:t>Сделал вывод о существовании в атоме массивного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ядра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3741155" y="3215550"/>
            <a:ext cx="1857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>
                <a:latin typeface="Arial" pitchFamily="34" charset="0"/>
                <a:cs typeface="Arial" pitchFamily="34" charset="0"/>
              </a:rPr>
              <a:t>Открыл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альфа и бета-излучение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539275" y="5797065"/>
            <a:ext cx="6067436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Планетарная модель атома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03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ртинки\rezerf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84" y="2190265"/>
            <a:ext cx="4258697" cy="3278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251520" y="1827270"/>
            <a:ext cx="3735414" cy="43204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Альфа-частицы от радиоактивного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источника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пройдя через диафрагму, попадают на тонкую фольгу из золота. Она имеет толщину около микрона, т.е. состоит приблизительно из 3000 атомных слоев.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попадании альфа-частицы на экран возникает свечение люминесцентного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слоя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81710" y="777240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Опыт Резерфорда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57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04586" y="804529"/>
            <a:ext cx="738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Наблюдения Резерфорда показали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261892" y="195268"/>
            <a:ext cx="6653220" cy="4392236"/>
          </a:xfrm>
          <a:custGeom>
            <a:avLst/>
            <a:gdLst>
              <a:gd name="connsiteX0" fmla="*/ 4253346 w 6653220"/>
              <a:gd name="connsiteY0" fmla="*/ 3422072 h 4392236"/>
              <a:gd name="connsiteX1" fmla="*/ 4987637 w 6653220"/>
              <a:gd name="connsiteY1" fmla="*/ 3726872 h 4392236"/>
              <a:gd name="connsiteX2" fmla="*/ 5250873 w 6653220"/>
              <a:gd name="connsiteY2" fmla="*/ 3740727 h 4392236"/>
              <a:gd name="connsiteX3" fmla="*/ 6594764 w 6653220"/>
              <a:gd name="connsiteY3" fmla="*/ 4391891 h 4392236"/>
              <a:gd name="connsiteX4" fmla="*/ 6220691 w 6653220"/>
              <a:gd name="connsiteY4" fmla="*/ 3643745 h 4392236"/>
              <a:gd name="connsiteX5" fmla="*/ 4516582 w 6653220"/>
              <a:gd name="connsiteY5" fmla="*/ 4281054 h 4392236"/>
              <a:gd name="connsiteX6" fmla="*/ 4350328 w 6653220"/>
              <a:gd name="connsiteY6" fmla="*/ 1565563 h 4392236"/>
              <a:gd name="connsiteX7" fmla="*/ 2951019 w 6653220"/>
              <a:gd name="connsiteY7" fmla="*/ 1011381 h 4392236"/>
              <a:gd name="connsiteX8" fmla="*/ 0 w 6653220"/>
              <a:gd name="connsiteY8" fmla="*/ 0 h 439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3220" h="4392236">
                <a:moveTo>
                  <a:pt x="4253346" y="3422072"/>
                </a:moveTo>
                <a:cubicBezTo>
                  <a:pt x="4537364" y="3547917"/>
                  <a:pt x="4821383" y="3673763"/>
                  <a:pt x="4987637" y="3726872"/>
                </a:cubicBezTo>
                <a:cubicBezTo>
                  <a:pt x="5153891" y="3779981"/>
                  <a:pt x="4983018" y="3629890"/>
                  <a:pt x="5250873" y="3740727"/>
                </a:cubicBezTo>
                <a:cubicBezTo>
                  <a:pt x="5518728" y="3851564"/>
                  <a:pt x="6433128" y="4408055"/>
                  <a:pt x="6594764" y="4391891"/>
                </a:cubicBezTo>
                <a:cubicBezTo>
                  <a:pt x="6756400" y="4375727"/>
                  <a:pt x="6567055" y="3662218"/>
                  <a:pt x="6220691" y="3643745"/>
                </a:cubicBezTo>
                <a:cubicBezTo>
                  <a:pt x="5874327" y="3625272"/>
                  <a:pt x="4828309" y="4627417"/>
                  <a:pt x="4516582" y="4281054"/>
                </a:cubicBezTo>
                <a:cubicBezTo>
                  <a:pt x="4204855" y="3934691"/>
                  <a:pt x="4611255" y="2110508"/>
                  <a:pt x="4350328" y="1565563"/>
                </a:cubicBezTo>
                <a:cubicBezTo>
                  <a:pt x="4089401" y="1020617"/>
                  <a:pt x="3676074" y="1272308"/>
                  <a:pt x="2951019" y="1011381"/>
                </a:cubicBezTo>
                <a:cubicBezTo>
                  <a:pt x="2225964" y="750454"/>
                  <a:pt x="928255" y="464127"/>
                  <a:pt x="0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186" name="Скругленный прямоугольник 7185"/>
          <p:cNvSpPr/>
          <p:nvPr/>
        </p:nvSpPr>
        <p:spPr bwMode="auto">
          <a:xfrm>
            <a:off x="5177219" y="1628800"/>
            <a:ext cx="57861" cy="4248471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44119" y="3192797"/>
            <a:ext cx="8632903" cy="1129963"/>
            <a:chOff x="244119" y="3192797"/>
            <a:chExt cx="8632903" cy="1129963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gray">
            <a:xfrm>
              <a:off x="244119" y="3286779"/>
              <a:ext cx="3960307" cy="849028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Двойные фигурные скобки 5"/>
            <p:cNvSpPr/>
            <p:nvPr/>
          </p:nvSpPr>
          <p:spPr bwMode="auto">
            <a:xfrm>
              <a:off x="6432709" y="3192797"/>
              <a:ext cx="2444313" cy="1129963"/>
            </a:xfrm>
            <a:prstGeom prst="bracePai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 bwMode="auto">
            <a:xfrm>
              <a:off x="4346516" y="3644794"/>
              <a:ext cx="832509" cy="51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 bwMode="auto">
            <a:xfrm>
              <a:off x="4348013" y="3830936"/>
              <a:ext cx="832509" cy="51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90342" y="3233413"/>
              <a:ext cx="3288401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Некоторое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количество альфа-частиц отклоняется на небольшие углы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gray">
            <a:xfrm>
              <a:off x="3659709" y="3292751"/>
              <a:ext cx="769937" cy="763791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3" name="Group 56"/>
            <p:cNvGrpSpPr>
              <a:grpSpLocks/>
            </p:cNvGrpSpPr>
            <p:nvPr/>
          </p:nvGrpSpPr>
          <p:grpSpPr bwMode="auto">
            <a:xfrm>
              <a:off x="3804171" y="3425408"/>
              <a:ext cx="498475" cy="498475"/>
              <a:chOff x="2430" y="1692"/>
              <a:chExt cx="339" cy="339"/>
            </a:xfrm>
          </p:grpSpPr>
          <p:sp>
            <p:nvSpPr>
              <p:cNvPr id="64" name="Freeform 57"/>
              <p:cNvSpPr>
                <a:spLocks noEditPoints="1"/>
              </p:cNvSpPr>
              <p:nvPr/>
            </p:nvSpPr>
            <p:spPr bwMode="gray">
              <a:xfrm>
                <a:off x="2430" y="1692"/>
                <a:ext cx="339" cy="339"/>
              </a:xfrm>
              <a:custGeom>
                <a:avLst/>
                <a:gdLst>
                  <a:gd name="T0" fmla="*/ 170 w 339"/>
                  <a:gd name="T1" fmla="*/ 0 h 339"/>
                  <a:gd name="T2" fmla="*/ 131 w 339"/>
                  <a:gd name="T3" fmla="*/ 5 h 339"/>
                  <a:gd name="T4" fmla="*/ 95 w 339"/>
                  <a:gd name="T5" fmla="*/ 17 h 339"/>
                  <a:gd name="T6" fmla="*/ 63 w 339"/>
                  <a:gd name="T7" fmla="*/ 38 h 339"/>
                  <a:gd name="T8" fmla="*/ 38 w 339"/>
                  <a:gd name="T9" fmla="*/ 63 h 339"/>
                  <a:gd name="T10" fmla="*/ 18 w 339"/>
                  <a:gd name="T11" fmla="*/ 95 h 339"/>
                  <a:gd name="T12" fmla="*/ 5 w 339"/>
                  <a:gd name="T13" fmla="*/ 131 h 339"/>
                  <a:gd name="T14" fmla="*/ 0 w 339"/>
                  <a:gd name="T15" fmla="*/ 170 h 339"/>
                  <a:gd name="T16" fmla="*/ 5 w 339"/>
                  <a:gd name="T17" fmla="*/ 209 h 339"/>
                  <a:gd name="T18" fmla="*/ 18 w 339"/>
                  <a:gd name="T19" fmla="*/ 245 h 339"/>
                  <a:gd name="T20" fmla="*/ 38 w 339"/>
                  <a:gd name="T21" fmla="*/ 276 h 339"/>
                  <a:gd name="T22" fmla="*/ 63 w 339"/>
                  <a:gd name="T23" fmla="*/ 302 h 339"/>
                  <a:gd name="T24" fmla="*/ 95 w 339"/>
                  <a:gd name="T25" fmla="*/ 323 h 339"/>
                  <a:gd name="T26" fmla="*/ 131 w 339"/>
                  <a:gd name="T27" fmla="*/ 335 h 339"/>
                  <a:gd name="T28" fmla="*/ 170 w 339"/>
                  <a:gd name="T29" fmla="*/ 339 h 339"/>
                  <a:gd name="T30" fmla="*/ 209 w 339"/>
                  <a:gd name="T31" fmla="*/ 335 h 339"/>
                  <a:gd name="T32" fmla="*/ 245 w 339"/>
                  <a:gd name="T33" fmla="*/ 323 h 339"/>
                  <a:gd name="T34" fmla="*/ 276 w 339"/>
                  <a:gd name="T35" fmla="*/ 302 h 339"/>
                  <a:gd name="T36" fmla="*/ 303 w 339"/>
                  <a:gd name="T37" fmla="*/ 276 h 339"/>
                  <a:gd name="T38" fmla="*/ 323 w 339"/>
                  <a:gd name="T39" fmla="*/ 245 h 339"/>
                  <a:gd name="T40" fmla="*/ 335 w 339"/>
                  <a:gd name="T41" fmla="*/ 209 h 339"/>
                  <a:gd name="T42" fmla="*/ 339 w 339"/>
                  <a:gd name="T43" fmla="*/ 170 h 339"/>
                  <a:gd name="T44" fmla="*/ 335 w 339"/>
                  <a:gd name="T45" fmla="*/ 131 h 339"/>
                  <a:gd name="T46" fmla="*/ 323 w 339"/>
                  <a:gd name="T47" fmla="*/ 95 h 339"/>
                  <a:gd name="T48" fmla="*/ 303 w 339"/>
                  <a:gd name="T49" fmla="*/ 63 h 339"/>
                  <a:gd name="T50" fmla="*/ 276 w 339"/>
                  <a:gd name="T51" fmla="*/ 38 h 339"/>
                  <a:gd name="T52" fmla="*/ 245 w 339"/>
                  <a:gd name="T53" fmla="*/ 17 h 339"/>
                  <a:gd name="T54" fmla="*/ 209 w 339"/>
                  <a:gd name="T55" fmla="*/ 5 h 339"/>
                  <a:gd name="T56" fmla="*/ 170 w 339"/>
                  <a:gd name="T57" fmla="*/ 0 h 339"/>
                  <a:gd name="T58" fmla="*/ 170 w 339"/>
                  <a:gd name="T59" fmla="*/ 294 h 339"/>
                  <a:gd name="T60" fmla="*/ 137 w 339"/>
                  <a:gd name="T61" fmla="*/ 291 h 339"/>
                  <a:gd name="T62" fmla="*/ 107 w 339"/>
                  <a:gd name="T63" fmla="*/ 278 h 339"/>
                  <a:gd name="T64" fmla="*/ 81 w 339"/>
                  <a:gd name="T65" fmla="*/ 258 h 339"/>
                  <a:gd name="T66" fmla="*/ 62 w 339"/>
                  <a:gd name="T67" fmla="*/ 233 h 339"/>
                  <a:gd name="T68" fmla="*/ 50 w 339"/>
                  <a:gd name="T69" fmla="*/ 203 h 339"/>
                  <a:gd name="T70" fmla="*/ 45 w 339"/>
                  <a:gd name="T71" fmla="*/ 170 h 339"/>
                  <a:gd name="T72" fmla="*/ 50 w 339"/>
                  <a:gd name="T73" fmla="*/ 137 h 339"/>
                  <a:gd name="T74" fmla="*/ 62 w 339"/>
                  <a:gd name="T75" fmla="*/ 107 h 339"/>
                  <a:gd name="T76" fmla="*/ 81 w 339"/>
                  <a:gd name="T77" fmla="*/ 81 h 339"/>
                  <a:gd name="T78" fmla="*/ 107 w 339"/>
                  <a:gd name="T79" fmla="*/ 62 h 339"/>
                  <a:gd name="T80" fmla="*/ 137 w 339"/>
                  <a:gd name="T81" fmla="*/ 48 h 339"/>
                  <a:gd name="T82" fmla="*/ 170 w 339"/>
                  <a:gd name="T83" fmla="*/ 44 h 339"/>
                  <a:gd name="T84" fmla="*/ 203 w 339"/>
                  <a:gd name="T85" fmla="*/ 48 h 339"/>
                  <a:gd name="T86" fmla="*/ 233 w 339"/>
                  <a:gd name="T87" fmla="*/ 62 h 339"/>
                  <a:gd name="T88" fmla="*/ 258 w 339"/>
                  <a:gd name="T89" fmla="*/ 81 h 339"/>
                  <a:gd name="T90" fmla="*/ 278 w 339"/>
                  <a:gd name="T91" fmla="*/ 107 h 339"/>
                  <a:gd name="T92" fmla="*/ 291 w 339"/>
                  <a:gd name="T93" fmla="*/ 137 h 339"/>
                  <a:gd name="T94" fmla="*/ 296 w 339"/>
                  <a:gd name="T95" fmla="*/ 170 h 339"/>
                  <a:gd name="T96" fmla="*/ 291 w 339"/>
                  <a:gd name="T97" fmla="*/ 203 h 339"/>
                  <a:gd name="T98" fmla="*/ 278 w 339"/>
                  <a:gd name="T99" fmla="*/ 233 h 339"/>
                  <a:gd name="T100" fmla="*/ 258 w 339"/>
                  <a:gd name="T101" fmla="*/ 258 h 339"/>
                  <a:gd name="T102" fmla="*/ 233 w 339"/>
                  <a:gd name="T103" fmla="*/ 278 h 339"/>
                  <a:gd name="T104" fmla="*/ 203 w 339"/>
                  <a:gd name="T105" fmla="*/ 291 h 339"/>
                  <a:gd name="T106" fmla="*/ 170 w 339"/>
                  <a:gd name="T107" fmla="*/ 294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9" h="339">
                    <a:moveTo>
                      <a:pt x="170" y="0"/>
                    </a:moveTo>
                    <a:lnTo>
                      <a:pt x="131" y="5"/>
                    </a:lnTo>
                    <a:lnTo>
                      <a:pt x="95" y="17"/>
                    </a:lnTo>
                    <a:lnTo>
                      <a:pt x="63" y="38"/>
                    </a:lnTo>
                    <a:lnTo>
                      <a:pt x="38" y="63"/>
                    </a:lnTo>
                    <a:lnTo>
                      <a:pt x="18" y="95"/>
                    </a:lnTo>
                    <a:lnTo>
                      <a:pt x="5" y="131"/>
                    </a:lnTo>
                    <a:lnTo>
                      <a:pt x="0" y="170"/>
                    </a:lnTo>
                    <a:lnTo>
                      <a:pt x="5" y="209"/>
                    </a:lnTo>
                    <a:lnTo>
                      <a:pt x="18" y="245"/>
                    </a:lnTo>
                    <a:lnTo>
                      <a:pt x="38" y="276"/>
                    </a:lnTo>
                    <a:lnTo>
                      <a:pt x="63" y="302"/>
                    </a:lnTo>
                    <a:lnTo>
                      <a:pt x="95" y="323"/>
                    </a:lnTo>
                    <a:lnTo>
                      <a:pt x="131" y="335"/>
                    </a:lnTo>
                    <a:lnTo>
                      <a:pt x="170" y="339"/>
                    </a:lnTo>
                    <a:lnTo>
                      <a:pt x="209" y="335"/>
                    </a:lnTo>
                    <a:lnTo>
                      <a:pt x="245" y="323"/>
                    </a:lnTo>
                    <a:lnTo>
                      <a:pt x="276" y="302"/>
                    </a:lnTo>
                    <a:lnTo>
                      <a:pt x="303" y="276"/>
                    </a:lnTo>
                    <a:lnTo>
                      <a:pt x="323" y="245"/>
                    </a:lnTo>
                    <a:lnTo>
                      <a:pt x="335" y="209"/>
                    </a:lnTo>
                    <a:lnTo>
                      <a:pt x="339" y="170"/>
                    </a:lnTo>
                    <a:lnTo>
                      <a:pt x="335" y="131"/>
                    </a:lnTo>
                    <a:lnTo>
                      <a:pt x="323" y="95"/>
                    </a:lnTo>
                    <a:lnTo>
                      <a:pt x="303" y="63"/>
                    </a:lnTo>
                    <a:lnTo>
                      <a:pt x="276" y="38"/>
                    </a:lnTo>
                    <a:lnTo>
                      <a:pt x="245" y="17"/>
                    </a:lnTo>
                    <a:lnTo>
                      <a:pt x="209" y="5"/>
                    </a:lnTo>
                    <a:lnTo>
                      <a:pt x="170" y="0"/>
                    </a:lnTo>
                    <a:close/>
                    <a:moveTo>
                      <a:pt x="170" y="294"/>
                    </a:moveTo>
                    <a:lnTo>
                      <a:pt x="137" y="291"/>
                    </a:lnTo>
                    <a:lnTo>
                      <a:pt x="107" y="278"/>
                    </a:lnTo>
                    <a:lnTo>
                      <a:pt x="81" y="258"/>
                    </a:lnTo>
                    <a:lnTo>
                      <a:pt x="62" y="233"/>
                    </a:lnTo>
                    <a:lnTo>
                      <a:pt x="50" y="203"/>
                    </a:lnTo>
                    <a:lnTo>
                      <a:pt x="45" y="170"/>
                    </a:lnTo>
                    <a:lnTo>
                      <a:pt x="50" y="137"/>
                    </a:lnTo>
                    <a:lnTo>
                      <a:pt x="62" y="107"/>
                    </a:lnTo>
                    <a:lnTo>
                      <a:pt x="81" y="81"/>
                    </a:lnTo>
                    <a:lnTo>
                      <a:pt x="107" y="62"/>
                    </a:lnTo>
                    <a:lnTo>
                      <a:pt x="137" y="48"/>
                    </a:lnTo>
                    <a:lnTo>
                      <a:pt x="170" y="44"/>
                    </a:lnTo>
                    <a:lnTo>
                      <a:pt x="203" y="48"/>
                    </a:lnTo>
                    <a:lnTo>
                      <a:pt x="233" y="62"/>
                    </a:lnTo>
                    <a:lnTo>
                      <a:pt x="258" y="81"/>
                    </a:lnTo>
                    <a:lnTo>
                      <a:pt x="278" y="107"/>
                    </a:lnTo>
                    <a:lnTo>
                      <a:pt x="291" y="137"/>
                    </a:lnTo>
                    <a:lnTo>
                      <a:pt x="296" y="170"/>
                    </a:lnTo>
                    <a:lnTo>
                      <a:pt x="291" y="203"/>
                    </a:lnTo>
                    <a:lnTo>
                      <a:pt x="278" y="233"/>
                    </a:lnTo>
                    <a:lnTo>
                      <a:pt x="258" y="258"/>
                    </a:lnTo>
                    <a:lnTo>
                      <a:pt x="233" y="278"/>
                    </a:lnTo>
                    <a:lnTo>
                      <a:pt x="203" y="291"/>
                    </a:lnTo>
                    <a:lnTo>
                      <a:pt x="170" y="2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58"/>
              <p:cNvSpPr>
                <a:spLocks noEditPoints="1"/>
              </p:cNvSpPr>
              <p:nvPr/>
            </p:nvSpPr>
            <p:spPr bwMode="gray">
              <a:xfrm>
                <a:off x="2516" y="1799"/>
                <a:ext cx="168" cy="157"/>
              </a:xfrm>
              <a:custGeom>
                <a:avLst/>
                <a:gdLst>
                  <a:gd name="T0" fmla="*/ 12 w 168"/>
                  <a:gd name="T1" fmla="*/ 76 h 157"/>
                  <a:gd name="T2" fmla="*/ 30 w 168"/>
                  <a:gd name="T3" fmla="*/ 114 h 157"/>
                  <a:gd name="T4" fmla="*/ 63 w 168"/>
                  <a:gd name="T5" fmla="*/ 132 h 157"/>
                  <a:gd name="T6" fmla="*/ 106 w 168"/>
                  <a:gd name="T7" fmla="*/ 132 h 157"/>
                  <a:gd name="T8" fmla="*/ 139 w 168"/>
                  <a:gd name="T9" fmla="*/ 114 h 157"/>
                  <a:gd name="T10" fmla="*/ 157 w 168"/>
                  <a:gd name="T11" fmla="*/ 76 h 157"/>
                  <a:gd name="T12" fmla="*/ 163 w 168"/>
                  <a:gd name="T13" fmla="*/ 100 h 157"/>
                  <a:gd name="T14" fmla="*/ 142 w 168"/>
                  <a:gd name="T15" fmla="*/ 136 h 157"/>
                  <a:gd name="T16" fmla="*/ 106 w 168"/>
                  <a:gd name="T17" fmla="*/ 156 h 157"/>
                  <a:gd name="T18" fmla="*/ 61 w 168"/>
                  <a:gd name="T19" fmla="*/ 156 h 157"/>
                  <a:gd name="T20" fmla="*/ 27 w 168"/>
                  <a:gd name="T21" fmla="*/ 136 h 157"/>
                  <a:gd name="T22" fmla="*/ 4 w 168"/>
                  <a:gd name="T23" fmla="*/ 100 h 157"/>
                  <a:gd name="T24" fmla="*/ 39 w 168"/>
                  <a:gd name="T25" fmla="*/ 45 h 157"/>
                  <a:gd name="T26" fmla="*/ 27 w 168"/>
                  <a:gd name="T27" fmla="*/ 42 h 157"/>
                  <a:gd name="T28" fmla="*/ 19 w 168"/>
                  <a:gd name="T29" fmla="*/ 34 h 157"/>
                  <a:gd name="T30" fmla="*/ 16 w 168"/>
                  <a:gd name="T31" fmla="*/ 22 h 157"/>
                  <a:gd name="T32" fmla="*/ 19 w 168"/>
                  <a:gd name="T33" fmla="*/ 12 h 157"/>
                  <a:gd name="T34" fmla="*/ 27 w 168"/>
                  <a:gd name="T35" fmla="*/ 3 h 157"/>
                  <a:gd name="T36" fmla="*/ 39 w 168"/>
                  <a:gd name="T37" fmla="*/ 0 h 157"/>
                  <a:gd name="T38" fmla="*/ 49 w 168"/>
                  <a:gd name="T39" fmla="*/ 3 h 157"/>
                  <a:gd name="T40" fmla="*/ 58 w 168"/>
                  <a:gd name="T41" fmla="*/ 12 h 157"/>
                  <a:gd name="T42" fmla="*/ 61 w 168"/>
                  <a:gd name="T43" fmla="*/ 22 h 157"/>
                  <a:gd name="T44" fmla="*/ 58 w 168"/>
                  <a:gd name="T45" fmla="*/ 34 h 157"/>
                  <a:gd name="T46" fmla="*/ 49 w 168"/>
                  <a:gd name="T47" fmla="*/ 42 h 157"/>
                  <a:gd name="T48" fmla="*/ 39 w 168"/>
                  <a:gd name="T49" fmla="*/ 45 h 157"/>
                  <a:gd name="T50" fmla="*/ 124 w 168"/>
                  <a:gd name="T51" fmla="*/ 45 h 157"/>
                  <a:gd name="T52" fmla="*/ 114 w 168"/>
                  <a:gd name="T53" fmla="*/ 39 h 157"/>
                  <a:gd name="T54" fmla="*/ 108 w 168"/>
                  <a:gd name="T55" fmla="*/ 28 h 157"/>
                  <a:gd name="T56" fmla="*/ 108 w 168"/>
                  <a:gd name="T57" fmla="*/ 16 h 157"/>
                  <a:gd name="T58" fmla="*/ 114 w 168"/>
                  <a:gd name="T59" fmla="*/ 6 h 157"/>
                  <a:gd name="T60" fmla="*/ 124 w 168"/>
                  <a:gd name="T61" fmla="*/ 1 h 157"/>
                  <a:gd name="T62" fmla="*/ 136 w 168"/>
                  <a:gd name="T63" fmla="*/ 1 h 157"/>
                  <a:gd name="T64" fmla="*/ 145 w 168"/>
                  <a:gd name="T65" fmla="*/ 6 h 157"/>
                  <a:gd name="T66" fmla="*/ 151 w 168"/>
                  <a:gd name="T67" fmla="*/ 16 h 157"/>
                  <a:gd name="T68" fmla="*/ 151 w 168"/>
                  <a:gd name="T69" fmla="*/ 28 h 157"/>
                  <a:gd name="T70" fmla="*/ 145 w 168"/>
                  <a:gd name="T71" fmla="*/ 39 h 157"/>
                  <a:gd name="T72" fmla="*/ 136 w 168"/>
                  <a:gd name="T73" fmla="*/ 4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157">
                    <a:moveTo>
                      <a:pt x="0" y="76"/>
                    </a:moveTo>
                    <a:lnTo>
                      <a:pt x="12" y="76"/>
                    </a:lnTo>
                    <a:lnTo>
                      <a:pt x="18" y="97"/>
                    </a:lnTo>
                    <a:lnTo>
                      <a:pt x="30" y="114"/>
                    </a:lnTo>
                    <a:lnTo>
                      <a:pt x="43" y="126"/>
                    </a:lnTo>
                    <a:lnTo>
                      <a:pt x="63" y="132"/>
                    </a:lnTo>
                    <a:lnTo>
                      <a:pt x="84" y="135"/>
                    </a:lnTo>
                    <a:lnTo>
                      <a:pt x="106" y="132"/>
                    </a:lnTo>
                    <a:lnTo>
                      <a:pt x="124" y="126"/>
                    </a:lnTo>
                    <a:lnTo>
                      <a:pt x="139" y="114"/>
                    </a:lnTo>
                    <a:lnTo>
                      <a:pt x="150" y="97"/>
                    </a:lnTo>
                    <a:lnTo>
                      <a:pt x="157" y="76"/>
                    </a:lnTo>
                    <a:lnTo>
                      <a:pt x="168" y="76"/>
                    </a:lnTo>
                    <a:lnTo>
                      <a:pt x="163" y="100"/>
                    </a:lnTo>
                    <a:lnTo>
                      <a:pt x="154" y="120"/>
                    </a:lnTo>
                    <a:lnTo>
                      <a:pt x="142" y="136"/>
                    </a:lnTo>
                    <a:lnTo>
                      <a:pt x="126" y="148"/>
                    </a:lnTo>
                    <a:lnTo>
                      <a:pt x="106" y="156"/>
                    </a:lnTo>
                    <a:lnTo>
                      <a:pt x="84" y="157"/>
                    </a:lnTo>
                    <a:lnTo>
                      <a:pt x="61" y="156"/>
                    </a:lnTo>
                    <a:lnTo>
                      <a:pt x="43" y="148"/>
                    </a:lnTo>
                    <a:lnTo>
                      <a:pt x="27" y="136"/>
                    </a:lnTo>
                    <a:lnTo>
                      <a:pt x="13" y="120"/>
                    </a:lnTo>
                    <a:lnTo>
                      <a:pt x="4" y="100"/>
                    </a:lnTo>
                    <a:lnTo>
                      <a:pt x="0" y="76"/>
                    </a:lnTo>
                    <a:close/>
                    <a:moveTo>
                      <a:pt x="39" y="45"/>
                    </a:moveTo>
                    <a:lnTo>
                      <a:pt x="33" y="45"/>
                    </a:lnTo>
                    <a:lnTo>
                      <a:pt x="27" y="42"/>
                    </a:lnTo>
                    <a:lnTo>
                      <a:pt x="22" y="39"/>
                    </a:lnTo>
                    <a:lnTo>
                      <a:pt x="19" y="34"/>
                    </a:lnTo>
                    <a:lnTo>
                      <a:pt x="16" y="28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9" y="12"/>
                    </a:lnTo>
                    <a:lnTo>
                      <a:pt x="22" y="6"/>
                    </a:lnTo>
                    <a:lnTo>
                      <a:pt x="27" y="3"/>
                    </a:lnTo>
                    <a:lnTo>
                      <a:pt x="33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49" y="3"/>
                    </a:lnTo>
                    <a:lnTo>
                      <a:pt x="55" y="6"/>
                    </a:lnTo>
                    <a:lnTo>
                      <a:pt x="58" y="12"/>
                    </a:lnTo>
                    <a:lnTo>
                      <a:pt x="61" y="16"/>
                    </a:lnTo>
                    <a:lnTo>
                      <a:pt x="61" y="22"/>
                    </a:lnTo>
                    <a:lnTo>
                      <a:pt x="61" y="28"/>
                    </a:lnTo>
                    <a:lnTo>
                      <a:pt x="58" y="34"/>
                    </a:lnTo>
                    <a:lnTo>
                      <a:pt x="55" y="39"/>
                    </a:lnTo>
                    <a:lnTo>
                      <a:pt x="49" y="42"/>
                    </a:lnTo>
                    <a:lnTo>
                      <a:pt x="45" y="45"/>
                    </a:lnTo>
                    <a:lnTo>
                      <a:pt x="39" y="45"/>
                    </a:lnTo>
                    <a:close/>
                    <a:moveTo>
                      <a:pt x="130" y="45"/>
                    </a:moveTo>
                    <a:lnTo>
                      <a:pt x="124" y="45"/>
                    </a:lnTo>
                    <a:lnTo>
                      <a:pt x="118" y="42"/>
                    </a:lnTo>
                    <a:lnTo>
                      <a:pt x="114" y="39"/>
                    </a:lnTo>
                    <a:lnTo>
                      <a:pt x="109" y="34"/>
                    </a:lnTo>
                    <a:lnTo>
                      <a:pt x="108" y="28"/>
                    </a:lnTo>
                    <a:lnTo>
                      <a:pt x="106" y="22"/>
                    </a:lnTo>
                    <a:lnTo>
                      <a:pt x="108" y="16"/>
                    </a:lnTo>
                    <a:lnTo>
                      <a:pt x="109" y="12"/>
                    </a:lnTo>
                    <a:lnTo>
                      <a:pt x="114" y="6"/>
                    </a:lnTo>
                    <a:lnTo>
                      <a:pt x="118" y="3"/>
                    </a:lnTo>
                    <a:lnTo>
                      <a:pt x="124" y="1"/>
                    </a:lnTo>
                    <a:lnTo>
                      <a:pt x="130" y="0"/>
                    </a:lnTo>
                    <a:lnTo>
                      <a:pt x="136" y="1"/>
                    </a:lnTo>
                    <a:lnTo>
                      <a:pt x="141" y="3"/>
                    </a:lnTo>
                    <a:lnTo>
                      <a:pt x="145" y="6"/>
                    </a:lnTo>
                    <a:lnTo>
                      <a:pt x="150" y="12"/>
                    </a:lnTo>
                    <a:lnTo>
                      <a:pt x="151" y="16"/>
                    </a:lnTo>
                    <a:lnTo>
                      <a:pt x="153" y="22"/>
                    </a:lnTo>
                    <a:lnTo>
                      <a:pt x="151" y="28"/>
                    </a:lnTo>
                    <a:lnTo>
                      <a:pt x="150" y="34"/>
                    </a:lnTo>
                    <a:lnTo>
                      <a:pt x="145" y="39"/>
                    </a:lnTo>
                    <a:lnTo>
                      <a:pt x="141" y="42"/>
                    </a:lnTo>
                    <a:lnTo>
                      <a:pt x="136" y="45"/>
                    </a:lnTo>
                    <a:lnTo>
                      <a:pt x="13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75" name="Прямая со стрелкой 74"/>
            <p:cNvCxnSpPr/>
            <p:nvPr/>
          </p:nvCxnSpPr>
          <p:spPr bwMode="auto">
            <a:xfrm>
              <a:off x="5235942" y="3849275"/>
              <a:ext cx="837320" cy="473485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 bwMode="auto">
            <a:xfrm flipV="1">
              <a:off x="5231717" y="3303344"/>
              <a:ext cx="698948" cy="34216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7" name="Rectangle 6"/>
            <p:cNvSpPr>
              <a:spLocks noChangeArrowheads="1"/>
            </p:cNvSpPr>
            <p:nvPr/>
          </p:nvSpPr>
          <p:spPr bwMode="auto">
            <a:xfrm>
              <a:off x="6703345" y="3326723"/>
              <a:ext cx="20014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В атомах есть</a:t>
              </a:r>
            </a:p>
            <a:p>
              <a:pPr algn="ctr" eaLnBrk="1" hangingPunct="1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отрицательные</a:t>
              </a:r>
            </a:p>
            <a:p>
              <a:pPr algn="ctr" eaLnBrk="1" hangingPunct="1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частицы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74296" y="4891429"/>
            <a:ext cx="8661532" cy="1158118"/>
            <a:chOff x="274296" y="4891429"/>
            <a:chExt cx="8661532" cy="1158118"/>
          </a:xfrm>
        </p:grpSpPr>
        <p:sp>
          <p:nvSpPr>
            <p:cNvPr id="5" name="Двойные фигурные скобки 4"/>
            <p:cNvSpPr/>
            <p:nvPr/>
          </p:nvSpPr>
          <p:spPr bwMode="auto">
            <a:xfrm>
              <a:off x="6429062" y="4891429"/>
              <a:ext cx="2506766" cy="1158118"/>
            </a:xfrm>
            <a:prstGeom prst="bracePai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Garamond" pitchFamily="18" charset="0"/>
              </a:endParaRPr>
            </a:p>
          </p:txBody>
        </p:sp>
        <p:cxnSp>
          <p:nvCxnSpPr>
            <p:cNvPr id="80" name="Прямая со стрелкой 79"/>
            <p:cNvCxnSpPr>
              <a:stCxn id="46" idx="22"/>
            </p:cNvCxnSpPr>
            <p:nvPr/>
          </p:nvCxnSpPr>
          <p:spPr bwMode="auto">
            <a:xfrm>
              <a:off x="4272898" y="5362104"/>
              <a:ext cx="894674" cy="514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Rectangle 3"/>
            <p:cNvSpPr>
              <a:spLocks noChangeArrowheads="1"/>
            </p:cNvSpPr>
            <p:nvPr/>
          </p:nvSpPr>
          <p:spPr bwMode="gray">
            <a:xfrm>
              <a:off x="569051" y="5039689"/>
              <a:ext cx="3635375" cy="77184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274296" y="4942781"/>
                  <a:ext cx="3284281" cy="929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gradFill rotWithShape="1">
                        <a:gsLst>
                          <a:gs pos="0">
                            <a:schemeClr val="accent2"/>
                          </a:gs>
                          <a:gs pos="100000">
                            <a:schemeClr val="accent2">
                              <a:gamma/>
                              <a:tint val="73725"/>
                              <a:invGamma/>
                            </a:schemeClr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:r>
                    <a:rPr lang="ru-RU" b="1" dirty="0" smtClean="0">
                      <a:latin typeface="Arial" pitchFamily="34" charset="0"/>
                      <a:cs typeface="Arial" pitchFamily="34" charset="0"/>
                    </a:rPr>
                    <a:t>Есть </a:t>
                  </a:r>
                  <a:r>
                    <a:rPr lang="ru-RU" b="1" dirty="0">
                      <a:latin typeface="Arial" pitchFamily="34" charset="0"/>
                      <a:cs typeface="Arial" pitchFamily="34" charset="0"/>
                    </a:rPr>
                    <a:t>альфа-частицы, отклоняющиеся от фольги на углы </a:t>
                  </a:r>
                  <a:r>
                    <a:rPr lang="ru-RU" b="1" dirty="0" smtClean="0">
                      <a:latin typeface="Arial" pitchFamily="34" charset="0"/>
                      <a:cs typeface="Arial" pitchFamily="34" charset="0"/>
                    </a:rPr>
                    <a:t>более </a:t>
                  </a:r>
                  <a14:m>
                    <m:oMath xmlns:m="http://schemas.openxmlformats.org/officeDocument/2006/math">
                      <m:r>
                        <a:rPr lang="ru-RU" b="1" i="1">
                          <a:latin typeface="Cambria Math"/>
                          <a:cs typeface="Arial" pitchFamily="34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ru-RU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296" y="4942781"/>
                  <a:ext cx="3284281" cy="9295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670" t="-3289" r="-2041" b="-1052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chemeClr val="accent2"/>
                          </a:gs>
                          <a:gs pos="100000">
                            <a:schemeClr val="accent2">
                              <a:gamma/>
                              <a:tint val="73725"/>
                              <a:invGamma/>
                            </a:schemeClr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41"/>
            <p:cNvGrpSpPr>
              <a:grpSpLocks/>
            </p:cNvGrpSpPr>
            <p:nvPr/>
          </p:nvGrpSpPr>
          <p:grpSpPr bwMode="auto">
            <a:xfrm>
              <a:off x="3658255" y="5038546"/>
              <a:ext cx="769937" cy="765175"/>
              <a:chOff x="1596" y="1152"/>
              <a:chExt cx="518" cy="516"/>
            </a:xfrm>
          </p:grpSpPr>
          <p:sp>
            <p:nvSpPr>
              <p:cNvPr id="35" name="Oval 42"/>
              <p:cNvSpPr>
                <a:spLocks noChangeArrowheads="1"/>
              </p:cNvSpPr>
              <p:nvPr/>
            </p:nvSpPr>
            <p:spPr bwMode="gray">
              <a:xfrm>
                <a:off x="1596" y="1154"/>
                <a:ext cx="518" cy="514"/>
              </a:xfrm>
              <a:prstGeom prst="ellipse">
                <a:avLst/>
              </a:prstGeom>
              <a:solidFill>
                <a:schemeClr val="hlink"/>
              </a:solidFill>
              <a:ln w="28575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6" name="Picture 43" descr="cir_lighteffect0"/>
              <p:cNvPicPr>
                <a:picLocks noChangeAspect="1" noChangeArrowheads="1"/>
              </p:cNvPicPr>
              <p:nvPr/>
            </p:nvPicPr>
            <p:blipFill>
              <a:blip r:embed="rId4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609" y="1152"/>
                <a:ext cx="484" cy="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56"/>
            <p:cNvGrpSpPr>
              <a:grpSpLocks/>
            </p:cNvGrpSpPr>
            <p:nvPr/>
          </p:nvGrpSpPr>
          <p:grpSpPr bwMode="auto">
            <a:xfrm>
              <a:off x="3780305" y="5169478"/>
              <a:ext cx="498475" cy="498475"/>
              <a:chOff x="2430" y="1665"/>
              <a:chExt cx="339" cy="339"/>
            </a:xfrm>
          </p:grpSpPr>
          <p:sp>
            <p:nvSpPr>
              <p:cNvPr id="46" name="Freeform 57"/>
              <p:cNvSpPr>
                <a:spLocks noEditPoints="1"/>
              </p:cNvSpPr>
              <p:nvPr/>
            </p:nvSpPr>
            <p:spPr bwMode="gray">
              <a:xfrm>
                <a:off x="2430" y="1665"/>
                <a:ext cx="339" cy="339"/>
              </a:xfrm>
              <a:custGeom>
                <a:avLst/>
                <a:gdLst>
                  <a:gd name="T0" fmla="*/ 170 w 339"/>
                  <a:gd name="T1" fmla="*/ 0 h 339"/>
                  <a:gd name="T2" fmla="*/ 131 w 339"/>
                  <a:gd name="T3" fmla="*/ 5 h 339"/>
                  <a:gd name="T4" fmla="*/ 95 w 339"/>
                  <a:gd name="T5" fmla="*/ 17 h 339"/>
                  <a:gd name="T6" fmla="*/ 63 w 339"/>
                  <a:gd name="T7" fmla="*/ 38 h 339"/>
                  <a:gd name="T8" fmla="*/ 38 w 339"/>
                  <a:gd name="T9" fmla="*/ 63 h 339"/>
                  <a:gd name="T10" fmla="*/ 18 w 339"/>
                  <a:gd name="T11" fmla="*/ 95 h 339"/>
                  <a:gd name="T12" fmla="*/ 5 w 339"/>
                  <a:gd name="T13" fmla="*/ 131 h 339"/>
                  <a:gd name="T14" fmla="*/ 0 w 339"/>
                  <a:gd name="T15" fmla="*/ 170 h 339"/>
                  <a:gd name="T16" fmla="*/ 5 w 339"/>
                  <a:gd name="T17" fmla="*/ 209 h 339"/>
                  <a:gd name="T18" fmla="*/ 18 w 339"/>
                  <a:gd name="T19" fmla="*/ 245 h 339"/>
                  <a:gd name="T20" fmla="*/ 38 w 339"/>
                  <a:gd name="T21" fmla="*/ 276 h 339"/>
                  <a:gd name="T22" fmla="*/ 63 w 339"/>
                  <a:gd name="T23" fmla="*/ 302 h 339"/>
                  <a:gd name="T24" fmla="*/ 95 w 339"/>
                  <a:gd name="T25" fmla="*/ 323 h 339"/>
                  <a:gd name="T26" fmla="*/ 131 w 339"/>
                  <a:gd name="T27" fmla="*/ 335 h 339"/>
                  <a:gd name="T28" fmla="*/ 170 w 339"/>
                  <a:gd name="T29" fmla="*/ 339 h 339"/>
                  <a:gd name="T30" fmla="*/ 209 w 339"/>
                  <a:gd name="T31" fmla="*/ 335 h 339"/>
                  <a:gd name="T32" fmla="*/ 245 w 339"/>
                  <a:gd name="T33" fmla="*/ 323 h 339"/>
                  <a:gd name="T34" fmla="*/ 276 w 339"/>
                  <a:gd name="T35" fmla="*/ 302 h 339"/>
                  <a:gd name="T36" fmla="*/ 303 w 339"/>
                  <a:gd name="T37" fmla="*/ 276 h 339"/>
                  <a:gd name="T38" fmla="*/ 323 w 339"/>
                  <a:gd name="T39" fmla="*/ 245 h 339"/>
                  <a:gd name="T40" fmla="*/ 335 w 339"/>
                  <a:gd name="T41" fmla="*/ 209 h 339"/>
                  <a:gd name="T42" fmla="*/ 339 w 339"/>
                  <a:gd name="T43" fmla="*/ 170 h 339"/>
                  <a:gd name="T44" fmla="*/ 335 w 339"/>
                  <a:gd name="T45" fmla="*/ 131 h 339"/>
                  <a:gd name="T46" fmla="*/ 323 w 339"/>
                  <a:gd name="T47" fmla="*/ 95 h 339"/>
                  <a:gd name="T48" fmla="*/ 303 w 339"/>
                  <a:gd name="T49" fmla="*/ 63 h 339"/>
                  <a:gd name="T50" fmla="*/ 276 w 339"/>
                  <a:gd name="T51" fmla="*/ 38 h 339"/>
                  <a:gd name="T52" fmla="*/ 245 w 339"/>
                  <a:gd name="T53" fmla="*/ 17 h 339"/>
                  <a:gd name="T54" fmla="*/ 209 w 339"/>
                  <a:gd name="T55" fmla="*/ 5 h 339"/>
                  <a:gd name="T56" fmla="*/ 170 w 339"/>
                  <a:gd name="T57" fmla="*/ 0 h 339"/>
                  <a:gd name="T58" fmla="*/ 170 w 339"/>
                  <a:gd name="T59" fmla="*/ 294 h 339"/>
                  <a:gd name="T60" fmla="*/ 137 w 339"/>
                  <a:gd name="T61" fmla="*/ 291 h 339"/>
                  <a:gd name="T62" fmla="*/ 107 w 339"/>
                  <a:gd name="T63" fmla="*/ 278 h 339"/>
                  <a:gd name="T64" fmla="*/ 81 w 339"/>
                  <a:gd name="T65" fmla="*/ 258 h 339"/>
                  <a:gd name="T66" fmla="*/ 62 w 339"/>
                  <a:gd name="T67" fmla="*/ 233 h 339"/>
                  <a:gd name="T68" fmla="*/ 50 w 339"/>
                  <a:gd name="T69" fmla="*/ 203 h 339"/>
                  <a:gd name="T70" fmla="*/ 45 w 339"/>
                  <a:gd name="T71" fmla="*/ 170 h 339"/>
                  <a:gd name="T72" fmla="*/ 50 w 339"/>
                  <a:gd name="T73" fmla="*/ 137 h 339"/>
                  <a:gd name="T74" fmla="*/ 62 w 339"/>
                  <a:gd name="T75" fmla="*/ 107 h 339"/>
                  <a:gd name="T76" fmla="*/ 81 w 339"/>
                  <a:gd name="T77" fmla="*/ 81 h 339"/>
                  <a:gd name="T78" fmla="*/ 107 w 339"/>
                  <a:gd name="T79" fmla="*/ 62 h 339"/>
                  <a:gd name="T80" fmla="*/ 137 w 339"/>
                  <a:gd name="T81" fmla="*/ 48 h 339"/>
                  <a:gd name="T82" fmla="*/ 170 w 339"/>
                  <a:gd name="T83" fmla="*/ 44 h 339"/>
                  <a:gd name="T84" fmla="*/ 203 w 339"/>
                  <a:gd name="T85" fmla="*/ 48 h 339"/>
                  <a:gd name="T86" fmla="*/ 233 w 339"/>
                  <a:gd name="T87" fmla="*/ 62 h 339"/>
                  <a:gd name="T88" fmla="*/ 258 w 339"/>
                  <a:gd name="T89" fmla="*/ 81 h 339"/>
                  <a:gd name="T90" fmla="*/ 278 w 339"/>
                  <a:gd name="T91" fmla="*/ 107 h 339"/>
                  <a:gd name="T92" fmla="*/ 291 w 339"/>
                  <a:gd name="T93" fmla="*/ 137 h 339"/>
                  <a:gd name="T94" fmla="*/ 296 w 339"/>
                  <a:gd name="T95" fmla="*/ 170 h 339"/>
                  <a:gd name="T96" fmla="*/ 291 w 339"/>
                  <a:gd name="T97" fmla="*/ 203 h 339"/>
                  <a:gd name="T98" fmla="*/ 278 w 339"/>
                  <a:gd name="T99" fmla="*/ 233 h 339"/>
                  <a:gd name="T100" fmla="*/ 258 w 339"/>
                  <a:gd name="T101" fmla="*/ 258 h 339"/>
                  <a:gd name="T102" fmla="*/ 233 w 339"/>
                  <a:gd name="T103" fmla="*/ 278 h 339"/>
                  <a:gd name="T104" fmla="*/ 203 w 339"/>
                  <a:gd name="T105" fmla="*/ 291 h 339"/>
                  <a:gd name="T106" fmla="*/ 170 w 339"/>
                  <a:gd name="T107" fmla="*/ 294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9" h="339">
                    <a:moveTo>
                      <a:pt x="170" y="0"/>
                    </a:moveTo>
                    <a:lnTo>
                      <a:pt x="131" y="5"/>
                    </a:lnTo>
                    <a:lnTo>
                      <a:pt x="95" y="17"/>
                    </a:lnTo>
                    <a:lnTo>
                      <a:pt x="63" y="38"/>
                    </a:lnTo>
                    <a:lnTo>
                      <a:pt x="38" y="63"/>
                    </a:lnTo>
                    <a:lnTo>
                      <a:pt x="18" y="95"/>
                    </a:lnTo>
                    <a:lnTo>
                      <a:pt x="5" y="131"/>
                    </a:lnTo>
                    <a:lnTo>
                      <a:pt x="0" y="170"/>
                    </a:lnTo>
                    <a:lnTo>
                      <a:pt x="5" y="209"/>
                    </a:lnTo>
                    <a:lnTo>
                      <a:pt x="18" y="245"/>
                    </a:lnTo>
                    <a:lnTo>
                      <a:pt x="38" y="276"/>
                    </a:lnTo>
                    <a:lnTo>
                      <a:pt x="63" y="302"/>
                    </a:lnTo>
                    <a:lnTo>
                      <a:pt x="95" y="323"/>
                    </a:lnTo>
                    <a:lnTo>
                      <a:pt x="131" y="335"/>
                    </a:lnTo>
                    <a:lnTo>
                      <a:pt x="170" y="339"/>
                    </a:lnTo>
                    <a:lnTo>
                      <a:pt x="209" y="335"/>
                    </a:lnTo>
                    <a:lnTo>
                      <a:pt x="245" y="323"/>
                    </a:lnTo>
                    <a:lnTo>
                      <a:pt x="276" y="302"/>
                    </a:lnTo>
                    <a:lnTo>
                      <a:pt x="303" y="276"/>
                    </a:lnTo>
                    <a:lnTo>
                      <a:pt x="323" y="245"/>
                    </a:lnTo>
                    <a:lnTo>
                      <a:pt x="335" y="209"/>
                    </a:lnTo>
                    <a:lnTo>
                      <a:pt x="339" y="170"/>
                    </a:lnTo>
                    <a:lnTo>
                      <a:pt x="335" y="131"/>
                    </a:lnTo>
                    <a:lnTo>
                      <a:pt x="323" y="95"/>
                    </a:lnTo>
                    <a:lnTo>
                      <a:pt x="303" y="63"/>
                    </a:lnTo>
                    <a:lnTo>
                      <a:pt x="276" y="38"/>
                    </a:lnTo>
                    <a:lnTo>
                      <a:pt x="245" y="17"/>
                    </a:lnTo>
                    <a:lnTo>
                      <a:pt x="209" y="5"/>
                    </a:lnTo>
                    <a:lnTo>
                      <a:pt x="170" y="0"/>
                    </a:lnTo>
                    <a:close/>
                    <a:moveTo>
                      <a:pt x="170" y="294"/>
                    </a:moveTo>
                    <a:lnTo>
                      <a:pt x="137" y="291"/>
                    </a:lnTo>
                    <a:lnTo>
                      <a:pt x="107" y="278"/>
                    </a:lnTo>
                    <a:lnTo>
                      <a:pt x="81" y="258"/>
                    </a:lnTo>
                    <a:lnTo>
                      <a:pt x="62" y="233"/>
                    </a:lnTo>
                    <a:lnTo>
                      <a:pt x="50" y="203"/>
                    </a:lnTo>
                    <a:lnTo>
                      <a:pt x="45" y="170"/>
                    </a:lnTo>
                    <a:lnTo>
                      <a:pt x="50" y="137"/>
                    </a:lnTo>
                    <a:lnTo>
                      <a:pt x="62" y="107"/>
                    </a:lnTo>
                    <a:lnTo>
                      <a:pt x="81" y="81"/>
                    </a:lnTo>
                    <a:lnTo>
                      <a:pt x="107" y="62"/>
                    </a:lnTo>
                    <a:lnTo>
                      <a:pt x="137" y="48"/>
                    </a:lnTo>
                    <a:lnTo>
                      <a:pt x="170" y="44"/>
                    </a:lnTo>
                    <a:lnTo>
                      <a:pt x="203" y="48"/>
                    </a:lnTo>
                    <a:lnTo>
                      <a:pt x="233" y="62"/>
                    </a:lnTo>
                    <a:lnTo>
                      <a:pt x="258" y="81"/>
                    </a:lnTo>
                    <a:lnTo>
                      <a:pt x="278" y="107"/>
                    </a:lnTo>
                    <a:lnTo>
                      <a:pt x="291" y="137"/>
                    </a:lnTo>
                    <a:lnTo>
                      <a:pt x="296" y="170"/>
                    </a:lnTo>
                    <a:lnTo>
                      <a:pt x="291" y="203"/>
                    </a:lnTo>
                    <a:lnTo>
                      <a:pt x="278" y="233"/>
                    </a:lnTo>
                    <a:lnTo>
                      <a:pt x="258" y="258"/>
                    </a:lnTo>
                    <a:lnTo>
                      <a:pt x="233" y="278"/>
                    </a:lnTo>
                    <a:lnTo>
                      <a:pt x="203" y="291"/>
                    </a:lnTo>
                    <a:lnTo>
                      <a:pt x="170" y="2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58"/>
              <p:cNvSpPr>
                <a:spLocks noEditPoints="1"/>
              </p:cNvSpPr>
              <p:nvPr/>
            </p:nvSpPr>
            <p:spPr bwMode="gray">
              <a:xfrm>
                <a:off x="2516" y="1790"/>
                <a:ext cx="168" cy="157"/>
              </a:xfrm>
              <a:custGeom>
                <a:avLst/>
                <a:gdLst>
                  <a:gd name="T0" fmla="*/ 12 w 168"/>
                  <a:gd name="T1" fmla="*/ 76 h 157"/>
                  <a:gd name="T2" fmla="*/ 30 w 168"/>
                  <a:gd name="T3" fmla="*/ 114 h 157"/>
                  <a:gd name="T4" fmla="*/ 63 w 168"/>
                  <a:gd name="T5" fmla="*/ 132 h 157"/>
                  <a:gd name="T6" fmla="*/ 106 w 168"/>
                  <a:gd name="T7" fmla="*/ 132 h 157"/>
                  <a:gd name="T8" fmla="*/ 139 w 168"/>
                  <a:gd name="T9" fmla="*/ 114 h 157"/>
                  <a:gd name="T10" fmla="*/ 157 w 168"/>
                  <a:gd name="T11" fmla="*/ 76 h 157"/>
                  <a:gd name="T12" fmla="*/ 163 w 168"/>
                  <a:gd name="T13" fmla="*/ 100 h 157"/>
                  <a:gd name="T14" fmla="*/ 142 w 168"/>
                  <a:gd name="T15" fmla="*/ 136 h 157"/>
                  <a:gd name="T16" fmla="*/ 106 w 168"/>
                  <a:gd name="T17" fmla="*/ 156 h 157"/>
                  <a:gd name="T18" fmla="*/ 61 w 168"/>
                  <a:gd name="T19" fmla="*/ 156 h 157"/>
                  <a:gd name="T20" fmla="*/ 27 w 168"/>
                  <a:gd name="T21" fmla="*/ 136 h 157"/>
                  <a:gd name="T22" fmla="*/ 4 w 168"/>
                  <a:gd name="T23" fmla="*/ 100 h 157"/>
                  <a:gd name="T24" fmla="*/ 39 w 168"/>
                  <a:gd name="T25" fmla="*/ 45 h 157"/>
                  <a:gd name="T26" fmla="*/ 27 w 168"/>
                  <a:gd name="T27" fmla="*/ 42 h 157"/>
                  <a:gd name="T28" fmla="*/ 19 w 168"/>
                  <a:gd name="T29" fmla="*/ 34 h 157"/>
                  <a:gd name="T30" fmla="*/ 16 w 168"/>
                  <a:gd name="T31" fmla="*/ 22 h 157"/>
                  <a:gd name="T32" fmla="*/ 19 w 168"/>
                  <a:gd name="T33" fmla="*/ 12 h 157"/>
                  <a:gd name="T34" fmla="*/ 27 w 168"/>
                  <a:gd name="T35" fmla="*/ 3 h 157"/>
                  <a:gd name="T36" fmla="*/ 39 w 168"/>
                  <a:gd name="T37" fmla="*/ 0 h 157"/>
                  <a:gd name="T38" fmla="*/ 49 w 168"/>
                  <a:gd name="T39" fmla="*/ 3 h 157"/>
                  <a:gd name="T40" fmla="*/ 58 w 168"/>
                  <a:gd name="T41" fmla="*/ 12 h 157"/>
                  <a:gd name="T42" fmla="*/ 61 w 168"/>
                  <a:gd name="T43" fmla="*/ 22 h 157"/>
                  <a:gd name="T44" fmla="*/ 58 w 168"/>
                  <a:gd name="T45" fmla="*/ 34 h 157"/>
                  <a:gd name="T46" fmla="*/ 49 w 168"/>
                  <a:gd name="T47" fmla="*/ 42 h 157"/>
                  <a:gd name="T48" fmla="*/ 39 w 168"/>
                  <a:gd name="T49" fmla="*/ 45 h 157"/>
                  <a:gd name="T50" fmla="*/ 124 w 168"/>
                  <a:gd name="T51" fmla="*/ 45 h 157"/>
                  <a:gd name="T52" fmla="*/ 114 w 168"/>
                  <a:gd name="T53" fmla="*/ 39 h 157"/>
                  <a:gd name="T54" fmla="*/ 108 w 168"/>
                  <a:gd name="T55" fmla="*/ 28 h 157"/>
                  <a:gd name="T56" fmla="*/ 108 w 168"/>
                  <a:gd name="T57" fmla="*/ 16 h 157"/>
                  <a:gd name="T58" fmla="*/ 114 w 168"/>
                  <a:gd name="T59" fmla="*/ 6 h 157"/>
                  <a:gd name="T60" fmla="*/ 124 w 168"/>
                  <a:gd name="T61" fmla="*/ 1 h 157"/>
                  <a:gd name="T62" fmla="*/ 136 w 168"/>
                  <a:gd name="T63" fmla="*/ 1 h 157"/>
                  <a:gd name="T64" fmla="*/ 145 w 168"/>
                  <a:gd name="T65" fmla="*/ 6 h 157"/>
                  <a:gd name="T66" fmla="*/ 151 w 168"/>
                  <a:gd name="T67" fmla="*/ 16 h 157"/>
                  <a:gd name="T68" fmla="*/ 151 w 168"/>
                  <a:gd name="T69" fmla="*/ 28 h 157"/>
                  <a:gd name="T70" fmla="*/ 145 w 168"/>
                  <a:gd name="T71" fmla="*/ 39 h 157"/>
                  <a:gd name="T72" fmla="*/ 136 w 168"/>
                  <a:gd name="T73" fmla="*/ 4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157">
                    <a:moveTo>
                      <a:pt x="0" y="76"/>
                    </a:moveTo>
                    <a:lnTo>
                      <a:pt x="12" y="76"/>
                    </a:lnTo>
                    <a:lnTo>
                      <a:pt x="18" y="97"/>
                    </a:lnTo>
                    <a:lnTo>
                      <a:pt x="30" y="114"/>
                    </a:lnTo>
                    <a:lnTo>
                      <a:pt x="43" y="126"/>
                    </a:lnTo>
                    <a:lnTo>
                      <a:pt x="63" y="132"/>
                    </a:lnTo>
                    <a:lnTo>
                      <a:pt x="84" y="135"/>
                    </a:lnTo>
                    <a:lnTo>
                      <a:pt x="106" y="132"/>
                    </a:lnTo>
                    <a:lnTo>
                      <a:pt x="124" y="126"/>
                    </a:lnTo>
                    <a:lnTo>
                      <a:pt x="139" y="114"/>
                    </a:lnTo>
                    <a:lnTo>
                      <a:pt x="150" y="97"/>
                    </a:lnTo>
                    <a:lnTo>
                      <a:pt x="157" y="76"/>
                    </a:lnTo>
                    <a:lnTo>
                      <a:pt x="168" y="76"/>
                    </a:lnTo>
                    <a:lnTo>
                      <a:pt x="163" y="100"/>
                    </a:lnTo>
                    <a:lnTo>
                      <a:pt x="154" y="120"/>
                    </a:lnTo>
                    <a:lnTo>
                      <a:pt x="142" y="136"/>
                    </a:lnTo>
                    <a:lnTo>
                      <a:pt x="126" y="148"/>
                    </a:lnTo>
                    <a:lnTo>
                      <a:pt x="106" y="156"/>
                    </a:lnTo>
                    <a:lnTo>
                      <a:pt x="84" y="157"/>
                    </a:lnTo>
                    <a:lnTo>
                      <a:pt x="61" y="156"/>
                    </a:lnTo>
                    <a:lnTo>
                      <a:pt x="43" y="148"/>
                    </a:lnTo>
                    <a:lnTo>
                      <a:pt x="27" y="136"/>
                    </a:lnTo>
                    <a:lnTo>
                      <a:pt x="13" y="120"/>
                    </a:lnTo>
                    <a:lnTo>
                      <a:pt x="4" y="100"/>
                    </a:lnTo>
                    <a:lnTo>
                      <a:pt x="0" y="76"/>
                    </a:lnTo>
                    <a:close/>
                    <a:moveTo>
                      <a:pt x="39" y="45"/>
                    </a:moveTo>
                    <a:lnTo>
                      <a:pt x="33" y="45"/>
                    </a:lnTo>
                    <a:lnTo>
                      <a:pt x="27" y="42"/>
                    </a:lnTo>
                    <a:lnTo>
                      <a:pt x="22" y="39"/>
                    </a:lnTo>
                    <a:lnTo>
                      <a:pt x="19" y="34"/>
                    </a:lnTo>
                    <a:lnTo>
                      <a:pt x="16" y="28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9" y="12"/>
                    </a:lnTo>
                    <a:lnTo>
                      <a:pt x="22" y="6"/>
                    </a:lnTo>
                    <a:lnTo>
                      <a:pt x="27" y="3"/>
                    </a:lnTo>
                    <a:lnTo>
                      <a:pt x="33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49" y="3"/>
                    </a:lnTo>
                    <a:lnTo>
                      <a:pt x="55" y="6"/>
                    </a:lnTo>
                    <a:lnTo>
                      <a:pt x="58" y="12"/>
                    </a:lnTo>
                    <a:lnTo>
                      <a:pt x="61" y="16"/>
                    </a:lnTo>
                    <a:lnTo>
                      <a:pt x="61" y="22"/>
                    </a:lnTo>
                    <a:lnTo>
                      <a:pt x="61" y="28"/>
                    </a:lnTo>
                    <a:lnTo>
                      <a:pt x="58" y="34"/>
                    </a:lnTo>
                    <a:lnTo>
                      <a:pt x="55" y="39"/>
                    </a:lnTo>
                    <a:lnTo>
                      <a:pt x="49" y="42"/>
                    </a:lnTo>
                    <a:lnTo>
                      <a:pt x="45" y="45"/>
                    </a:lnTo>
                    <a:lnTo>
                      <a:pt x="39" y="45"/>
                    </a:lnTo>
                    <a:close/>
                    <a:moveTo>
                      <a:pt x="130" y="45"/>
                    </a:moveTo>
                    <a:lnTo>
                      <a:pt x="124" y="45"/>
                    </a:lnTo>
                    <a:lnTo>
                      <a:pt x="118" y="42"/>
                    </a:lnTo>
                    <a:lnTo>
                      <a:pt x="114" y="39"/>
                    </a:lnTo>
                    <a:lnTo>
                      <a:pt x="109" y="34"/>
                    </a:lnTo>
                    <a:lnTo>
                      <a:pt x="108" y="28"/>
                    </a:lnTo>
                    <a:lnTo>
                      <a:pt x="106" y="22"/>
                    </a:lnTo>
                    <a:lnTo>
                      <a:pt x="108" y="16"/>
                    </a:lnTo>
                    <a:lnTo>
                      <a:pt x="109" y="12"/>
                    </a:lnTo>
                    <a:lnTo>
                      <a:pt x="114" y="6"/>
                    </a:lnTo>
                    <a:lnTo>
                      <a:pt x="118" y="3"/>
                    </a:lnTo>
                    <a:lnTo>
                      <a:pt x="124" y="1"/>
                    </a:lnTo>
                    <a:lnTo>
                      <a:pt x="130" y="0"/>
                    </a:lnTo>
                    <a:lnTo>
                      <a:pt x="136" y="1"/>
                    </a:lnTo>
                    <a:lnTo>
                      <a:pt x="141" y="3"/>
                    </a:lnTo>
                    <a:lnTo>
                      <a:pt x="145" y="6"/>
                    </a:lnTo>
                    <a:lnTo>
                      <a:pt x="150" y="12"/>
                    </a:lnTo>
                    <a:lnTo>
                      <a:pt x="151" y="16"/>
                    </a:lnTo>
                    <a:lnTo>
                      <a:pt x="153" y="22"/>
                    </a:lnTo>
                    <a:lnTo>
                      <a:pt x="151" y="28"/>
                    </a:lnTo>
                    <a:lnTo>
                      <a:pt x="150" y="34"/>
                    </a:lnTo>
                    <a:lnTo>
                      <a:pt x="145" y="39"/>
                    </a:lnTo>
                    <a:lnTo>
                      <a:pt x="141" y="42"/>
                    </a:lnTo>
                    <a:lnTo>
                      <a:pt x="136" y="45"/>
                    </a:lnTo>
                    <a:lnTo>
                      <a:pt x="13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76" name="Прямая со стрелкой 75"/>
            <p:cNvCxnSpPr/>
            <p:nvPr/>
          </p:nvCxnSpPr>
          <p:spPr bwMode="auto">
            <a:xfrm flipH="1" flipV="1">
              <a:off x="4588502" y="4932927"/>
              <a:ext cx="583969" cy="376907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8" name="Rectangle 6"/>
            <p:cNvSpPr>
              <a:spLocks noChangeArrowheads="1"/>
            </p:cNvSpPr>
            <p:nvPr/>
          </p:nvSpPr>
          <p:spPr bwMode="auto">
            <a:xfrm>
              <a:off x="6642889" y="5012439"/>
              <a:ext cx="212066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В атоме есть положительные</a:t>
              </a:r>
            </a:p>
            <a:p>
              <a:pPr algn="ctr" eaLnBrk="1" hangingPunct="1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частицы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766718" y="64422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46079" y="1580301"/>
            <a:ext cx="8652796" cy="1152128"/>
            <a:chOff x="246079" y="1580301"/>
            <a:chExt cx="8652796" cy="115212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5054" y="1580301"/>
              <a:ext cx="8633821" cy="1152128"/>
              <a:chOff x="262251" y="1595483"/>
              <a:chExt cx="8633821" cy="1152128"/>
            </a:xfrm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gray">
              <a:xfrm>
                <a:off x="262251" y="1798706"/>
                <a:ext cx="3836566" cy="77184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Двойные фигурные скобки 6"/>
              <p:cNvSpPr/>
              <p:nvPr/>
            </p:nvSpPr>
            <p:spPr bwMode="auto">
              <a:xfrm>
                <a:off x="6425261" y="1595483"/>
                <a:ext cx="2470811" cy="1152128"/>
              </a:xfrm>
              <a:prstGeom prst="bracePair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cxnSp>
            <p:nvCxnSpPr>
              <p:cNvPr id="7177" name="Прямая со стрелкой 7176"/>
              <p:cNvCxnSpPr/>
              <p:nvPr/>
            </p:nvCxnSpPr>
            <p:spPr bwMode="auto">
              <a:xfrm>
                <a:off x="4339963" y="1968005"/>
                <a:ext cx="1378119" cy="5171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/>
              <p:nvPr/>
            </p:nvCxnSpPr>
            <p:spPr bwMode="auto">
              <a:xfrm>
                <a:off x="4339963" y="2245100"/>
                <a:ext cx="1378119" cy="5171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 стрелкой 71"/>
              <p:cNvCxnSpPr/>
              <p:nvPr/>
            </p:nvCxnSpPr>
            <p:spPr bwMode="auto">
              <a:xfrm>
                <a:off x="4339963" y="2383645"/>
                <a:ext cx="1378119" cy="5171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/>
              <p:cNvCxnSpPr/>
              <p:nvPr/>
            </p:nvCxnSpPr>
            <p:spPr bwMode="auto">
              <a:xfrm>
                <a:off x="4339963" y="2106555"/>
                <a:ext cx="1378119" cy="5171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27" name="Group 35"/>
              <p:cNvGrpSpPr>
                <a:grpSpLocks/>
              </p:cNvGrpSpPr>
              <p:nvPr/>
            </p:nvGrpSpPr>
            <p:grpSpPr bwMode="auto">
              <a:xfrm>
                <a:off x="3679368" y="1787154"/>
                <a:ext cx="769937" cy="765175"/>
                <a:chOff x="1596" y="1152"/>
                <a:chExt cx="518" cy="516"/>
              </a:xfrm>
            </p:grpSpPr>
            <p:sp>
              <p:nvSpPr>
                <p:cNvPr id="28" name="Oval 36"/>
                <p:cNvSpPr>
                  <a:spLocks noChangeArrowheads="1"/>
                </p:cNvSpPr>
                <p:nvPr/>
              </p:nvSpPr>
              <p:spPr bwMode="gray">
                <a:xfrm>
                  <a:off x="1596" y="1154"/>
                  <a:ext cx="518" cy="514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rgbClr val="F8F8F8">
                      <a:alpha val="70000"/>
                    </a:srgb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tx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9" name="Picture 37" descr="cir_lighteffect0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18000" contrast="-1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609" y="1152"/>
                  <a:ext cx="484" cy="3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6" name="Group 56"/>
              <p:cNvGrpSpPr>
                <a:grpSpLocks/>
              </p:cNvGrpSpPr>
              <p:nvPr/>
            </p:nvGrpSpPr>
            <p:grpSpPr bwMode="auto">
              <a:xfrm>
                <a:off x="3795298" y="1916921"/>
                <a:ext cx="498475" cy="498475"/>
                <a:chOff x="2430" y="1692"/>
                <a:chExt cx="339" cy="339"/>
              </a:xfrm>
            </p:grpSpPr>
            <p:sp>
              <p:nvSpPr>
                <p:cNvPr id="67" name="Freeform 57"/>
                <p:cNvSpPr>
                  <a:spLocks noEditPoints="1"/>
                </p:cNvSpPr>
                <p:nvPr/>
              </p:nvSpPr>
              <p:spPr bwMode="gray">
                <a:xfrm>
                  <a:off x="2430" y="1692"/>
                  <a:ext cx="339" cy="339"/>
                </a:xfrm>
                <a:custGeom>
                  <a:avLst/>
                  <a:gdLst>
                    <a:gd name="T0" fmla="*/ 170 w 339"/>
                    <a:gd name="T1" fmla="*/ 0 h 339"/>
                    <a:gd name="T2" fmla="*/ 131 w 339"/>
                    <a:gd name="T3" fmla="*/ 5 h 339"/>
                    <a:gd name="T4" fmla="*/ 95 w 339"/>
                    <a:gd name="T5" fmla="*/ 17 h 339"/>
                    <a:gd name="T6" fmla="*/ 63 w 339"/>
                    <a:gd name="T7" fmla="*/ 38 h 339"/>
                    <a:gd name="T8" fmla="*/ 38 w 339"/>
                    <a:gd name="T9" fmla="*/ 63 h 339"/>
                    <a:gd name="T10" fmla="*/ 18 w 339"/>
                    <a:gd name="T11" fmla="*/ 95 h 339"/>
                    <a:gd name="T12" fmla="*/ 5 w 339"/>
                    <a:gd name="T13" fmla="*/ 131 h 339"/>
                    <a:gd name="T14" fmla="*/ 0 w 339"/>
                    <a:gd name="T15" fmla="*/ 170 h 339"/>
                    <a:gd name="T16" fmla="*/ 5 w 339"/>
                    <a:gd name="T17" fmla="*/ 209 h 339"/>
                    <a:gd name="T18" fmla="*/ 18 w 339"/>
                    <a:gd name="T19" fmla="*/ 245 h 339"/>
                    <a:gd name="T20" fmla="*/ 38 w 339"/>
                    <a:gd name="T21" fmla="*/ 276 h 339"/>
                    <a:gd name="T22" fmla="*/ 63 w 339"/>
                    <a:gd name="T23" fmla="*/ 302 h 339"/>
                    <a:gd name="T24" fmla="*/ 95 w 339"/>
                    <a:gd name="T25" fmla="*/ 323 h 339"/>
                    <a:gd name="T26" fmla="*/ 131 w 339"/>
                    <a:gd name="T27" fmla="*/ 335 h 339"/>
                    <a:gd name="T28" fmla="*/ 170 w 339"/>
                    <a:gd name="T29" fmla="*/ 339 h 339"/>
                    <a:gd name="T30" fmla="*/ 209 w 339"/>
                    <a:gd name="T31" fmla="*/ 335 h 339"/>
                    <a:gd name="T32" fmla="*/ 245 w 339"/>
                    <a:gd name="T33" fmla="*/ 323 h 339"/>
                    <a:gd name="T34" fmla="*/ 276 w 339"/>
                    <a:gd name="T35" fmla="*/ 302 h 339"/>
                    <a:gd name="T36" fmla="*/ 303 w 339"/>
                    <a:gd name="T37" fmla="*/ 276 h 339"/>
                    <a:gd name="T38" fmla="*/ 323 w 339"/>
                    <a:gd name="T39" fmla="*/ 245 h 339"/>
                    <a:gd name="T40" fmla="*/ 335 w 339"/>
                    <a:gd name="T41" fmla="*/ 209 h 339"/>
                    <a:gd name="T42" fmla="*/ 339 w 339"/>
                    <a:gd name="T43" fmla="*/ 170 h 339"/>
                    <a:gd name="T44" fmla="*/ 335 w 339"/>
                    <a:gd name="T45" fmla="*/ 131 h 339"/>
                    <a:gd name="T46" fmla="*/ 323 w 339"/>
                    <a:gd name="T47" fmla="*/ 95 h 339"/>
                    <a:gd name="T48" fmla="*/ 303 w 339"/>
                    <a:gd name="T49" fmla="*/ 63 h 339"/>
                    <a:gd name="T50" fmla="*/ 276 w 339"/>
                    <a:gd name="T51" fmla="*/ 38 h 339"/>
                    <a:gd name="T52" fmla="*/ 245 w 339"/>
                    <a:gd name="T53" fmla="*/ 17 h 339"/>
                    <a:gd name="T54" fmla="*/ 209 w 339"/>
                    <a:gd name="T55" fmla="*/ 5 h 339"/>
                    <a:gd name="T56" fmla="*/ 170 w 339"/>
                    <a:gd name="T57" fmla="*/ 0 h 339"/>
                    <a:gd name="T58" fmla="*/ 170 w 339"/>
                    <a:gd name="T59" fmla="*/ 294 h 339"/>
                    <a:gd name="T60" fmla="*/ 137 w 339"/>
                    <a:gd name="T61" fmla="*/ 291 h 339"/>
                    <a:gd name="T62" fmla="*/ 107 w 339"/>
                    <a:gd name="T63" fmla="*/ 278 h 339"/>
                    <a:gd name="T64" fmla="*/ 81 w 339"/>
                    <a:gd name="T65" fmla="*/ 258 h 339"/>
                    <a:gd name="T66" fmla="*/ 62 w 339"/>
                    <a:gd name="T67" fmla="*/ 233 h 339"/>
                    <a:gd name="T68" fmla="*/ 50 w 339"/>
                    <a:gd name="T69" fmla="*/ 203 h 339"/>
                    <a:gd name="T70" fmla="*/ 45 w 339"/>
                    <a:gd name="T71" fmla="*/ 170 h 339"/>
                    <a:gd name="T72" fmla="*/ 50 w 339"/>
                    <a:gd name="T73" fmla="*/ 137 h 339"/>
                    <a:gd name="T74" fmla="*/ 62 w 339"/>
                    <a:gd name="T75" fmla="*/ 107 h 339"/>
                    <a:gd name="T76" fmla="*/ 81 w 339"/>
                    <a:gd name="T77" fmla="*/ 81 h 339"/>
                    <a:gd name="T78" fmla="*/ 107 w 339"/>
                    <a:gd name="T79" fmla="*/ 62 h 339"/>
                    <a:gd name="T80" fmla="*/ 137 w 339"/>
                    <a:gd name="T81" fmla="*/ 48 h 339"/>
                    <a:gd name="T82" fmla="*/ 170 w 339"/>
                    <a:gd name="T83" fmla="*/ 44 h 339"/>
                    <a:gd name="T84" fmla="*/ 203 w 339"/>
                    <a:gd name="T85" fmla="*/ 48 h 339"/>
                    <a:gd name="T86" fmla="*/ 233 w 339"/>
                    <a:gd name="T87" fmla="*/ 62 h 339"/>
                    <a:gd name="T88" fmla="*/ 258 w 339"/>
                    <a:gd name="T89" fmla="*/ 81 h 339"/>
                    <a:gd name="T90" fmla="*/ 278 w 339"/>
                    <a:gd name="T91" fmla="*/ 107 h 339"/>
                    <a:gd name="T92" fmla="*/ 291 w 339"/>
                    <a:gd name="T93" fmla="*/ 137 h 339"/>
                    <a:gd name="T94" fmla="*/ 296 w 339"/>
                    <a:gd name="T95" fmla="*/ 170 h 339"/>
                    <a:gd name="T96" fmla="*/ 291 w 339"/>
                    <a:gd name="T97" fmla="*/ 203 h 339"/>
                    <a:gd name="T98" fmla="*/ 278 w 339"/>
                    <a:gd name="T99" fmla="*/ 233 h 339"/>
                    <a:gd name="T100" fmla="*/ 258 w 339"/>
                    <a:gd name="T101" fmla="*/ 258 h 339"/>
                    <a:gd name="T102" fmla="*/ 233 w 339"/>
                    <a:gd name="T103" fmla="*/ 278 h 339"/>
                    <a:gd name="T104" fmla="*/ 203 w 339"/>
                    <a:gd name="T105" fmla="*/ 291 h 339"/>
                    <a:gd name="T106" fmla="*/ 170 w 339"/>
                    <a:gd name="T107" fmla="*/ 294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39" h="339">
                      <a:moveTo>
                        <a:pt x="170" y="0"/>
                      </a:moveTo>
                      <a:lnTo>
                        <a:pt x="131" y="5"/>
                      </a:lnTo>
                      <a:lnTo>
                        <a:pt x="95" y="17"/>
                      </a:lnTo>
                      <a:lnTo>
                        <a:pt x="63" y="38"/>
                      </a:lnTo>
                      <a:lnTo>
                        <a:pt x="38" y="63"/>
                      </a:lnTo>
                      <a:lnTo>
                        <a:pt x="18" y="95"/>
                      </a:lnTo>
                      <a:lnTo>
                        <a:pt x="5" y="131"/>
                      </a:lnTo>
                      <a:lnTo>
                        <a:pt x="0" y="170"/>
                      </a:lnTo>
                      <a:lnTo>
                        <a:pt x="5" y="209"/>
                      </a:lnTo>
                      <a:lnTo>
                        <a:pt x="18" y="245"/>
                      </a:lnTo>
                      <a:lnTo>
                        <a:pt x="38" y="276"/>
                      </a:lnTo>
                      <a:lnTo>
                        <a:pt x="63" y="302"/>
                      </a:lnTo>
                      <a:lnTo>
                        <a:pt x="95" y="323"/>
                      </a:lnTo>
                      <a:lnTo>
                        <a:pt x="131" y="335"/>
                      </a:lnTo>
                      <a:lnTo>
                        <a:pt x="170" y="339"/>
                      </a:lnTo>
                      <a:lnTo>
                        <a:pt x="209" y="335"/>
                      </a:lnTo>
                      <a:lnTo>
                        <a:pt x="245" y="323"/>
                      </a:lnTo>
                      <a:lnTo>
                        <a:pt x="276" y="302"/>
                      </a:lnTo>
                      <a:lnTo>
                        <a:pt x="303" y="276"/>
                      </a:lnTo>
                      <a:lnTo>
                        <a:pt x="323" y="245"/>
                      </a:lnTo>
                      <a:lnTo>
                        <a:pt x="335" y="209"/>
                      </a:lnTo>
                      <a:lnTo>
                        <a:pt x="339" y="170"/>
                      </a:lnTo>
                      <a:lnTo>
                        <a:pt x="335" y="131"/>
                      </a:lnTo>
                      <a:lnTo>
                        <a:pt x="323" y="95"/>
                      </a:lnTo>
                      <a:lnTo>
                        <a:pt x="303" y="63"/>
                      </a:lnTo>
                      <a:lnTo>
                        <a:pt x="276" y="38"/>
                      </a:lnTo>
                      <a:lnTo>
                        <a:pt x="245" y="17"/>
                      </a:lnTo>
                      <a:lnTo>
                        <a:pt x="209" y="5"/>
                      </a:lnTo>
                      <a:lnTo>
                        <a:pt x="170" y="0"/>
                      </a:lnTo>
                      <a:close/>
                      <a:moveTo>
                        <a:pt x="170" y="294"/>
                      </a:moveTo>
                      <a:lnTo>
                        <a:pt x="137" y="291"/>
                      </a:lnTo>
                      <a:lnTo>
                        <a:pt x="107" y="278"/>
                      </a:lnTo>
                      <a:lnTo>
                        <a:pt x="81" y="258"/>
                      </a:lnTo>
                      <a:lnTo>
                        <a:pt x="62" y="233"/>
                      </a:lnTo>
                      <a:lnTo>
                        <a:pt x="50" y="203"/>
                      </a:lnTo>
                      <a:lnTo>
                        <a:pt x="45" y="170"/>
                      </a:lnTo>
                      <a:lnTo>
                        <a:pt x="50" y="137"/>
                      </a:lnTo>
                      <a:lnTo>
                        <a:pt x="62" y="107"/>
                      </a:lnTo>
                      <a:lnTo>
                        <a:pt x="81" y="81"/>
                      </a:lnTo>
                      <a:lnTo>
                        <a:pt x="107" y="62"/>
                      </a:lnTo>
                      <a:lnTo>
                        <a:pt x="137" y="48"/>
                      </a:lnTo>
                      <a:lnTo>
                        <a:pt x="170" y="44"/>
                      </a:lnTo>
                      <a:lnTo>
                        <a:pt x="203" y="48"/>
                      </a:lnTo>
                      <a:lnTo>
                        <a:pt x="233" y="62"/>
                      </a:lnTo>
                      <a:lnTo>
                        <a:pt x="258" y="81"/>
                      </a:lnTo>
                      <a:lnTo>
                        <a:pt x="278" y="107"/>
                      </a:lnTo>
                      <a:lnTo>
                        <a:pt x="291" y="137"/>
                      </a:lnTo>
                      <a:lnTo>
                        <a:pt x="296" y="170"/>
                      </a:lnTo>
                      <a:lnTo>
                        <a:pt x="291" y="203"/>
                      </a:lnTo>
                      <a:lnTo>
                        <a:pt x="278" y="233"/>
                      </a:lnTo>
                      <a:lnTo>
                        <a:pt x="258" y="258"/>
                      </a:lnTo>
                      <a:lnTo>
                        <a:pt x="233" y="278"/>
                      </a:lnTo>
                      <a:lnTo>
                        <a:pt x="203" y="291"/>
                      </a:lnTo>
                      <a:lnTo>
                        <a:pt x="170" y="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" name="Freeform 58"/>
                <p:cNvSpPr>
                  <a:spLocks noEditPoints="1"/>
                </p:cNvSpPr>
                <p:nvPr/>
              </p:nvSpPr>
              <p:spPr bwMode="gray">
                <a:xfrm>
                  <a:off x="2516" y="1799"/>
                  <a:ext cx="168" cy="157"/>
                </a:xfrm>
                <a:custGeom>
                  <a:avLst/>
                  <a:gdLst>
                    <a:gd name="T0" fmla="*/ 12 w 168"/>
                    <a:gd name="T1" fmla="*/ 76 h 157"/>
                    <a:gd name="T2" fmla="*/ 30 w 168"/>
                    <a:gd name="T3" fmla="*/ 114 h 157"/>
                    <a:gd name="T4" fmla="*/ 63 w 168"/>
                    <a:gd name="T5" fmla="*/ 132 h 157"/>
                    <a:gd name="T6" fmla="*/ 106 w 168"/>
                    <a:gd name="T7" fmla="*/ 132 h 157"/>
                    <a:gd name="T8" fmla="*/ 139 w 168"/>
                    <a:gd name="T9" fmla="*/ 114 h 157"/>
                    <a:gd name="T10" fmla="*/ 157 w 168"/>
                    <a:gd name="T11" fmla="*/ 76 h 157"/>
                    <a:gd name="T12" fmla="*/ 163 w 168"/>
                    <a:gd name="T13" fmla="*/ 100 h 157"/>
                    <a:gd name="T14" fmla="*/ 142 w 168"/>
                    <a:gd name="T15" fmla="*/ 136 h 157"/>
                    <a:gd name="T16" fmla="*/ 106 w 168"/>
                    <a:gd name="T17" fmla="*/ 156 h 157"/>
                    <a:gd name="T18" fmla="*/ 61 w 168"/>
                    <a:gd name="T19" fmla="*/ 156 h 157"/>
                    <a:gd name="T20" fmla="*/ 27 w 168"/>
                    <a:gd name="T21" fmla="*/ 136 h 157"/>
                    <a:gd name="T22" fmla="*/ 4 w 168"/>
                    <a:gd name="T23" fmla="*/ 100 h 157"/>
                    <a:gd name="T24" fmla="*/ 39 w 168"/>
                    <a:gd name="T25" fmla="*/ 45 h 157"/>
                    <a:gd name="T26" fmla="*/ 27 w 168"/>
                    <a:gd name="T27" fmla="*/ 42 h 157"/>
                    <a:gd name="T28" fmla="*/ 19 w 168"/>
                    <a:gd name="T29" fmla="*/ 34 h 157"/>
                    <a:gd name="T30" fmla="*/ 16 w 168"/>
                    <a:gd name="T31" fmla="*/ 22 h 157"/>
                    <a:gd name="T32" fmla="*/ 19 w 168"/>
                    <a:gd name="T33" fmla="*/ 12 h 157"/>
                    <a:gd name="T34" fmla="*/ 27 w 168"/>
                    <a:gd name="T35" fmla="*/ 3 h 157"/>
                    <a:gd name="T36" fmla="*/ 39 w 168"/>
                    <a:gd name="T37" fmla="*/ 0 h 157"/>
                    <a:gd name="T38" fmla="*/ 49 w 168"/>
                    <a:gd name="T39" fmla="*/ 3 h 157"/>
                    <a:gd name="T40" fmla="*/ 58 w 168"/>
                    <a:gd name="T41" fmla="*/ 12 h 157"/>
                    <a:gd name="T42" fmla="*/ 61 w 168"/>
                    <a:gd name="T43" fmla="*/ 22 h 157"/>
                    <a:gd name="T44" fmla="*/ 58 w 168"/>
                    <a:gd name="T45" fmla="*/ 34 h 157"/>
                    <a:gd name="T46" fmla="*/ 49 w 168"/>
                    <a:gd name="T47" fmla="*/ 42 h 157"/>
                    <a:gd name="T48" fmla="*/ 39 w 168"/>
                    <a:gd name="T49" fmla="*/ 45 h 157"/>
                    <a:gd name="T50" fmla="*/ 124 w 168"/>
                    <a:gd name="T51" fmla="*/ 45 h 157"/>
                    <a:gd name="T52" fmla="*/ 114 w 168"/>
                    <a:gd name="T53" fmla="*/ 39 h 157"/>
                    <a:gd name="T54" fmla="*/ 108 w 168"/>
                    <a:gd name="T55" fmla="*/ 28 h 157"/>
                    <a:gd name="T56" fmla="*/ 108 w 168"/>
                    <a:gd name="T57" fmla="*/ 16 h 157"/>
                    <a:gd name="T58" fmla="*/ 114 w 168"/>
                    <a:gd name="T59" fmla="*/ 6 h 157"/>
                    <a:gd name="T60" fmla="*/ 124 w 168"/>
                    <a:gd name="T61" fmla="*/ 1 h 157"/>
                    <a:gd name="T62" fmla="*/ 136 w 168"/>
                    <a:gd name="T63" fmla="*/ 1 h 157"/>
                    <a:gd name="T64" fmla="*/ 145 w 168"/>
                    <a:gd name="T65" fmla="*/ 6 h 157"/>
                    <a:gd name="T66" fmla="*/ 151 w 168"/>
                    <a:gd name="T67" fmla="*/ 16 h 157"/>
                    <a:gd name="T68" fmla="*/ 151 w 168"/>
                    <a:gd name="T69" fmla="*/ 28 h 157"/>
                    <a:gd name="T70" fmla="*/ 145 w 168"/>
                    <a:gd name="T71" fmla="*/ 39 h 157"/>
                    <a:gd name="T72" fmla="*/ 136 w 168"/>
                    <a:gd name="T73" fmla="*/ 45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8" h="157">
                      <a:moveTo>
                        <a:pt x="0" y="76"/>
                      </a:moveTo>
                      <a:lnTo>
                        <a:pt x="12" y="76"/>
                      </a:lnTo>
                      <a:lnTo>
                        <a:pt x="18" y="97"/>
                      </a:lnTo>
                      <a:lnTo>
                        <a:pt x="30" y="114"/>
                      </a:lnTo>
                      <a:lnTo>
                        <a:pt x="43" y="126"/>
                      </a:lnTo>
                      <a:lnTo>
                        <a:pt x="63" y="132"/>
                      </a:lnTo>
                      <a:lnTo>
                        <a:pt x="84" y="135"/>
                      </a:lnTo>
                      <a:lnTo>
                        <a:pt x="106" y="132"/>
                      </a:lnTo>
                      <a:lnTo>
                        <a:pt x="124" y="126"/>
                      </a:lnTo>
                      <a:lnTo>
                        <a:pt x="139" y="114"/>
                      </a:lnTo>
                      <a:lnTo>
                        <a:pt x="150" y="97"/>
                      </a:lnTo>
                      <a:lnTo>
                        <a:pt x="157" y="76"/>
                      </a:lnTo>
                      <a:lnTo>
                        <a:pt x="168" y="76"/>
                      </a:lnTo>
                      <a:lnTo>
                        <a:pt x="163" y="100"/>
                      </a:lnTo>
                      <a:lnTo>
                        <a:pt x="154" y="120"/>
                      </a:lnTo>
                      <a:lnTo>
                        <a:pt x="142" y="136"/>
                      </a:lnTo>
                      <a:lnTo>
                        <a:pt x="126" y="148"/>
                      </a:lnTo>
                      <a:lnTo>
                        <a:pt x="106" y="156"/>
                      </a:lnTo>
                      <a:lnTo>
                        <a:pt x="84" y="157"/>
                      </a:lnTo>
                      <a:lnTo>
                        <a:pt x="61" y="156"/>
                      </a:lnTo>
                      <a:lnTo>
                        <a:pt x="43" y="148"/>
                      </a:lnTo>
                      <a:lnTo>
                        <a:pt x="27" y="136"/>
                      </a:lnTo>
                      <a:lnTo>
                        <a:pt x="13" y="120"/>
                      </a:lnTo>
                      <a:lnTo>
                        <a:pt x="4" y="100"/>
                      </a:lnTo>
                      <a:lnTo>
                        <a:pt x="0" y="76"/>
                      </a:lnTo>
                      <a:close/>
                      <a:moveTo>
                        <a:pt x="39" y="45"/>
                      </a:moveTo>
                      <a:lnTo>
                        <a:pt x="33" y="45"/>
                      </a:lnTo>
                      <a:lnTo>
                        <a:pt x="27" y="42"/>
                      </a:lnTo>
                      <a:lnTo>
                        <a:pt x="22" y="39"/>
                      </a:lnTo>
                      <a:lnTo>
                        <a:pt x="19" y="34"/>
                      </a:lnTo>
                      <a:lnTo>
                        <a:pt x="16" y="28"/>
                      </a:lnTo>
                      <a:lnTo>
                        <a:pt x="16" y="22"/>
                      </a:lnTo>
                      <a:lnTo>
                        <a:pt x="16" y="16"/>
                      </a:lnTo>
                      <a:lnTo>
                        <a:pt x="19" y="12"/>
                      </a:lnTo>
                      <a:lnTo>
                        <a:pt x="22" y="6"/>
                      </a:lnTo>
                      <a:lnTo>
                        <a:pt x="27" y="3"/>
                      </a:lnTo>
                      <a:lnTo>
                        <a:pt x="33" y="1"/>
                      </a:lnTo>
                      <a:lnTo>
                        <a:pt x="39" y="0"/>
                      </a:lnTo>
                      <a:lnTo>
                        <a:pt x="45" y="1"/>
                      </a:lnTo>
                      <a:lnTo>
                        <a:pt x="49" y="3"/>
                      </a:lnTo>
                      <a:lnTo>
                        <a:pt x="55" y="6"/>
                      </a:lnTo>
                      <a:lnTo>
                        <a:pt x="58" y="12"/>
                      </a:lnTo>
                      <a:lnTo>
                        <a:pt x="61" y="16"/>
                      </a:lnTo>
                      <a:lnTo>
                        <a:pt x="61" y="22"/>
                      </a:lnTo>
                      <a:lnTo>
                        <a:pt x="61" y="28"/>
                      </a:lnTo>
                      <a:lnTo>
                        <a:pt x="58" y="34"/>
                      </a:lnTo>
                      <a:lnTo>
                        <a:pt x="55" y="39"/>
                      </a:lnTo>
                      <a:lnTo>
                        <a:pt x="49" y="42"/>
                      </a:lnTo>
                      <a:lnTo>
                        <a:pt x="45" y="45"/>
                      </a:lnTo>
                      <a:lnTo>
                        <a:pt x="39" y="45"/>
                      </a:lnTo>
                      <a:close/>
                      <a:moveTo>
                        <a:pt x="130" y="45"/>
                      </a:moveTo>
                      <a:lnTo>
                        <a:pt x="124" y="45"/>
                      </a:lnTo>
                      <a:lnTo>
                        <a:pt x="118" y="42"/>
                      </a:lnTo>
                      <a:lnTo>
                        <a:pt x="114" y="39"/>
                      </a:lnTo>
                      <a:lnTo>
                        <a:pt x="109" y="34"/>
                      </a:lnTo>
                      <a:lnTo>
                        <a:pt x="108" y="28"/>
                      </a:lnTo>
                      <a:lnTo>
                        <a:pt x="106" y="22"/>
                      </a:lnTo>
                      <a:lnTo>
                        <a:pt x="108" y="16"/>
                      </a:lnTo>
                      <a:lnTo>
                        <a:pt x="109" y="12"/>
                      </a:lnTo>
                      <a:lnTo>
                        <a:pt x="114" y="6"/>
                      </a:lnTo>
                      <a:lnTo>
                        <a:pt x="118" y="3"/>
                      </a:lnTo>
                      <a:lnTo>
                        <a:pt x="124" y="1"/>
                      </a:lnTo>
                      <a:lnTo>
                        <a:pt x="130" y="0"/>
                      </a:lnTo>
                      <a:lnTo>
                        <a:pt x="136" y="1"/>
                      </a:lnTo>
                      <a:lnTo>
                        <a:pt x="141" y="3"/>
                      </a:lnTo>
                      <a:lnTo>
                        <a:pt x="145" y="6"/>
                      </a:lnTo>
                      <a:lnTo>
                        <a:pt x="150" y="12"/>
                      </a:lnTo>
                      <a:lnTo>
                        <a:pt x="151" y="16"/>
                      </a:lnTo>
                      <a:lnTo>
                        <a:pt x="153" y="22"/>
                      </a:lnTo>
                      <a:lnTo>
                        <a:pt x="151" y="28"/>
                      </a:lnTo>
                      <a:lnTo>
                        <a:pt x="150" y="34"/>
                      </a:lnTo>
                      <a:lnTo>
                        <a:pt x="145" y="39"/>
                      </a:lnTo>
                      <a:lnTo>
                        <a:pt x="141" y="42"/>
                      </a:lnTo>
                      <a:lnTo>
                        <a:pt x="136" y="45"/>
                      </a:lnTo>
                      <a:lnTo>
                        <a:pt x="130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" name="Rectangle 6"/>
              <p:cNvSpPr>
                <a:spLocks noChangeArrowheads="1"/>
              </p:cNvSpPr>
              <p:nvPr/>
            </p:nvSpPr>
            <p:spPr bwMode="auto">
              <a:xfrm>
                <a:off x="6521589" y="1721332"/>
                <a:ext cx="2338291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ru-RU" sz="1600" b="1" dirty="0" smtClean="0">
                    <a:latin typeface="Arial" pitchFamily="34" charset="0"/>
                    <a:cs typeface="Arial" pitchFamily="34" charset="0"/>
                  </a:rPr>
                  <a:t>Атом не является сплошным, в нем есть пустоты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46079" y="1739104"/>
              <a:ext cx="349955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Большинство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альфа-частиц легко проходит через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фольгу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не отклоняясь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669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1453237" y="4193450"/>
            <a:ext cx="6098976" cy="214765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Это было почти также невероятно, как если бы вы выстрелили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15-дюймовым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снарядом в лист папиросной бумаги, а снаряд вернулся бы назад и попал в вас”</a:t>
            </a:r>
          </a:p>
          <a:p>
            <a:pPr algn="just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b="1" i="1" dirty="0">
                <a:latin typeface="Arial" pitchFamily="34" charset="0"/>
                <a:cs typeface="Arial" pitchFamily="34" charset="0"/>
              </a:rPr>
              <a:t>По воспоминанию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Э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Резерфорда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403458" y="246132"/>
            <a:ext cx="6653220" cy="4392236"/>
          </a:xfrm>
          <a:custGeom>
            <a:avLst/>
            <a:gdLst>
              <a:gd name="connsiteX0" fmla="*/ 4253346 w 6653220"/>
              <a:gd name="connsiteY0" fmla="*/ 3422072 h 4392236"/>
              <a:gd name="connsiteX1" fmla="*/ 4987637 w 6653220"/>
              <a:gd name="connsiteY1" fmla="*/ 3726872 h 4392236"/>
              <a:gd name="connsiteX2" fmla="*/ 5250873 w 6653220"/>
              <a:gd name="connsiteY2" fmla="*/ 3740727 h 4392236"/>
              <a:gd name="connsiteX3" fmla="*/ 6594764 w 6653220"/>
              <a:gd name="connsiteY3" fmla="*/ 4391891 h 4392236"/>
              <a:gd name="connsiteX4" fmla="*/ 6220691 w 6653220"/>
              <a:gd name="connsiteY4" fmla="*/ 3643745 h 4392236"/>
              <a:gd name="connsiteX5" fmla="*/ 4516582 w 6653220"/>
              <a:gd name="connsiteY5" fmla="*/ 4281054 h 4392236"/>
              <a:gd name="connsiteX6" fmla="*/ 4350328 w 6653220"/>
              <a:gd name="connsiteY6" fmla="*/ 1565563 h 4392236"/>
              <a:gd name="connsiteX7" fmla="*/ 2951019 w 6653220"/>
              <a:gd name="connsiteY7" fmla="*/ 1011381 h 4392236"/>
              <a:gd name="connsiteX8" fmla="*/ 0 w 6653220"/>
              <a:gd name="connsiteY8" fmla="*/ 0 h 439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3220" h="4392236">
                <a:moveTo>
                  <a:pt x="4253346" y="3422072"/>
                </a:moveTo>
                <a:cubicBezTo>
                  <a:pt x="4537364" y="3547917"/>
                  <a:pt x="4821383" y="3673763"/>
                  <a:pt x="4987637" y="3726872"/>
                </a:cubicBezTo>
                <a:cubicBezTo>
                  <a:pt x="5153891" y="3779981"/>
                  <a:pt x="4983018" y="3629890"/>
                  <a:pt x="5250873" y="3740727"/>
                </a:cubicBezTo>
                <a:cubicBezTo>
                  <a:pt x="5518728" y="3851564"/>
                  <a:pt x="6433128" y="4408055"/>
                  <a:pt x="6594764" y="4391891"/>
                </a:cubicBezTo>
                <a:cubicBezTo>
                  <a:pt x="6756400" y="4375727"/>
                  <a:pt x="6567055" y="3662218"/>
                  <a:pt x="6220691" y="3643745"/>
                </a:cubicBezTo>
                <a:cubicBezTo>
                  <a:pt x="5874327" y="3625272"/>
                  <a:pt x="4828309" y="4627417"/>
                  <a:pt x="4516582" y="4281054"/>
                </a:cubicBezTo>
                <a:cubicBezTo>
                  <a:pt x="4204855" y="3934691"/>
                  <a:pt x="4611255" y="2110508"/>
                  <a:pt x="4350328" y="1565563"/>
                </a:cubicBezTo>
                <a:cubicBezTo>
                  <a:pt x="4089401" y="1020617"/>
                  <a:pt x="3676074" y="1272308"/>
                  <a:pt x="2951019" y="1011381"/>
                </a:cubicBezTo>
                <a:cubicBezTo>
                  <a:pt x="2225964" y="750454"/>
                  <a:pt x="928255" y="464127"/>
                  <a:pt x="0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60" y="1412777"/>
            <a:ext cx="5400600" cy="2559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65896" y="721609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Резерфорд вспоминал…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6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/>
          <p:cNvCxnSpPr/>
          <p:nvPr/>
        </p:nvCxnSpPr>
        <p:spPr bwMode="auto">
          <a:xfrm>
            <a:off x="1259482" y="3716424"/>
            <a:ext cx="62684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Прямоугольник 30"/>
          <p:cNvSpPr/>
          <p:nvPr/>
        </p:nvSpPr>
        <p:spPr>
          <a:xfrm>
            <a:off x="1079751" y="721609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Выводы по результатам опыта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ltGray">
          <a:xfrm>
            <a:off x="7164288" y="2802747"/>
            <a:ext cx="1742506" cy="1704975"/>
          </a:xfrm>
          <a:prstGeom prst="ellipse">
            <a:avLst/>
          </a:prstGeom>
          <a:gradFill rotWithShape="1">
            <a:gsLst>
              <a:gs pos="0">
                <a:srgbClr val="F8F8F8">
                  <a:gamma/>
                  <a:shade val="26275"/>
                  <a:invGamma/>
                  <a:alpha val="89999"/>
                </a:srgbClr>
              </a:gs>
              <a:gs pos="50000">
                <a:srgbClr val="F8F8F8">
                  <a:alpha val="45000"/>
                </a:srgbClr>
              </a:gs>
              <a:gs pos="100000">
                <a:srgbClr val="F8F8F8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Freeform 20"/>
          <p:cNvSpPr>
            <a:spLocks/>
          </p:cNvSpPr>
          <p:nvPr/>
        </p:nvSpPr>
        <p:spPr bwMode="invGray">
          <a:xfrm rot="16200000">
            <a:off x="5482454" y="4229656"/>
            <a:ext cx="1820882" cy="1251875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Freeform 21"/>
          <p:cNvSpPr>
            <a:spLocks/>
          </p:cNvSpPr>
          <p:nvPr/>
        </p:nvSpPr>
        <p:spPr bwMode="invGray">
          <a:xfrm rot="16200000">
            <a:off x="6271927" y="3012590"/>
            <a:ext cx="351398" cy="142081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Freeform 22"/>
          <p:cNvSpPr>
            <a:spLocks/>
          </p:cNvSpPr>
          <p:nvPr/>
        </p:nvSpPr>
        <p:spPr bwMode="invGray">
          <a:xfrm rot="16200000" flipH="1">
            <a:off x="5482454" y="1937901"/>
            <a:ext cx="1820882" cy="1251875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gray">
          <a:xfrm>
            <a:off x="1044593" y="3516328"/>
            <a:ext cx="395004" cy="398463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6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6275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2">
                      <a:alpha val="19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3" name="AutoShape 71"/>
          <p:cNvCxnSpPr>
            <a:cxnSpLocks noChangeShapeType="1"/>
            <a:stCxn id="12" idx="0"/>
          </p:cNvCxnSpPr>
          <p:nvPr/>
        </p:nvCxnSpPr>
        <p:spPr bwMode="auto">
          <a:xfrm rot="16200000">
            <a:off x="875544" y="2466990"/>
            <a:ext cx="1401763" cy="6699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72"/>
          <p:cNvCxnSpPr>
            <a:cxnSpLocks noChangeShapeType="1"/>
            <a:stCxn id="12" idx="4"/>
          </p:cNvCxnSpPr>
          <p:nvPr/>
        </p:nvCxnSpPr>
        <p:spPr bwMode="auto">
          <a:xfrm rot="16200000" flipH="1">
            <a:off x="878719" y="4292615"/>
            <a:ext cx="1395413" cy="6699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AutoShape 75"/>
          <p:cNvSpPr>
            <a:spLocks noChangeArrowheads="1"/>
          </p:cNvSpPr>
          <p:nvPr/>
        </p:nvSpPr>
        <p:spPr bwMode="ltGray">
          <a:xfrm>
            <a:off x="1911388" y="1556559"/>
            <a:ext cx="4028764" cy="122935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центре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атома находится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массивное положительно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заряженное ядро,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занимающее малый объем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атома</a:t>
            </a:r>
          </a:p>
        </p:txBody>
      </p:sp>
      <p:sp>
        <p:nvSpPr>
          <p:cNvPr id="16" name="AutoShape 78"/>
          <p:cNvSpPr>
            <a:spLocks noChangeArrowheads="1"/>
          </p:cNvSpPr>
          <p:nvPr/>
        </p:nvSpPr>
        <p:spPr bwMode="ltGray">
          <a:xfrm>
            <a:off x="1911389" y="3180572"/>
            <a:ext cx="4028762" cy="125654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Вокруг ядра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движутся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электроны,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масса которых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значительно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меньше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массы ядра</a:t>
            </a:r>
          </a:p>
        </p:txBody>
      </p:sp>
      <p:sp>
        <p:nvSpPr>
          <p:cNvPr id="17" name="AutoShape 81"/>
          <p:cNvSpPr>
            <a:spLocks noChangeArrowheads="1"/>
          </p:cNvSpPr>
          <p:nvPr/>
        </p:nvSpPr>
        <p:spPr bwMode="ltGray">
          <a:xfrm>
            <a:off x="1911388" y="4807759"/>
            <a:ext cx="4028763" cy="1213529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Атом электрически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нейтрален, т.к.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заряд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ядра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равен  модулю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суммарного заряда электронов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092" y="2827475"/>
            <a:ext cx="1763076" cy="17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795685" y="64422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26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Гимназия 1526. Зелененькая Л.Е.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90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086126" y="1870251"/>
            <a:ext cx="4897101" cy="4714553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055290" y="2799369"/>
            <a:ext cx="2952328" cy="2763493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9881" y="541968"/>
            <a:ext cx="8184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cs typeface="Arial" pitchFamily="34" charset="0"/>
              </a:rPr>
              <a:t>Модель атома Резерфорда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3791034" y="3567578"/>
            <a:ext cx="1459481" cy="1412421"/>
            <a:chOff x="887" y="2040"/>
            <a:chExt cx="433" cy="422"/>
          </a:xfrm>
        </p:grpSpPr>
        <p:pic>
          <p:nvPicPr>
            <p:cNvPr id="19" name="Picture 32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" name="Picture 34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7342300" y="4086120"/>
            <a:ext cx="1702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Электроны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люс 4"/>
          <p:cNvSpPr/>
          <p:nvPr/>
        </p:nvSpPr>
        <p:spPr bwMode="auto">
          <a:xfrm>
            <a:off x="4159272" y="3946427"/>
            <a:ext cx="705071" cy="624076"/>
          </a:xfrm>
          <a:prstGeom prst="mathPlus">
            <a:avLst/>
          </a:prstGeom>
          <a:solidFill>
            <a:srgbClr val="FF0000">
              <a:alpha val="9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11760" y="2580769"/>
            <a:ext cx="488917" cy="480200"/>
            <a:chOff x="6114610" y="5394815"/>
            <a:chExt cx="488917" cy="480200"/>
          </a:xfrm>
        </p:grpSpPr>
        <p:grpSp>
          <p:nvGrpSpPr>
            <p:cNvPr id="41" name="Group 31"/>
            <p:cNvGrpSpPr>
              <a:grpSpLocks/>
            </p:cNvGrpSpPr>
            <p:nvPr/>
          </p:nvGrpSpPr>
          <p:grpSpPr bwMode="auto">
            <a:xfrm>
              <a:off x="6114610" y="5394815"/>
              <a:ext cx="488917" cy="480200"/>
              <a:chOff x="887" y="2040"/>
              <a:chExt cx="433" cy="422"/>
            </a:xfrm>
          </p:grpSpPr>
          <p:pic>
            <p:nvPicPr>
              <p:cNvPr id="42" name="Picture 32" descr="circuler_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Oval 33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rgbClr val="FF0000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4" name="Picture 34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Прямоугольник 8"/>
            <p:cNvSpPr/>
            <p:nvPr/>
          </p:nvSpPr>
          <p:spPr bwMode="auto">
            <a:xfrm>
              <a:off x="6210068" y="5602891"/>
              <a:ext cx="288032" cy="87116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122224" y="2822867"/>
            <a:ext cx="488917" cy="480200"/>
            <a:chOff x="6114610" y="5394815"/>
            <a:chExt cx="488917" cy="480200"/>
          </a:xfrm>
        </p:grpSpPr>
        <p:grpSp>
          <p:nvGrpSpPr>
            <p:cNvPr id="60" name="Group 31"/>
            <p:cNvGrpSpPr>
              <a:grpSpLocks/>
            </p:cNvGrpSpPr>
            <p:nvPr/>
          </p:nvGrpSpPr>
          <p:grpSpPr bwMode="auto">
            <a:xfrm>
              <a:off x="6114610" y="5394815"/>
              <a:ext cx="488917" cy="480200"/>
              <a:chOff x="887" y="2040"/>
              <a:chExt cx="433" cy="422"/>
            </a:xfrm>
          </p:grpSpPr>
          <p:pic>
            <p:nvPicPr>
              <p:cNvPr id="62" name="Picture 32" descr="circuler_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Oval 33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rgbClr val="FF0000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4" name="Picture 34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Прямоугольник 60"/>
            <p:cNvSpPr/>
            <p:nvPr/>
          </p:nvSpPr>
          <p:spPr bwMode="auto">
            <a:xfrm>
              <a:off x="6210068" y="5602891"/>
              <a:ext cx="288032" cy="87116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476404" y="5114344"/>
            <a:ext cx="488917" cy="480200"/>
            <a:chOff x="6114610" y="5394815"/>
            <a:chExt cx="488917" cy="480200"/>
          </a:xfrm>
        </p:grpSpPr>
        <p:grpSp>
          <p:nvGrpSpPr>
            <p:cNvPr id="66" name="Group 31"/>
            <p:cNvGrpSpPr>
              <a:grpSpLocks/>
            </p:cNvGrpSpPr>
            <p:nvPr/>
          </p:nvGrpSpPr>
          <p:grpSpPr bwMode="auto">
            <a:xfrm>
              <a:off x="6114610" y="5394815"/>
              <a:ext cx="488917" cy="480200"/>
              <a:chOff x="887" y="2040"/>
              <a:chExt cx="433" cy="422"/>
            </a:xfrm>
          </p:grpSpPr>
          <p:pic>
            <p:nvPicPr>
              <p:cNvPr id="68" name="Picture 32" descr="circuler_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Oval 33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rgbClr val="FF0000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70" name="Picture 34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7" name="Прямоугольник 66"/>
            <p:cNvSpPr/>
            <p:nvPr/>
          </p:nvSpPr>
          <p:spPr bwMode="auto">
            <a:xfrm>
              <a:off x="6210068" y="5602891"/>
              <a:ext cx="288032" cy="87116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 bwMode="auto">
          <a:xfrm flipH="1" flipV="1">
            <a:off x="5531026" y="3272843"/>
            <a:ext cx="1896834" cy="8740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Прямая со стрелкой 70"/>
          <p:cNvCxnSpPr/>
          <p:nvPr/>
        </p:nvCxnSpPr>
        <p:spPr bwMode="auto">
          <a:xfrm flipH="1">
            <a:off x="4019543" y="4367246"/>
            <a:ext cx="3352070" cy="10162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378550" y="3265887"/>
            <a:ext cx="1702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Ядро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Прямая со стрелкой 72"/>
          <p:cNvCxnSpPr>
            <a:endCxn id="20" idx="2"/>
          </p:cNvCxnSpPr>
          <p:nvPr/>
        </p:nvCxnSpPr>
        <p:spPr bwMode="auto">
          <a:xfrm>
            <a:off x="958878" y="3635219"/>
            <a:ext cx="2832156" cy="6385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Прямая со стрелкой 73"/>
          <p:cNvCxnSpPr/>
          <p:nvPr/>
        </p:nvCxnSpPr>
        <p:spPr bwMode="auto">
          <a:xfrm flipH="1" flipV="1">
            <a:off x="2897290" y="2992309"/>
            <a:ext cx="4445010" cy="12800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00" y="172004"/>
            <a:ext cx="1926479" cy="190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10630" y="1179790"/>
            <a:ext cx="8963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Атом – положительно заряженная частица (ядро), </a:t>
            </a:r>
            <a:br>
              <a:rPr lang="ru-RU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вокруг которой вращаются отрицательно заряженные частицы (электроны)</a:t>
            </a:r>
            <a:endParaRPr lang="ru-RU" b="1" cap="none" spc="0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1753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88" y="426937"/>
            <a:ext cx="3060843" cy="3034320"/>
          </a:xfrm>
          <a:prstGeom prst="rect">
            <a:avLst/>
          </a:prstGeom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595841"/>
            <a:ext cx="4464496" cy="336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457" y="878294"/>
            <a:ext cx="5019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Такова  электронно-ядерная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модель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атома по Резерфорду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784" y="5241885"/>
            <a:ext cx="5839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Иногда ее называют планетарной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из-за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сходства со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строением Солнечной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735178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 bwMode="auto">
          <a:xfrm>
            <a:off x="2151533" y="2638928"/>
            <a:ext cx="484632" cy="707362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4258247" y="2541943"/>
            <a:ext cx="484632" cy="2451722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03740" y="1826386"/>
            <a:ext cx="6400513" cy="1565111"/>
            <a:chOff x="1428435" y="1826386"/>
            <a:chExt cx="6400513" cy="1565111"/>
          </a:xfrm>
        </p:grpSpPr>
        <p:sp>
          <p:nvSpPr>
            <p:cNvPr id="16" name="Стрелка вниз 15"/>
            <p:cNvSpPr/>
            <p:nvPr/>
          </p:nvSpPr>
          <p:spPr bwMode="auto">
            <a:xfrm>
              <a:off x="6669944" y="2684135"/>
              <a:ext cx="484632" cy="707362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1428435" y="1826386"/>
              <a:ext cx="6400513" cy="85774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результате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опыт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по рассеянию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альфа-частиц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: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 bwMode="auto">
          <a:xfrm>
            <a:off x="917685" y="3438815"/>
            <a:ext cx="2952328" cy="9871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Был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доказана несостоятельность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модели атома Томсона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/>
              <p:cNvSpPr/>
              <p:nvPr/>
            </p:nvSpPr>
            <p:spPr bwMode="auto">
              <a:xfrm>
                <a:off x="2465740" y="4993665"/>
                <a:ext cx="4097762" cy="906351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Определен </a:t>
                </a: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порядок диаметров атомных 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ядер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 ( 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𝟏𝟒</m:t>
                        </m:r>
                      </m:sup>
                    </m:sSup>
                  </m:oMath>
                </a14:m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-</a:t>
                </a:r>
                <a:r>
                  <a:rPr lang="ru-RU" b="1" dirty="0" smtClean="0">
                    <a:latin typeface="+mj-lt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м.)</a:t>
                </a:r>
              </a:p>
            </p:txBody>
          </p:sp>
        </mc:Choice>
        <mc:Fallback xmlns="">
          <p:sp>
            <p:nvSpPr>
              <p:cNvPr id="12" name="Скругленный 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5740" y="4993665"/>
                <a:ext cx="4097762" cy="906351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кругленный прямоугольник 12"/>
          <p:cNvSpPr/>
          <p:nvPr/>
        </p:nvSpPr>
        <p:spPr bwMode="auto">
          <a:xfrm>
            <a:off x="5436096" y="3427182"/>
            <a:ext cx="2952328" cy="9988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Выдвинута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ядерная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модель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строения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атома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21316" y="721609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cs typeface="Arial" pitchFamily="34" charset="0"/>
              </a:rPr>
              <a:t>Опыт Резерфорда позволил</a:t>
            </a:r>
            <a:r>
              <a:rPr lang="en-US" sz="3200" b="1" dirty="0" smtClean="0">
                <a:latin typeface="+mj-lt"/>
                <a:cs typeface="Arial" pitchFamily="34" charset="0"/>
              </a:rPr>
              <a:t>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60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2016822" y="3102115"/>
            <a:ext cx="5089525" cy="740097"/>
            <a:chOff x="1152" y="1578"/>
            <a:chExt cx="3206" cy="338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152" y="1578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2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080214" y="930784"/>
            <a:ext cx="6303818" cy="5808326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" name="AutoShape 18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016822" y="3244440"/>
            <a:ext cx="500066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FFFFFF"/>
                </a:solidFill>
                <a:latin typeface="Arial" charset="0"/>
                <a:cs typeface="Arial" charset="0"/>
              </a:rPr>
              <a:t>Опыт Резерфорда. Модель атома. 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506655" y="594738"/>
            <a:ext cx="5943600" cy="588963"/>
          </a:xfrm>
          <a:prstGeom prst="roundRect">
            <a:avLst>
              <a:gd name="adj" fmla="val 42181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ПЛАН УРОКА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2016822" y="2226960"/>
            <a:ext cx="5089525" cy="740097"/>
            <a:chOff x="1161" y="1572"/>
            <a:chExt cx="3206" cy="338"/>
          </a:xfrm>
        </p:grpSpPr>
        <p:sp>
          <p:nvSpPr>
            <p:cNvPr id="21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3" name="AutoShape 23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016822" y="2433976"/>
            <a:ext cx="500066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История исследования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741065" y="6474480"/>
            <a:ext cx="3124200" cy="304800"/>
          </a:xfrm>
        </p:spPr>
        <p:txBody>
          <a:bodyPr/>
          <a:lstStyle/>
          <a:p>
            <a:r>
              <a:rPr lang="ru-RU" dirty="0" smtClean="0"/>
              <a:t>Гимназия 1526. Зелененькая Л.Е.</a:t>
            </a:r>
            <a:endParaRPr lang="ru-RU" dirty="0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2016822" y="1351320"/>
            <a:ext cx="5089525" cy="740097"/>
            <a:chOff x="1161" y="1572"/>
            <a:chExt cx="3206" cy="338"/>
          </a:xfrm>
        </p:grpSpPr>
        <p:sp>
          <p:nvSpPr>
            <p:cNvPr id="24" name="AutoShape 15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6" name="AutoShape 23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109406" y="1534030"/>
            <a:ext cx="500066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Актуализация знаний (тест)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2016822" y="3977335"/>
            <a:ext cx="5089525" cy="740097"/>
            <a:chOff x="1152" y="1578"/>
            <a:chExt cx="3206" cy="338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gray">
            <a:xfrm>
              <a:off x="1152" y="1578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4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5" name="AutoShape 18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2016822" y="4119660"/>
            <a:ext cx="500066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Закрепление нового </a:t>
            </a:r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материала (тест)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47" name="Group 14"/>
          <p:cNvGrpSpPr>
            <a:grpSpLocks/>
          </p:cNvGrpSpPr>
          <p:nvPr/>
        </p:nvGrpSpPr>
        <p:grpSpPr bwMode="auto">
          <a:xfrm>
            <a:off x="2016822" y="4843370"/>
            <a:ext cx="5089525" cy="740097"/>
            <a:chOff x="1152" y="1578"/>
            <a:chExt cx="3206" cy="338"/>
          </a:xfrm>
        </p:grpSpPr>
        <p:sp>
          <p:nvSpPr>
            <p:cNvPr id="48" name="AutoShape 15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152" y="1578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 dirty="0"/>
            </a:p>
          </p:txBody>
        </p:sp>
        <p:sp>
          <p:nvSpPr>
            <p:cNvPr id="49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 dirty="0"/>
            </a:p>
          </p:txBody>
        </p:sp>
      </p:grpSp>
      <p:sp>
        <p:nvSpPr>
          <p:cNvPr id="50" name="AutoShape 18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2072474" y="4985695"/>
            <a:ext cx="500066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Подведение итогов урока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51" name="Group 14"/>
          <p:cNvGrpSpPr>
            <a:grpSpLocks/>
          </p:cNvGrpSpPr>
          <p:nvPr/>
        </p:nvGrpSpPr>
        <p:grpSpPr bwMode="auto">
          <a:xfrm>
            <a:off x="2016822" y="5674407"/>
            <a:ext cx="5089525" cy="740097"/>
            <a:chOff x="1152" y="1578"/>
            <a:chExt cx="3206" cy="338"/>
          </a:xfrm>
        </p:grpSpPr>
        <p:sp>
          <p:nvSpPr>
            <p:cNvPr id="52" name="AutoShape 15"/>
            <p:cNvSpPr>
              <a:spLocks noChangeArrowheads="1"/>
            </p:cNvSpPr>
            <p:nvPr/>
          </p:nvSpPr>
          <p:spPr bwMode="gray">
            <a:xfrm>
              <a:off x="1152" y="1578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 dirty="0"/>
            </a:p>
          </p:txBody>
        </p:sp>
        <p:sp>
          <p:nvSpPr>
            <p:cNvPr id="53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 dirty="0"/>
            </a:p>
          </p:txBody>
        </p:sp>
      </p:grpSp>
      <p:sp>
        <p:nvSpPr>
          <p:cNvPr id="54" name="AutoShape 18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2088782" y="5816732"/>
            <a:ext cx="500066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Домашнее задание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76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24" name="WordArt 2"/>
          <p:cNvSpPr>
            <a:spLocks noChangeArrowheads="1" noChangeShapeType="1" noTextEdit="1"/>
          </p:cNvSpPr>
          <p:nvPr/>
        </p:nvSpPr>
        <p:spPr bwMode="gray">
          <a:xfrm>
            <a:off x="432921" y="2591485"/>
            <a:ext cx="8362763" cy="76086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Закрепление нового материала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25754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План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562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9881" y="385153"/>
            <a:ext cx="8184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Arial" pitchFamily="34" charset="0"/>
              </a:rPr>
              <a:t>Составьте логическую схему из слов</a:t>
            </a:r>
            <a:r>
              <a:rPr lang="en-US" sz="2400" b="1" dirty="0" smtClean="0">
                <a:latin typeface="+mj-lt"/>
                <a:cs typeface="Arial" pitchFamily="34" charset="0"/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6966489" y="1830389"/>
            <a:ext cx="1482058" cy="1433206"/>
            <a:chOff x="887" y="2040"/>
            <a:chExt cx="433" cy="422"/>
          </a:xfrm>
        </p:grpSpPr>
        <p:pic>
          <p:nvPicPr>
            <p:cNvPr id="15" name="Picture 26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55000"/>
                  </a:srgbClr>
                </a:gs>
                <a:gs pos="50000">
                  <a:srgbClr val="99CC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99CC00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" name="Picture 28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6857049" y="4088614"/>
            <a:ext cx="1315351" cy="1327624"/>
            <a:chOff x="887" y="2040"/>
            <a:chExt cx="433" cy="422"/>
          </a:xfrm>
        </p:grpSpPr>
        <p:pic>
          <p:nvPicPr>
            <p:cNvPr id="19" name="Picture 32" descr="circuler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" name="Picture 34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755576" y="4760233"/>
            <a:ext cx="1761356" cy="1681343"/>
            <a:chOff x="887" y="2040"/>
            <a:chExt cx="433" cy="422"/>
          </a:xfrm>
        </p:grpSpPr>
        <p:pic>
          <p:nvPicPr>
            <p:cNvPr id="23" name="Picture 38" descr="circuler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39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40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034146" y="2330689"/>
            <a:ext cx="1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Молекула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1214054" y="5416238"/>
            <a:ext cx="832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Поле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</p:txBody>
      </p:sp>
      <p:grpSp>
        <p:nvGrpSpPr>
          <p:cNvPr id="41" name="Group 31"/>
          <p:cNvGrpSpPr>
            <a:grpSpLocks/>
          </p:cNvGrpSpPr>
          <p:nvPr/>
        </p:nvGrpSpPr>
        <p:grpSpPr bwMode="auto">
          <a:xfrm>
            <a:off x="5477592" y="5176764"/>
            <a:ext cx="1132441" cy="1132556"/>
            <a:chOff x="887" y="2040"/>
            <a:chExt cx="433" cy="422"/>
          </a:xfrm>
        </p:grpSpPr>
        <p:pic>
          <p:nvPicPr>
            <p:cNvPr id="42" name="Picture 32" descr="circuler_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0000"/>
                </a:gs>
                <a:gs pos="100000">
                  <a:srgbClr val="FFC000"/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" name="Picture 34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5476595" y="5591996"/>
            <a:ext cx="113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Электрон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31"/>
          <p:cNvGrpSpPr>
            <a:grpSpLocks/>
          </p:cNvGrpSpPr>
          <p:nvPr/>
        </p:nvGrpSpPr>
        <p:grpSpPr bwMode="auto">
          <a:xfrm>
            <a:off x="755576" y="2885499"/>
            <a:ext cx="1029444" cy="1022276"/>
            <a:chOff x="887" y="2040"/>
            <a:chExt cx="433" cy="422"/>
          </a:xfrm>
        </p:grpSpPr>
        <p:pic>
          <p:nvPicPr>
            <p:cNvPr id="47" name="Picture 32" descr="circuler_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52000">
                  <a:srgbClr val="C00000">
                    <a:lumMod val="73000"/>
                    <a:lumOff val="27000"/>
                    <a:alpha val="84000"/>
                  </a:srgbClr>
                </a:gs>
                <a:gs pos="100000">
                  <a:srgbClr val="C00000">
                    <a:alpha val="46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" name="Picture 34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/>
          <p:cNvSpPr txBox="1"/>
          <p:nvPr/>
        </p:nvSpPr>
        <p:spPr>
          <a:xfrm>
            <a:off x="7146604" y="4563794"/>
            <a:ext cx="92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Атом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1000" y="3240364"/>
            <a:ext cx="97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Ядро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25"/>
          <p:cNvGrpSpPr>
            <a:grpSpLocks/>
          </p:cNvGrpSpPr>
          <p:nvPr/>
        </p:nvGrpSpPr>
        <p:grpSpPr bwMode="auto">
          <a:xfrm>
            <a:off x="3505462" y="3245029"/>
            <a:ext cx="1847272" cy="1827966"/>
            <a:chOff x="887" y="2040"/>
            <a:chExt cx="433" cy="422"/>
          </a:xfrm>
        </p:grpSpPr>
        <p:pic>
          <p:nvPicPr>
            <p:cNvPr id="52" name="Picture 26" descr="circuler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60000"/>
                    <a:lumOff val="40000"/>
                  </a:schemeClr>
                </a:gs>
                <a:gs pos="48000">
                  <a:srgbClr val="003399">
                    <a:alpha val="99000"/>
                    <a:lumMod val="72000"/>
                  </a:srgbClr>
                </a:gs>
                <a:gs pos="100000">
                  <a:schemeClr val="bg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" name="Picture 28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3807762" y="3924680"/>
            <a:ext cx="1409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Вещество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</p:txBody>
      </p:sp>
      <p:grpSp>
        <p:nvGrpSpPr>
          <p:cNvPr id="55" name="Group 25"/>
          <p:cNvGrpSpPr>
            <a:grpSpLocks/>
          </p:cNvGrpSpPr>
          <p:nvPr/>
        </p:nvGrpSpPr>
        <p:grpSpPr bwMode="auto">
          <a:xfrm>
            <a:off x="2285247" y="1215407"/>
            <a:ext cx="2215316" cy="2142155"/>
            <a:chOff x="887" y="2040"/>
            <a:chExt cx="433" cy="422"/>
          </a:xfrm>
        </p:grpSpPr>
        <p:pic>
          <p:nvPicPr>
            <p:cNvPr id="56" name="Picture 26" descr="circuler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4" y="2040"/>
              <a:ext cx="383" cy="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50000">
                  <a:srgbClr val="337208">
                    <a:alpha val="80000"/>
                  </a:srgbClr>
                </a:gs>
                <a:gs pos="100000">
                  <a:srgbClr val="00B05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8" name="Picture 28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2818809" y="2063705"/>
            <a:ext cx="124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15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трелка вниз 59"/>
          <p:cNvSpPr/>
          <p:nvPr/>
        </p:nvSpPr>
        <p:spPr bwMode="auto">
          <a:xfrm rot="3400648">
            <a:off x="3661766" y="1198580"/>
            <a:ext cx="484632" cy="95384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 rot="2400753">
            <a:off x="2048925" y="2811584"/>
            <a:ext cx="484632" cy="46577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1" name="Стрелка вниз 60"/>
          <p:cNvSpPr/>
          <p:nvPr/>
        </p:nvSpPr>
        <p:spPr bwMode="auto">
          <a:xfrm rot="18721131">
            <a:off x="2194042" y="3903076"/>
            <a:ext cx="484632" cy="66821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2" name="Стрелка вниз 61"/>
          <p:cNvSpPr/>
          <p:nvPr/>
        </p:nvSpPr>
        <p:spPr bwMode="auto">
          <a:xfrm rot="18768706">
            <a:off x="3509139" y="5081309"/>
            <a:ext cx="484632" cy="8325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3" name="Стрелка вниз 62"/>
          <p:cNvSpPr/>
          <p:nvPr/>
        </p:nvSpPr>
        <p:spPr bwMode="auto">
          <a:xfrm rot="2400753">
            <a:off x="2401051" y="5068953"/>
            <a:ext cx="484632" cy="7884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18036834">
            <a:off x="5691413" y="1426323"/>
            <a:ext cx="484632" cy="71087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4279" y="390888"/>
            <a:ext cx="371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Arial" pitchFamily="34" charset="0"/>
              </a:rPr>
              <a:t>Правильный ответ</a:t>
            </a:r>
            <a:r>
              <a:rPr lang="en-US" sz="2400" b="1" dirty="0" smtClean="0">
                <a:latin typeface="+mj-lt"/>
                <a:cs typeface="Arial" pitchFamily="34" charset="0"/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1065861" y="3090136"/>
            <a:ext cx="1334879" cy="1332988"/>
            <a:chOff x="887" y="2040"/>
            <a:chExt cx="433" cy="422"/>
          </a:xfrm>
        </p:grpSpPr>
        <p:pic>
          <p:nvPicPr>
            <p:cNvPr id="15" name="Picture 26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55000"/>
                  </a:srgbClr>
                </a:gs>
                <a:gs pos="50000">
                  <a:srgbClr val="99CC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99CC00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" name="Picture 28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2597777" y="4159191"/>
            <a:ext cx="1256675" cy="1221116"/>
            <a:chOff x="887" y="2040"/>
            <a:chExt cx="456" cy="422"/>
          </a:xfrm>
        </p:grpSpPr>
        <p:pic>
          <p:nvPicPr>
            <p:cNvPr id="19" name="Picture 32" descr="circuler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56" cy="422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" name="Picture 34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118088" y="3575749"/>
            <a:ext cx="1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Молекула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987920" y="1560738"/>
            <a:ext cx="2256487" cy="2272780"/>
            <a:chOff x="755576" y="4760233"/>
            <a:chExt cx="1761356" cy="1681343"/>
          </a:xfrm>
        </p:grpSpPr>
        <p:grpSp>
          <p:nvGrpSpPr>
            <p:cNvPr id="22" name="Group 37"/>
            <p:cNvGrpSpPr>
              <a:grpSpLocks/>
            </p:cNvGrpSpPr>
            <p:nvPr/>
          </p:nvGrpSpPr>
          <p:grpSpPr bwMode="auto">
            <a:xfrm>
              <a:off x="755576" y="4760233"/>
              <a:ext cx="1761356" cy="1681343"/>
              <a:chOff x="887" y="2040"/>
              <a:chExt cx="433" cy="422"/>
            </a:xfrm>
          </p:grpSpPr>
          <p:pic>
            <p:nvPicPr>
              <p:cNvPr id="23" name="Picture 38" descr="circuler_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39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" name="Picture 40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1336573" y="5488529"/>
              <a:ext cx="83219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95000"/>
                    </a:schemeClr>
                  </a:solidFill>
                  <a:latin typeface="Arial" charset="0"/>
                </a:rPr>
                <a:t>Поле</a:t>
              </a:r>
              <a:endParaRPr lang="en-US" b="1" dirty="0">
                <a:solidFill>
                  <a:schemeClr val="tx1">
                    <a:lumMod val="95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41" name="Group 31"/>
          <p:cNvGrpSpPr>
            <a:grpSpLocks/>
          </p:cNvGrpSpPr>
          <p:nvPr/>
        </p:nvGrpSpPr>
        <p:grpSpPr bwMode="auto">
          <a:xfrm>
            <a:off x="3937757" y="5671762"/>
            <a:ext cx="1033664" cy="1018542"/>
            <a:chOff x="887" y="2040"/>
            <a:chExt cx="433" cy="422"/>
          </a:xfrm>
        </p:grpSpPr>
        <p:pic>
          <p:nvPicPr>
            <p:cNvPr id="42" name="Picture 32" descr="circuler_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0000"/>
                </a:gs>
                <a:gs pos="100000">
                  <a:srgbClr val="FFC000"/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" name="Picture 34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3866495" y="6038786"/>
            <a:ext cx="113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Электрон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30020" y="4588063"/>
            <a:ext cx="92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Атом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55587" y="5753443"/>
            <a:ext cx="1079563" cy="1022276"/>
            <a:chOff x="755576" y="2913892"/>
            <a:chExt cx="1079563" cy="1022276"/>
          </a:xfrm>
        </p:grpSpPr>
        <p:grpSp>
          <p:nvGrpSpPr>
            <p:cNvPr id="46" name="Group 31"/>
            <p:cNvGrpSpPr>
              <a:grpSpLocks/>
            </p:cNvGrpSpPr>
            <p:nvPr/>
          </p:nvGrpSpPr>
          <p:grpSpPr bwMode="auto">
            <a:xfrm>
              <a:off x="755576" y="2913892"/>
              <a:ext cx="1029444" cy="1022276"/>
              <a:chOff x="887" y="2040"/>
              <a:chExt cx="433" cy="422"/>
            </a:xfrm>
          </p:grpSpPr>
          <p:pic>
            <p:nvPicPr>
              <p:cNvPr id="47" name="Picture 32" descr="circuler_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Oval 33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52000">
                    <a:srgbClr val="C00000">
                      <a:lumMod val="73000"/>
                      <a:lumOff val="27000"/>
                      <a:alpha val="84000"/>
                    </a:srgbClr>
                  </a:gs>
                  <a:gs pos="100000">
                    <a:srgbClr val="C00000">
                      <a:alpha val="46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9" name="Picture 34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861000" y="3240364"/>
              <a:ext cx="974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Ядро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25"/>
          <p:cNvGrpSpPr>
            <a:grpSpLocks/>
          </p:cNvGrpSpPr>
          <p:nvPr/>
        </p:nvGrpSpPr>
        <p:grpSpPr bwMode="auto">
          <a:xfrm>
            <a:off x="1954366" y="1534814"/>
            <a:ext cx="1648082" cy="1567958"/>
            <a:chOff x="887" y="2040"/>
            <a:chExt cx="433" cy="422"/>
          </a:xfrm>
        </p:grpSpPr>
        <p:pic>
          <p:nvPicPr>
            <p:cNvPr id="52" name="Picture 26" descr="circuler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60000"/>
                    <a:lumOff val="40000"/>
                  </a:schemeClr>
                </a:gs>
                <a:gs pos="48000">
                  <a:srgbClr val="003399">
                    <a:alpha val="99000"/>
                    <a:lumMod val="72000"/>
                  </a:srgbClr>
                </a:gs>
                <a:gs pos="100000">
                  <a:schemeClr val="bg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" name="Picture 28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2129065" y="2138077"/>
            <a:ext cx="1461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Вещество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393"/>
            <a:ext cx="1803394" cy="174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288596" y="914108"/>
            <a:ext cx="1331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Материя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489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359" y="384688"/>
            <a:ext cx="8610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Arial" pitchFamily="34" charset="0"/>
              </a:rPr>
              <a:t>Прочитайте текст, вставляя пропущенные слова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181" y="888892"/>
            <a:ext cx="836380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+mj-lt"/>
                <a:cs typeface="Arial" pitchFamily="34" charset="0"/>
              </a:rPr>
              <a:t>	</a:t>
            </a:r>
            <a:r>
              <a:rPr lang="ru-RU" b="1" dirty="0" smtClean="0">
                <a:latin typeface="+mj-lt"/>
                <a:cs typeface="Arial" pitchFamily="34" charset="0"/>
              </a:rPr>
              <a:t>В 1911 году английский физик </a:t>
            </a:r>
            <a:r>
              <a:rPr lang="ru-RU" b="1" dirty="0"/>
              <a:t>Эрнест Резерфорд 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поставил опыт по исследованию                        и                  атома.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+mj-lt"/>
                <a:cs typeface="Arial" pitchFamily="34" charset="0"/>
              </a:rPr>
              <a:t>	</a:t>
            </a:r>
            <a:r>
              <a:rPr lang="ru-RU" b="1" dirty="0" smtClean="0">
                <a:latin typeface="+mj-lt"/>
                <a:cs typeface="Arial" pitchFamily="34" charset="0"/>
              </a:rPr>
              <a:t>В своих опытах он использовал</a:t>
            </a:r>
            <a:r>
              <a:rPr lang="en-US" b="1" dirty="0" smtClean="0">
                <a:latin typeface="+mj-lt"/>
                <a:cs typeface="Arial" pitchFamily="34" charset="0"/>
              </a:rPr>
              <a:t>:</a:t>
            </a:r>
          </a:p>
          <a:p>
            <a:pPr marL="360363" indent="-360363" algn="just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+mj-lt"/>
                <a:cs typeface="Arial" pitchFamily="34" charset="0"/>
              </a:rPr>
              <a:t>Источник                                   </a:t>
            </a:r>
            <a:r>
              <a:rPr lang="en-US" b="1" dirty="0" smtClean="0">
                <a:latin typeface="+mj-lt"/>
                <a:cs typeface="Arial" pitchFamily="34" charset="0"/>
              </a:rPr>
              <a:t>;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 marL="360363" indent="-360363" algn="just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+mj-lt"/>
                <a:cs typeface="Arial" pitchFamily="34" charset="0"/>
              </a:rPr>
              <a:t>Очень тонкую                                  фольгу</a:t>
            </a:r>
            <a:r>
              <a:rPr lang="en-US" b="1" dirty="0" smtClean="0">
                <a:latin typeface="+mj-lt"/>
                <a:cs typeface="Arial" pitchFamily="34" charset="0"/>
              </a:rPr>
              <a:t>;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 marL="360363" indent="-360363" algn="just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+mj-lt"/>
                <a:cs typeface="Arial" pitchFamily="34" charset="0"/>
              </a:rPr>
              <a:t>Экран, способный                   под действием </a:t>
            </a:r>
            <a:r>
              <a:rPr lang="ru-RU" b="1" dirty="0">
                <a:latin typeface="+mj-lt"/>
                <a:cs typeface="Arial" pitchFamily="34" charset="0"/>
              </a:rPr>
              <a:t> </a:t>
            </a:r>
            <a:r>
              <a:rPr lang="ru-RU" b="1" dirty="0" smtClean="0">
                <a:latin typeface="+mj-lt"/>
                <a:cs typeface="Arial" pitchFamily="34" charset="0"/>
              </a:rPr>
              <a:t>                 частиц.</a:t>
            </a:r>
          </a:p>
          <a:p>
            <a:pPr indent="539750">
              <a:lnSpc>
                <a:spcPct val="1500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	Он пришел к                       о том, что                  напоминает по строению нашу Солнечную систему.  Подобно тому, как планеты движутся вокруг массивного                   ,                     в атоме движутся вокруг массивного                 . Модель атома созданную                     назвали                                  </a:t>
            </a:r>
            <a:r>
              <a:rPr lang="ru-RU" sz="2000" b="1" dirty="0" smtClean="0">
                <a:latin typeface="+mj-lt"/>
                <a:cs typeface="Arial" pitchFamily="34" charset="0"/>
              </a:rPr>
              <a:t>.</a:t>
            </a:r>
            <a:br>
              <a:rPr lang="ru-RU" sz="2000" b="1" dirty="0" smtClean="0">
                <a:latin typeface="+mj-lt"/>
                <a:cs typeface="Arial" pitchFamily="34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222" y="5591973"/>
            <a:ext cx="8610327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Пропущенные слова</a:t>
            </a:r>
            <a:r>
              <a:rPr lang="en-US" b="1" dirty="0" smtClean="0">
                <a:latin typeface="+mj-lt"/>
              </a:rPr>
              <a:t> (</a:t>
            </a:r>
            <a:r>
              <a:rPr lang="ru-RU" b="1" dirty="0" smtClean="0">
                <a:latin typeface="+mj-lt"/>
              </a:rPr>
              <a:t>в именительном </a:t>
            </a:r>
            <a:r>
              <a:rPr lang="ru-RU" b="1" dirty="0">
                <a:latin typeface="+mj-lt"/>
              </a:rPr>
              <a:t>падеже</a:t>
            </a:r>
            <a:r>
              <a:rPr lang="en-US" b="1" dirty="0">
                <a:latin typeface="+mj-lt"/>
              </a:rPr>
              <a:t>):</a:t>
            </a:r>
            <a:r>
              <a:rPr lang="ru-RU" b="1" dirty="0">
                <a:latin typeface="+mj-lt"/>
              </a:rPr>
              <a:t> </a:t>
            </a:r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солнце</a:t>
            </a:r>
            <a:r>
              <a:rPr lang="ru-RU" b="1" dirty="0">
                <a:latin typeface="+mj-lt"/>
              </a:rPr>
              <a:t>, атом, вывод, ядро, </a:t>
            </a:r>
            <a:r>
              <a:rPr lang="en-US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Эрнест </a:t>
            </a:r>
            <a:r>
              <a:rPr lang="ru-RU" b="1" dirty="0">
                <a:latin typeface="+mj-lt"/>
              </a:rPr>
              <a:t>Резерфорд</a:t>
            </a:r>
            <a:r>
              <a:rPr lang="ru-RU" b="1" dirty="0" smtClean="0">
                <a:latin typeface="+mj-lt"/>
              </a:rPr>
              <a:t>, светиться</a:t>
            </a:r>
            <a:r>
              <a:rPr lang="ru-RU" b="1" dirty="0">
                <a:latin typeface="+mj-lt"/>
              </a:rPr>
              <a:t>, </a:t>
            </a:r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опыт</a:t>
            </a:r>
            <a:r>
              <a:rPr lang="ru-RU" b="1" dirty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состав, </a:t>
            </a:r>
            <a:r>
              <a:rPr lang="ru-RU" b="1" dirty="0">
                <a:latin typeface="+mj-lt"/>
              </a:rPr>
              <a:t>планетарная, </a:t>
            </a:r>
            <a:r>
              <a:rPr lang="ru-RU" b="1" dirty="0" smtClean="0">
                <a:latin typeface="+mj-lt"/>
              </a:rPr>
              <a:t>строение</a:t>
            </a:r>
            <a:r>
              <a:rPr lang="ru-RU" b="1" dirty="0">
                <a:latin typeface="+mj-lt"/>
              </a:rPr>
              <a:t>, металлическая, заряженные, </a:t>
            </a:r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альфа-частицы, электроны.</a:t>
            </a:r>
            <a:endParaRPr lang="ru-RU" b="1" dirty="0">
              <a:latin typeface="+mj-lt"/>
            </a:endParaRPr>
          </a:p>
        </p:txBody>
      </p:sp>
      <p:sp>
        <p:nvSpPr>
          <p:cNvPr id="5" name="Скругленный прямоугольник 4">
            <a:hlinkClick r:id="" action="ppaction://noaction" highlightClick="1"/>
          </p:cNvPr>
          <p:cNvSpPr/>
          <p:nvPr/>
        </p:nvSpPr>
        <p:spPr bwMode="auto">
          <a:xfrm>
            <a:off x="4846880" y="1037039"/>
            <a:ext cx="2467417" cy="34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9" name="Скругленный прямоугольник 8">
            <a:hlinkClick r:id="" action="ppaction://noaction" highlightClick="1"/>
          </p:cNvPr>
          <p:cNvSpPr/>
          <p:nvPr/>
        </p:nvSpPr>
        <p:spPr bwMode="auto">
          <a:xfrm>
            <a:off x="4395822" y="1478589"/>
            <a:ext cx="1251017" cy="34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Скругленный прямоугольник 9">
            <a:hlinkClick r:id="" action="ppaction://noaction" highlightClick="1"/>
          </p:cNvPr>
          <p:cNvSpPr/>
          <p:nvPr/>
        </p:nvSpPr>
        <p:spPr bwMode="auto">
          <a:xfrm>
            <a:off x="6009156" y="1478588"/>
            <a:ext cx="950960" cy="34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Скругленный прямоугольник 10">
            <a:hlinkClick r:id="" action="ppaction://noaction" highlightClick="1"/>
          </p:cNvPr>
          <p:cNvSpPr/>
          <p:nvPr/>
        </p:nvSpPr>
        <p:spPr bwMode="auto">
          <a:xfrm>
            <a:off x="2051530" y="2232288"/>
            <a:ext cx="2100701" cy="36003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Скругленный прямоугольник 11">
            <a:hlinkClick r:id="" action="ppaction://noaction" highlightClick="1"/>
          </p:cNvPr>
          <p:cNvSpPr/>
          <p:nvPr/>
        </p:nvSpPr>
        <p:spPr bwMode="auto">
          <a:xfrm>
            <a:off x="2485027" y="2675772"/>
            <a:ext cx="1984438" cy="36003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Скругленный прямоугольник 12">
            <a:hlinkClick r:id="" action="ppaction://noaction" highlightClick="1"/>
          </p:cNvPr>
          <p:cNvSpPr/>
          <p:nvPr/>
        </p:nvSpPr>
        <p:spPr bwMode="auto">
          <a:xfrm>
            <a:off x="2994951" y="3103799"/>
            <a:ext cx="1010503" cy="34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Скругленный прямоугольник 13">
            <a:hlinkClick r:id="" action="ppaction://noaction" highlightClick="1"/>
          </p:cNvPr>
          <p:cNvSpPr/>
          <p:nvPr/>
        </p:nvSpPr>
        <p:spPr bwMode="auto">
          <a:xfrm>
            <a:off x="5897571" y="3118087"/>
            <a:ext cx="1010503" cy="34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Скругленный прямоугольник 14">
            <a:hlinkClick r:id="" action="ppaction://noaction" highlightClick="1"/>
          </p:cNvPr>
          <p:cNvSpPr/>
          <p:nvPr/>
        </p:nvSpPr>
        <p:spPr bwMode="auto">
          <a:xfrm>
            <a:off x="2848829" y="3540178"/>
            <a:ext cx="1243901" cy="40063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Скругленный прямоугольник 15">
            <a:hlinkClick r:id="" action="ppaction://noaction" highlightClick="1"/>
          </p:cNvPr>
          <p:cNvSpPr/>
          <p:nvPr/>
        </p:nvSpPr>
        <p:spPr bwMode="auto">
          <a:xfrm>
            <a:off x="5428018" y="3554465"/>
            <a:ext cx="1010503" cy="34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Скругленный прямоугольник 16">
            <a:hlinkClick r:id="" action="ppaction://noaction" highlightClick="1"/>
          </p:cNvPr>
          <p:cNvSpPr/>
          <p:nvPr/>
        </p:nvSpPr>
        <p:spPr bwMode="auto">
          <a:xfrm>
            <a:off x="3845092" y="4304953"/>
            <a:ext cx="1010503" cy="34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Скругленный прямоугольник 17">
            <a:hlinkClick r:id="" action="ppaction://noaction" highlightClick="1"/>
          </p:cNvPr>
          <p:cNvSpPr/>
          <p:nvPr/>
        </p:nvSpPr>
        <p:spPr bwMode="auto">
          <a:xfrm>
            <a:off x="5050856" y="4307336"/>
            <a:ext cx="1010503" cy="34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9" name="Скругленный прямоугольник 18">
            <a:hlinkClick r:id="" action="ppaction://noaction" highlightClick="1"/>
          </p:cNvPr>
          <p:cNvSpPr/>
          <p:nvPr/>
        </p:nvSpPr>
        <p:spPr bwMode="auto">
          <a:xfrm>
            <a:off x="6885216" y="4695563"/>
            <a:ext cx="1010503" cy="34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Скругленный прямоугольник 20">
            <a:hlinkClick r:id="" action="ppaction://noaction" highlightClick="1"/>
          </p:cNvPr>
          <p:cNvSpPr/>
          <p:nvPr/>
        </p:nvSpPr>
        <p:spPr bwMode="auto">
          <a:xfrm>
            <a:off x="1489423" y="5164856"/>
            <a:ext cx="2074338" cy="34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2" name="Скругленный прямоугольник 21">
            <a:hlinkClick r:id="" action="ppaction://noaction" highlightClick="1"/>
          </p:cNvPr>
          <p:cNvSpPr/>
          <p:nvPr/>
        </p:nvSpPr>
        <p:spPr bwMode="auto">
          <a:xfrm>
            <a:off x="2664604" y="4695563"/>
            <a:ext cx="1010503" cy="34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2042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34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36712"/>
            <a:ext cx="3306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Arial" pitchFamily="34" charset="0"/>
              </a:rPr>
              <a:t>Правильный ответ</a:t>
            </a:r>
            <a:r>
              <a:rPr lang="en-US" sz="2400" b="1" dirty="0">
                <a:latin typeface="+mj-lt"/>
                <a:cs typeface="Arial" pitchFamily="34" charset="0"/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661" y="1714891"/>
            <a:ext cx="836380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+mj-lt"/>
                <a:cs typeface="Arial" pitchFamily="34" charset="0"/>
              </a:rPr>
              <a:t>	</a:t>
            </a:r>
            <a:r>
              <a:rPr lang="ru-RU" b="1" dirty="0" smtClean="0">
                <a:latin typeface="+mj-lt"/>
                <a:cs typeface="Arial" pitchFamily="34" charset="0"/>
              </a:rPr>
              <a:t>В 1911 году английский физик </a:t>
            </a: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Эрнест Резерфорд </a:t>
            </a:r>
            <a:r>
              <a:rPr lang="ru-RU" b="1" dirty="0" smtClean="0">
                <a:latin typeface="+mj-lt"/>
                <a:cs typeface="Arial" pitchFamily="34" charset="0"/>
              </a:rPr>
              <a:t>поставил опыт по исследованию </a:t>
            </a:r>
            <a:r>
              <a:rPr lang="ru-RU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состава</a:t>
            </a:r>
            <a:r>
              <a:rPr lang="ru-RU" b="1" dirty="0" smtClean="0">
                <a:latin typeface="+mj-lt"/>
                <a:cs typeface="Arial" pitchFamily="34" charset="0"/>
              </a:rPr>
              <a:t>  и  </a:t>
            </a:r>
            <a:r>
              <a:rPr lang="ru-RU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строения</a:t>
            </a:r>
            <a:r>
              <a:rPr lang="ru-RU" b="1" dirty="0" smtClean="0">
                <a:latin typeface="+mj-lt"/>
                <a:cs typeface="Arial" pitchFamily="34" charset="0"/>
              </a:rPr>
              <a:t>   атома.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+mj-lt"/>
                <a:cs typeface="Arial" pitchFamily="34" charset="0"/>
              </a:rPr>
              <a:t>	</a:t>
            </a:r>
            <a:r>
              <a:rPr lang="ru-RU" b="1" dirty="0" smtClean="0">
                <a:latin typeface="+mj-lt"/>
                <a:cs typeface="Arial" pitchFamily="34" charset="0"/>
              </a:rPr>
              <a:t>В своих опытах он использовал</a:t>
            </a:r>
            <a:r>
              <a:rPr lang="en-US" b="1" dirty="0" smtClean="0">
                <a:latin typeface="+mj-lt"/>
                <a:cs typeface="Arial" pitchFamily="34" charset="0"/>
              </a:rPr>
              <a:t>:</a:t>
            </a:r>
          </a:p>
          <a:p>
            <a:pPr marL="360363" indent="-360363" algn="just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+mj-lt"/>
                <a:cs typeface="Arial" pitchFamily="34" charset="0"/>
              </a:rPr>
              <a:t>Источник    </a:t>
            </a:r>
            <a:r>
              <a:rPr lang="ru-RU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альфа-частиц</a:t>
            </a:r>
            <a:r>
              <a:rPr lang="en-US" b="1" dirty="0" smtClean="0">
                <a:latin typeface="+mj-lt"/>
                <a:cs typeface="Arial" pitchFamily="34" charset="0"/>
              </a:rPr>
              <a:t>;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 marL="360363" indent="-360363" algn="just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+mj-lt"/>
                <a:cs typeface="Arial" pitchFamily="34" charset="0"/>
              </a:rPr>
              <a:t>Очень тонкую    </a:t>
            </a:r>
            <a:r>
              <a:rPr lang="ru-RU" b="1" i="1" dirty="0" smtClean="0">
                <a:solidFill>
                  <a:srgbClr val="FFFF00"/>
                </a:solidFill>
                <a:latin typeface="+mj-lt"/>
              </a:rPr>
              <a:t>металлическую</a:t>
            </a:r>
            <a:r>
              <a:rPr lang="ru-RU" b="1" dirty="0" smtClean="0">
                <a:latin typeface="+mj-lt"/>
                <a:cs typeface="Arial" pitchFamily="34" charset="0"/>
              </a:rPr>
              <a:t>  фольгу</a:t>
            </a:r>
            <a:r>
              <a:rPr lang="en-US" b="1" dirty="0" smtClean="0">
                <a:latin typeface="+mj-lt"/>
                <a:cs typeface="Arial" pitchFamily="34" charset="0"/>
              </a:rPr>
              <a:t>;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 marL="360363" indent="-360363" algn="just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+mj-lt"/>
                <a:cs typeface="Arial" pitchFamily="34" charset="0"/>
              </a:rPr>
              <a:t>Экран, способный </a:t>
            </a: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светиться</a:t>
            </a:r>
            <a:r>
              <a:rPr lang="ru-RU" b="1" dirty="0" smtClean="0">
                <a:latin typeface="+mj-lt"/>
                <a:cs typeface="Arial" pitchFamily="34" charset="0"/>
              </a:rPr>
              <a:t> под действием </a:t>
            </a:r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заряженных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частиц</a:t>
            </a:r>
            <a:endParaRPr lang="ru-RU" b="1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pPr indent="539750">
              <a:lnSpc>
                <a:spcPct val="150000"/>
              </a:lnSpc>
            </a:pPr>
            <a:r>
              <a:rPr lang="ru-RU" b="1" dirty="0" smtClean="0">
                <a:latin typeface="+mj-lt"/>
                <a:cs typeface="Arial" pitchFamily="34" charset="0"/>
              </a:rPr>
              <a:t>	Он пришел к  </a:t>
            </a:r>
            <a:r>
              <a:rPr lang="ru-RU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выводу</a:t>
            </a:r>
            <a:r>
              <a:rPr lang="ru-RU" b="1" dirty="0" smtClean="0">
                <a:latin typeface="+mj-lt"/>
                <a:cs typeface="Arial" pitchFamily="34" charset="0"/>
              </a:rPr>
              <a:t>   о том, что  </a:t>
            </a:r>
            <a:r>
              <a:rPr lang="ru-RU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атом</a:t>
            </a:r>
            <a:r>
              <a:rPr lang="ru-RU" b="1" dirty="0" smtClean="0">
                <a:latin typeface="+mj-lt"/>
                <a:cs typeface="Arial" pitchFamily="34" charset="0"/>
              </a:rPr>
              <a:t>    напоминает по строению нашу Солнечную систему.  Подобно тому, как планеты движутся вокруг массивного  </a:t>
            </a:r>
            <a:r>
              <a:rPr lang="ru-RU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Солнца</a:t>
            </a:r>
            <a:r>
              <a:rPr lang="ru-RU" b="1" dirty="0" smtClean="0">
                <a:latin typeface="+mj-lt"/>
                <a:cs typeface="Arial" pitchFamily="34" charset="0"/>
              </a:rPr>
              <a:t>,  </a:t>
            </a:r>
            <a:r>
              <a:rPr lang="ru-RU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электроны</a:t>
            </a:r>
            <a:r>
              <a:rPr lang="ru-RU" b="1" dirty="0" smtClean="0">
                <a:latin typeface="+mj-lt"/>
                <a:cs typeface="Arial" pitchFamily="34" charset="0"/>
              </a:rPr>
              <a:t>  в атоме движутся вокруг массивного  </a:t>
            </a:r>
            <a:r>
              <a:rPr lang="ru-RU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ядра</a:t>
            </a:r>
            <a:r>
              <a:rPr lang="ru-RU" b="1" dirty="0" smtClean="0">
                <a:latin typeface="+mj-lt"/>
                <a:cs typeface="Arial" pitchFamily="34" charset="0"/>
              </a:rPr>
              <a:t>. Модель атома созданную Эрнестом Резерфордом    назвали  </a:t>
            </a:r>
            <a:r>
              <a:rPr lang="ru-RU" b="1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планетарной</a:t>
            </a:r>
            <a:r>
              <a:rPr lang="ru-RU" sz="2000" b="1" dirty="0" smtClean="0">
                <a:latin typeface="+mj-lt"/>
                <a:cs typeface="Arial" pitchFamily="34" charset="0"/>
              </a:rPr>
              <a:t>.</a:t>
            </a:r>
            <a:br>
              <a:rPr lang="ru-RU" sz="2000" b="1" dirty="0" smtClean="0">
                <a:latin typeface="+mj-lt"/>
                <a:cs typeface="Arial" pitchFamily="34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5881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6072" y="134076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Параграф §56 (ответить на вопросы к параграфу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Перышкин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А.В.,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Гутник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Е.Н. Физика 9 класс.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-М.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Дрофа, 2007. 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0455" y="733065"/>
            <a:ext cx="5017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Arial" pitchFamily="34" charset="0"/>
              </a:rPr>
              <a:t>Домашнее задание</a:t>
            </a:r>
            <a:r>
              <a:rPr lang="en-US" sz="2400" b="1" dirty="0" smtClean="0">
                <a:latin typeface="+mj-lt"/>
                <a:cs typeface="Arial" pitchFamily="34" charset="0"/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46" y="4718705"/>
            <a:ext cx="19272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WordArt 2"/>
          <p:cNvSpPr>
            <a:spLocks noChangeArrowheads="1" noChangeShapeType="1" noTextEdit="1"/>
          </p:cNvSpPr>
          <p:nvPr/>
        </p:nvSpPr>
        <p:spPr bwMode="gray">
          <a:xfrm>
            <a:off x="1908275" y="3191176"/>
            <a:ext cx="5184576" cy="47564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Verdana"/>
              </a:rPr>
              <a:t>Спасибо за внимание.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Verdana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gray">
          <a:xfrm>
            <a:off x="2294248" y="3987381"/>
            <a:ext cx="4361532" cy="56149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Verdana"/>
              </a:rPr>
              <a:t>Спасибо за урок!!!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25754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План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36229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671485" y="6466990"/>
            <a:ext cx="3124200" cy="304800"/>
          </a:xfrm>
        </p:spPr>
        <p:txBody>
          <a:bodyPr/>
          <a:lstStyle/>
          <a:p>
            <a:r>
              <a:rPr lang="ru-RU" dirty="0" smtClean="0"/>
              <a:t>Гимназия 1526. Зелененькая Л.Е.</a:t>
            </a:r>
            <a:endParaRPr lang="ru-RU" dirty="0"/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gray">
          <a:xfrm>
            <a:off x="2987824" y="759386"/>
            <a:ext cx="34974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Литература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268" y="1700808"/>
            <a:ext cx="8957266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1. </a:t>
            </a:r>
            <a:r>
              <a:rPr lang="ru-RU" sz="2400" dirty="0" smtClean="0"/>
              <a:t>А</a:t>
            </a:r>
            <a:r>
              <a:rPr lang="ru-RU" sz="2400" dirty="0"/>
              <a:t>. </a:t>
            </a:r>
            <a:r>
              <a:rPr lang="ru-RU" sz="2400" dirty="0" err="1"/>
              <a:t>В.Перышкин</a:t>
            </a:r>
            <a:r>
              <a:rPr lang="ru-RU" sz="2400" dirty="0"/>
              <a:t>, Е. М. </a:t>
            </a:r>
            <a:r>
              <a:rPr lang="ru-RU" sz="2400" dirty="0" err="1"/>
              <a:t>Гутник</a:t>
            </a:r>
            <a:r>
              <a:rPr lang="ru-RU" sz="2400" dirty="0"/>
              <a:t>. Физика – 9 </a:t>
            </a:r>
            <a:r>
              <a:rPr lang="ru-RU" sz="2400" dirty="0" err="1"/>
              <a:t>кл</a:t>
            </a:r>
            <a:r>
              <a:rPr lang="ru-RU" sz="2400" dirty="0"/>
              <a:t>.- М.: Дрофа, </a:t>
            </a:r>
            <a:r>
              <a:rPr lang="ru-RU" sz="2400" dirty="0" smtClean="0"/>
              <a:t>200</a:t>
            </a:r>
            <a:r>
              <a:rPr lang="en-US" sz="2400" dirty="0" smtClean="0"/>
              <a:t>7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r>
              <a:rPr lang="en-US" sz="2400" dirty="0" smtClean="0"/>
              <a:t>2. </a:t>
            </a:r>
            <a:r>
              <a:rPr lang="ru-RU" sz="2400" dirty="0" smtClean="0"/>
              <a:t>Ю.А</a:t>
            </a:r>
            <a:r>
              <a:rPr lang="ru-RU" sz="2400" dirty="0"/>
              <a:t>. </a:t>
            </a:r>
            <a:r>
              <a:rPr lang="ru-RU" sz="2400" dirty="0" err="1"/>
              <a:t>Сауров</a:t>
            </a:r>
            <a:r>
              <a:rPr lang="ru-RU" sz="2400" dirty="0"/>
              <a:t>, В.В. </a:t>
            </a:r>
            <a:r>
              <a:rPr lang="ru-RU" sz="2400" dirty="0" err="1"/>
              <a:t>Мултановский</a:t>
            </a:r>
            <a:r>
              <a:rPr lang="ru-RU" sz="2400" dirty="0"/>
              <a:t>. Квантовая физика. Модели уроков.     М.: Просвещение; Учебная литература, 1996. </a:t>
            </a:r>
          </a:p>
          <a:p>
            <a:pPr lvl="0"/>
            <a:r>
              <a:rPr lang="en-US" sz="2400" dirty="0" smtClean="0"/>
              <a:t>3. </a:t>
            </a:r>
            <a:r>
              <a:rPr lang="ru-RU" sz="2400" dirty="0" smtClean="0"/>
              <a:t>П.С</a:t>
            </a:r>
            <a:r>
              <a:rPr lang="ru-RU" sz="2400" dirty="0"/>
              <a:t>. Кудрявцев. Курс истории физики. –М.: Просвещение,1974.</a:t>
            </a:r>
          </a:p>
          <a:p>
            <a:pPr lvl="0"/>
            <a:r>
              <a:rPr lang="en-US" sz="2400" dirty="0" smtClean="0"/>
              <a:t>4. </a:t>
            </a:r>
            <a:r>
              <a:rPr lang="ru-RU" sz="2400" dirty="0" smtClean="0"/>
              <a:t>Первое </a:t>
            </a:r>
            <a:r>
              <a:rPr lang="ru-RU" sz="2400" dirty="0"/>
              <a:t>сентября. Приложение «Физика» № 16 1998 г.</a:t>
            </a:r>
          </a:p>
          <a:p>
            <a:pPr lvl="0"/>
            <a:r>
              <a:rPr lang="en-US" sz="2400" dirty="0" smtClean="0"/>
              <a:t>5. </a:t>
            </a:r>
            <a:r>
              <a:rPr lang="ru-RU" sz="2400" dirty="0" smtClean="0"/>
              <a:t>Интернет </a:t>
            </a:r>
            <a:r>
              <a:rPr lang="ru-RU" sz="2400" dirty="0"/>
              <a:t>- ресурсы:</a:t>
            </a:r>
          </a:p>
          <a:p>
            <a:pPr lvl="0"/>
            <a:r>
              <a:rPr lang="ru-RU" sz="2400" dirty="0" err="1" smtClean="0"/>
              <a:t>http</a:t>
            </a:r>
            <a:r>
              <a:rPr lang="en-US" sz="2400" dirty="0" smtClean="0"/>
              <a:t>:</a:t>
            </a:r>
            <a:r>
              <a:rPr lang="ru-RU" sz="2400" dirty="0" smtClean="0"/>
              <a:t>//</a:t>
            </a:r>
            <a:r>
              <a:rPr lang="en-US" sz="2400" dirty="0"/>
              <a:t>www</a:t>
            </a:r>
            <a:r>
              <a:rPr lang="ru-RU" sz="2400" dirty="0"/>
              <a:t>.wikipedia.org;</a:t>
            </a:r>
          </a:p>
          <a:p>
            <a:pPr lvl="0"/>
            <a:r>
              <a:rPr lang="en-US" sz="2400" dirty="0" smtClean="0"/>
              <a:t>http://</a:t>
            </a:r>
            <a:r>
              <a:rPr lang="en-US" sz="2400" dirty="0"/>
              <a:t>www. images.yandex.ru›;</a:t>
            </a:r>
            <a:endParaRPr lang="ru-RU" sz="2400" dirty="0"/>
          </a:p>
          <a:p>
            <a:pPr lvl="0"/>
            <a:r>
              <a:rPr lang="en-US" sz="2400" dirty="0" smtClean="0"/>
              <a:t>http://</a:t>
            </a:r>
            <a:r>
              <a:rPr lang="en-US" sz="2400" dirty="0"/>
              <a:t>bibliotekar.ru.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53266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24" name="WordArt 2"/>
          <p:cNvSpPr>
            <a:spLocks noChangeArrowheads="1" noChangeShapeType="1" noTextEdit="1"/>
          </p:cNvSpPr>
          <p:nvPr/>
        </p:nvSpPr>
        <p:spPr bwMode="gray">
          <a:xfrm>
            <a:off x="432922" y="2078850"/>
            <a:ext cx="8072494" cy="76086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2700000" algn="ctr" rotWithShape="0">
                    <a:srgbClr val="969696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Актуализация знаний</a:t>
            </a:r>
            <a:endParaRPr lang="ru-RU" sz="54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2700000" algn="ctr" rotWithShape="0">
                  <a:srgbClr val="969696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33744" y="3179489"/>
            <a:ext cx="60114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Тема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32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ru-RU" sz="32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Явление радиоактивности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”</a:t>
            </a:r>
            <a:endParaRPr lang="ru-RU" sz="3200" b="1" cap="none" spc="0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33" y="4582462"/>
            <a:ext cx="1904762" cy="167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625754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План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119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17"/>
          <p:cNvSpPr>
            <a:spLocks noChangeArrowheads="1"/>
          </p:cNvSpPr>
          <p:nvPr/>
        </p:nvSpPr>
        <p:spPr bwMode="auto">
          <a:xfrm>
            <a:off x="1219200" y="1763815"/>
            <a:ext cx="6934200" cy="3951178"/>
          </a:xfrm>
          <a:prstGeom prst="roundRect">
            <a:avLst>
              <a:gd name="adj" fmla="val 7315"/>
            </a:avLst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1108068" y="787521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invGray">
          <a:xfrm>
            <a:off x="998530" y="876421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2" name="Group 17"/>
          <p:cNvGrpSpPr>
            <a:grpSpLocks/>
          </p:cNvGrpSpPr>
          <p:nvPr/>
        </p:nvGrpSpPr>
        <p:grpSpPr bwMode="auto">
          <a:xfrm>
            <a:off x="992180" y="673221"/>
            <a:ext cx="3852863" cy="401638"/>
            <a:chOff x="720" y="1392"/>
            <a:chExt cx="4058" cy="480"/>
          </a:xfrm>
        </p:grpSpPr>
        <p:sp>
          <p:nvSpPr>
            <p:cNvPr id="63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7" name="Rectangle 22"/>
          <p:cNvSpPr>
            <a:spLocks noChangeArrowheads="1"/>
          </p:cNvSpPr>
          <p:nvPr/>
        </p:nvSpPr>
        <p:spPr bwMode="gray">
          <a:xfrm>
            <a:off x="1309680" y="685921"/>
            <a:ext cx="304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Вопрос 1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white">
          <a:xfrm>
            <a:off x="1646185" y="1271487"/>
            <a:ext cx="57816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Кто открыл явление радиоактивности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gray">
          <a:xfrm>
            <a:off x="2348717" y="2302320"/>
            <a:ext cx="1638218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А. М. Кюри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14017" y="2297243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gray">
          <a:xfrm>
            <a:off x="2348717" y="3039481"/>
            <a:ext cx="1247075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Б. Н. Бор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Прямоугольник 75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25187" y="3034404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gray">
          <a:xfrm>
            <a:off x="2348717" y="3733965"/>
            <a:ext cx="1970077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В. Дж. Томсон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Прямоугольник 76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14016" y="3722147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gray">
          <a:xfrm>
            <a:off x="2348717" y="4429870"/>
            <a:ext cx="2115235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Г. Э. Резерфорд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Прямоугольник 77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36285" y="4430959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gray">
          <a:xfrm>
            <a:off x="2348717" y="5149551"/>
            <a:ext cx="2115235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Д. А. Беккерель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Прямоугольник 79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 bwMode="auto">
          <a:xfrm>
            <a:off x="1730999" y="5164495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6712" y="5744852"/>
            <a:ext cx="5311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Щелкните мышкой по прямоугольнику с правильным ответом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67826" y="6257548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1800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17"/>
          <p:cNvSpPr>
            <a:spLocks noChangeArrowheads="1"/>
          </p:cNvSpPr>
          <p:nvPr/>
        </p:nvSpPr>
        <p:spPr bwMode="auto">
          <a:xfrm>
            <a:off x="1219200" y="1763815"/>
            <a:ext cx="6934200" cy="3951178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1108068" y="787521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invGray">
          <a:xfrm>
            <a:off x="992180" y="864622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2" name="Group 17"/>
          <p:cNvGrpSpPr>
            <a:grpSpLocks/>
          </p:cNvGrpSpPr>
          <p:nvPr/>
        </p:nvGrpSpPr>
        <p:grpSpPr bwMode="auto">
          <a:xfrm>
            <a:off x="992180" y="673221"/>
            <a:ext cx="3852863" cy="401638"/>
            <a:chOff x="720" y="1392"/>
            <a:chExt cx="4058" cy="480"/>
          </a:xfrm>
        </p:grpSpPr>
        <p:sp>
          <p:nvSpPr>
            <p:cNvPr id="63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7" name="Rectangle 22"/>
          <p:cNvSpPr>
            <a:spLocks noChangeArrowheads="1"/>
          </p:cNvSpPr>
          <p:nvPr/>
        </p:nvSpPr>
        <p:spPr bwMode="gray">
          <a:xfrm>
            <a:off x="1309680" y="685921"/>
            <a:ext cx="304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Вопрос  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white">
          <a:xfrm>
            <a:off x="1343604" y="1105227"/>
            <a:ext cx="631979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По какому действию было открыто явление радиоактивности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gray">
          <a:xfrm>
            <a:off x="2414827" y="2310009"/>
            <a:ext cx="135015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 действию на фотопластинку 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 bwMode="auto">
          <a:xfrm>
            <a:off x="1714017" y="2297243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gray">
          <a:xfrm>
            <a:off x="2325932" y="3034663"/>
            <a:ext cx="1013907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 ионизирующему действию на воздух 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Прямоугольник 75">
            <a:hlinkClick r:id="" action="ppaction://noaction" highlightClick="1">
              <a:snd r:embed="rId5" name="click.wav"/>
            </a:hlinkClick>
          </p:cNvPr>
          <p:cNvSpPr/>
          <p:nvPr/>
        </p:nvSpPr>
        <p:spPr bwMode="auto">
          <a:xfrm>
            <a:off x="1725187" y="3034404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gray">
          <a:xfrm>
            <a:off x="2424795" y="3770453"/>
            <a:ext cx="6197655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 вспышкам света, вызываемых</a:t>
            </a: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 кристаллах ударами частиц 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Прямоугольник 76">
            <a:hlinkClick r:id="" action="ppaction://noaction" highlightClick="1">
              <a:snd r:embed="rId5" name="click.wav"/>
            </a:hlinkClick>
          </p:cNvPr>
          <p:cNvSpPr/>
          <p:nvPr/>
        </p:nvSpPr>
        <p:spPr bwMode="auto">
          <a:xfrm>
            <a:off x="1714016" y="3722147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gray">
          <a:xfrm>
            <a:off x="2466360" y="4424793"/>
            <a:ext cx="2115235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 следам в камере Вильсона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Прямоугольник 77">
            <a:hlinkClick r:id="" action="ppaction://noaction" highlightClick="1">
              <a:snd r:embed="rId5" name="click.wav"/>
            </a:hlinkClick>
          </p:cNvPr>
          <p:cNvSpPr/>
          <p:nvPr/>
        </p:nvSpPr>
        <p:spPr bwMode="auto">
          <a:xfrm>
            <a:off x="1736285" y="4430959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1730999" y="5144474"/>
            <a:ext cx="2864451" cy="388689"/>
            <a:chOff x="1730999" y="5144474"/>
            <a:chExt cx="2864451" cy="388689"/>
          </a:xfrm>
        </p:grpSpPr>
        <p:sp>
          <p:nvSpPr>
            <p:cNvPr id="79" name="AutoShape 20"/>
            <p:cNvSpPr>
              <a:spLocks noChangeArrowheads="1"/>
            </p:cNvSpPr>
            <p:nvPr/>
          </p:nvSpPr>
          <p:spPr bwMode="gray">
            <a:xfrm>
              <a:off x="2480215" y="5144474"/>
              <a:ext cx="2115235" cy="381000"/>
            </a:xfrm>
            <a:prstGeom prst="roundRect">
              <a:avLst>
                <a:gd name="adj" fmla="val 757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r>
                <a:rPr lang="ru-RU" sz="20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По импульсам тока в счетчике</a:t>
              </a:r>
              <a:br>
                <a:rPr lang="ru-RU" sz="20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r>
                <a:rPr lang="ru-RU" sz="20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Гейгера-Мюллера</a:t>
              </a:r>
              <a:endParaRPr lang="en-US" sz="2000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Прямоугольник 79">
              <a:hlinkClick r:id="" action="ppaction://noaction" highlightClick="1">
                <a:snd r:embed="rId5" name="click.wav"/>
              </a:hlinkClick>
            </p:cNvPr>
            <p:cNvSpPr/>
            <p:nvPr/>
          </p:nvSpPr>
          <p:spPr bwMode="auto">
            <a:xfrm>
              <a:off x="1730999" y="5164495"/>
              <a:ext cx="371725" cy="3686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Д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846712" y="5744852"/>
            <a:ext cx="5311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Щелкните мышкой по прямоугольнику с правильным ответом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24177" y="6238981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09728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17"/>
          <p:cNvSpPr>
            <a:spLocks noChangeArrowheads="1"/>
          </p:cNvSpPr>
          <p:nvPr/>
        </p:nvSpPr>
        <p:spPr bwMode="auto">
          <a:xfrm>
            <a:off x="1219200" y="1763815"/>
            <a:ext cx="7723320" cy="3951178"/>
          </a:xfrm>
          <a:prstGeom prst="roundRect">
            <a:avLst>
              <a:gd name="adj" fmla="val 7315"/>
            </a:avLst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1108068" y="787521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invGray">
          <a:xfrm>
            <a:off x="992180" y="864622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2" name="Group 17"/>
          <p:cNvGrpSpPr>
            <a:grpSpLocks/>
          </p:cNvGrpSpPr>
          <p:nvPr/>
        </p:nvGrpSpPr>
        <p:grpSpPr bwMode="auto">
          <a:xfrm>
            <a:off x="992180" y="673221"/>
            <a:ext cx="3852863" cy="401638"/>
            <a:chOff x="720" y="1392"/>
            <a:chExt cx="4058" cy="480"/>
          </a:xfrm>
        </p:grpSpPr>
        <p:sp>
          <p:nvSpPr>
            <p:cNvPr id="63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7" name="Rectangle 22"/>
          <p:cNvSpPr>
            <a:spLocks noChangeArrowheads="1"/>
          </p:cNvSpPr>
          <p:nvPr/>
        </p:nvSpPr>
        <p:spPr bwMode="gray">
          <a:xfrm>
            <a:off x="1309680" y="685921"/>
            <a:ext cx="304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Вопрос  3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white">
          <a:xfrm>
            <a:off x="1329749" y="1091372"/>
            <a:ext cx="631979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Изменяется ли атом в результате радиоактивного распада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gray">
          <a:xfrm>
            <a:off x="2424625" y="2310009"/>
            <a:ext cx="2665439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Атом не изменяется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14017" y="2297243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gray">
          <a:xfrm>
            <a:off x="2424625" y="3034663"/>
            <a:ext cx="6251513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Изменяется запас энергии атома, но атом</a:t>
            </a:r>
            <a:b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остается атомом того же химического элемента 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Прямоугольник 75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25187" y="3034404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gray">
          <a:xfrm>
            <a:off x="2424625" y="3742743"/>
            <a:ext cx="5200103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Атом изменяется, превращается в атом  </a:t>
            </a: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другого </a:t>
            </a: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химического элемента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Прямоугольник 76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 bwMode="auto">
          <a:xfrm>
            <a:off x="1714016" y="3722147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gray">
          <a:xfrm>
            <a:off x="2424625" y="4424793"/>
            <a:ext cx="2028218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Атом на короткое время изменяется, но быстро</a:t>
            </a:r>
            <a:b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возвращается в прежнее исходное состояние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Прямоугольник 77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36285" y="4430959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gray">
          <a:xfrm>
            <a:off x="2424625" y="5144474"/>
            <a:ext cx="4947645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 результате радиоактивного распада</a:t>
            </a:r>
            <a:b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атом полностью исчезает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Прямоугольник 79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30999" y="5122930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46712" y="5744852"/>
            <a:ext cx="5311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Щелкните мышкой по прямоугольнику с правильным ответом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4177" y="6238981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7493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17"/>
          <p:cNvSpPr>
            <a:spLocks noChangeArrowheads="1"/>
          </p:cNvSpPr>
          <p:nvPr/>
        </p:nvSpPr>
        <p:spPr bwMode="auto">
          <a:xfrm>
            <a:off x="1219200" y="1763815"/>
            <a:ext cx="7723320" cy="3951178"/>
          </a:xfrm>
          <a:prstGeom prst="roundRect">
            <a:avLst>
              <a:gd name="adj" fmla="val 7315"/>
            </a:avLst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 smtClean="0"/>
              <a:t>Гимназия 1526. Зелененькая Л.Е.</a:t>
            </a:r>
            <a:endParaRPr lang="ru-RU" dirty="0"/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1108068" y="787521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invGray">
          <a:xfrm>
            <a:off x="992180" y="850767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2" name="Group 17"/>
          <p:cNvGrpSpPr>
            <a:grpSpLocks/>
          </p:cNvGrpSpPr>
          <p:nvPr/>
        </p:nvGrpSpPr>
        <p:grpSpPr bwMode="auto">
          <a:xfrm>
            <a:off x="992180" y="673221"/>
            <a:ext cx="3852863" cy="401638"/>
            <a:chOff x="720" y="1392"/>
            <a:chExt cx="4058" cy="480"/>
          </a:xfrm>
        </p:grpSpPr>
        <p:sp>
          <p:nvSpPr>
            <p:cNvPr id="63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7" name="Rectangle 22"/>
          <p:cNvSpPr>
            <a:spLocks noChangeArrowheads="1"/>
          </p:cNvSpPr>
          <p:nvPr/>
        </p:nvSpPr>
        <p:spPr bwMode="gray">
          <a:xfrm>
            <a:off x="1309680" y="685921"/>
            <a:ext cx="304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Вопрос  4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white">
          <a:xfrm>
            <a:off x="1759254" y="1271487"/>
            <a:ext cx="54441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Что такое альфа-излучение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gray">
          <a:xfrm>
            <a:off x="2424625" y="2310009"/>
            <a:ext cx="2665439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положительных ионов водорода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14017" y="2297243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gray">
          <a:xfrm>
            <a:off x="2424625" y="3034663"/>
            <a:ext cx="6251513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быстрых двухзарядных ионов гелия 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Прямоугольник 75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 bwMode="auto">
          <a:xfrm>
            <a:off x="1725187" y="3034404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gray">
          <a:xfrm>
            <a:off x="2424625" y="3742743"/>
            <a:ext cx="5200103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быстрых электронов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Прямоугольник 76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14016" y="3722147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gray">
          <a:xfrm>
            <a:off x="2424625" y="4424793"/>
            <a:ext cx="2028218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квантов электромагнитного излучения</a:t>
            </a:r>
            <a:b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высокой энергии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Прямоугольник 77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36285" y="4430959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gray">
          <a:xfrm>
            <a:off x="2424625" y="5144474"/>
            <a:ext cx="4947645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нейтральных частиц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Прямоугольник 79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30999" y="5122930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46712" y="5744852"/>
            <a:ext cx="5311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Щелкните мышкой по прямоугольнику с правильным ответом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4177" y="6238981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14549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17"/>
          <p:cNvSpPr>
            <a:spLocks noChangeArrowheads="1"/>
          </p:cNvSpPr>
          <p:nvPr/>
        </p:nvSpPr>
        <p:spPr bwMode="auto">
          <a:xfrm>
            <a:off x="1219200" y="1763815"/>
            <a:ext cx="7723320" cy="3951178"/>
          </a:xfrm>
          <a:prstGeom prst="roundRect">
            <a:avLst>
              <a:gd name="adj" fmla="val 7315"/>
            </a:avLst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76991" y="13855"/>
            <a:ext cx="3301738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Модели атомов. Опыт Резерфорда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5685" y="64422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Гимназия 1526. Зелененькая Л.Е.</a:t>
            </a:r>
            <a:endParaRPr lang="ru-RU" dirty="0"/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1108068" y="787521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invGray">
          <a:xfrm>
            <a:off x="992180" y="850767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2" name="Group 17"/>
          <p:cNvGrpSpPr>
            <a:grpSpLocks/>
          </p:cNvGrpSpPr>
          <p:nvPr/>
        </p:nvGrpSpPr>
        <p:grpSpPr bwMode="auto">
          <a:xfrm>
            <a:off x="992180" y="673221"/>
            <a:ext cx="3852863" cy="401638"/>
            <a:chOff x="720" y="1392"/>
            <a:chExt cx="4058" cy="480"/>
          </a:xfrm>
        </p:grpSpPr>
        <p:sp>
          <p:nvSpPr>
            <p:cNvPr id="63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7" name="Rectangle 22"/>
          <p:cNvSpPr>
            <a:spLocks noChangeArrowheads="1"/>
          </p:cNvSpPr>
          <p:nvPr/>
        </p:nvSpPr>
        <p:spPr bwMode="gray">
          <a:xfrm>
            <a:off x="1309680" y="685921"/>
            <a:ext cx="304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Вопрос  5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white">
          <a:xfrm>
            <a:off x="1846712" y="1254500"/>
            <a:ext cx="54441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Что такое бета-излучение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gray">
          <a:xfrm>
            <a:off x="2424625" y="2310009"/>
            <a:ext cx="2665439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положительных ионов водорода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14017" y="2297243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gray">
          <a:xfrm>
            <a:off x="2424625" y="3034663"/>
            <a:ext cx="6251513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быстрых двухзарядных ионов гелия 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Прямоугольник 75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25187" y="3034404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gray">
          <a:xfrm>
            <a:off x="2424625" y="3742743"/>
            <a:ext cx="5200103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быстрых электронов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Прямоугольник 76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 bwMode="auto">
          <a:xfrm>
            <a:off x="1714016" y="3722147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gray">
          <a:xfrm>
            <a:off x="2424625" y="4424793"/>
            <a:ext cx="2028218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квантов электромагнитного излучения</a:t>
            </a:r>
            <a:b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высокой энергии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Прямоугольник 77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36285" y="4430959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gray">
          <a:xfrm>
            <a:off x="2424625" y="5144474"/>
            <a:ext cx="4947645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Поток нейтральных частиц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Прямоугольник 79">
            <a:hlinkClick r:id="" action="ppaction://noaction" highlightClick="1">
              <a:snd r:embed="rId4" name="click.wav"/>
            </a:hlinkClick>
          </p:cNvPr>
          <p:cNvSpPr/>
          <p:nvPr/>
        </p:nvSpPr>
        <p:spPr bwMode="auto">
          <a:xfrm>
            <a:off x="1730999" y="5122930"/>
            <a:ext cx="371725" cy="3686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46712" y="5744852"/>
            <a:ext cx="5311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Щелкните мышкой по прямоугольнику с правильным ответом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4177" y="6238981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5639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том">
  <a:themeElements>
    <a:clrScheme name="Stream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Атом</Template>
  <TotalTime>632</TotalTime>
  <Words>1503</Words>
  <Application>Microsoft Office PowerPoint</Application>
  <PresentationFormat>Экран (4:3)</PresentationFormat>
  <Paragraphs>371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Атом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Admin</cp:lastModifiedBy>
  <cp:revision>87</cp:revision>
  <dcterms:created xsi:type="dcterms:W3CDTF">2012-01-15T04:38:08Z</dcterms:created>
  <dcterms:modified xsi:type="dcterms:W3CDTF">2012-01-30T04:46:13Z</dcterms:modified>
</cp:coreProperties>
</file>