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9" r:id="rId2"/>
    <p:sldId id="258" r:id="rId3"/>
    <p:sldId id="260" r:id="rId4"/>
    <p:sldId id="262" r:id="rId5"/>
    <p:sldId id="261" r:id="rId6"/>
    <p:sldId id="277" r:id="rId7"/>
    <p:sldId id="279" r:id="rId8"/>
    <p:sldId id="280" r:id="rId9"/>
    <p:sldId id="278" r:id="rId10"/>
    <p:sldId id="275" r:id="rId11"/>
    <p:sldId id="281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849" autoAdjust="0"/>
    <p:restoredTop sz="94660"/>
  </p:normalViewPr>
  <p:slideViewPr>
    <p:cSldViewPr>
      <p:cViewPr>
        <p:scale>
          <a:sx n="66" d="100"/>
          <a:sy n="66" d="100"/>
        </p:scale>
        <p:origin x="-768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C78EA2-7319-4C8C-861B-9FD46CE62E28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AC11F5-2549-4D85-AEE7-4C08B643866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C11F5-2549-4D85-AEE7-4C08B6438666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6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1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4"/>
          <p:cNvGrpSpPr>
            <a:grpSpLocks/>
          </p:cNvGrpSpPr>
          <p:nvPr/>
        </p:nvGrpSpPr>
        <p:grpSpPr bwMode="auto">
          <a:xfrm>
            <a:off x="285750" y="285750"/>
            <a:ext cx="8645525" cy="6357938"/>
            <a:chOff x="356364" y="285728"/>
            <a:chExt cx="8431272" cy="6145256"/>
          </a:xfrm>
        </p:grpSpPr>
        <p:cxnSp>
          <p:nvCxnSpPr>
            <p:cNvPr id="3" name="Прямая соединительная линия 2"/>
            <p:cNvCxnSpPr/>
            <p:nvPr/>
          </p:nvCxnSpPr>
          <p:spPr>
            <a:xfrm>
              <a:off x="713989" y="357845"/>
              <a:ext cx="7572043" cy="153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Прямая соединительная линия 3"/>
            <p:cNvCxnSpPr/>
            <p:nvPr/>
          </p:nvCxnSpPr>
          <p:spPr>
            <a:xfrm>
              <a:off x="785204" y="6357333"/>
              <a:ext cx="7573592" cy="153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 rot="5400000">
              <a:off x="5929952" y="3357582"/>
              <a:ext cx="5571391" cy="154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5400000">
              <a:off x="-2286760" y="3357582"/>
              <a:ext cx="5430227" cy="154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5400000" flipH="1" flipV="1">
              <a:off x="428859" y="358114"/>
              <a:ext cx="285398" cy="28486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8286033" y="357845"/>
              <a:ext cx="428840" cy="21328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429128" y="6071935"/>
              <a:ext cx="356076" cy="28539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 rot="10800000" flipV="1">
              <a:off x="8358797" y="6144051"/>
              <a:ext cx="356076" cy="21328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5400000">
              <a:off x="-2357975" y="3357582"/>
              <a:ext cx="5430227" cy="1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>
              <a:off x="713989" y="285728"/>
              <a:ext cx="7572043" cy="15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 rot="5400000" flipH="1" flipV="1">
              <a:off x="357194" y="286447"/>
              <a:ext cx="357515" cy="3560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rot="5400000">
              <a:off x="6001167" y="3357582"/>
              <a:ext cx="5571391" cy="15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>
              <a:off x="8286033" y="285728"/>
              <a:ext cx="500056" cy="2853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>
              <a:off x="785204" y="6429449"/>
              <a:ext cx="7573592" cy="15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rot="10800000" flipV="1">
              <a:off x="8358797" y="6144051"/>
              <a:ext cx="427292" cy="2853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>
              <a:off x="357913" y="6071935"/>
              <a:ext cx="427292" cy="3575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5" name="Rectangle 7"/>
          <p:cNvSpPr>
            <a:spLocks noChangeArrowheads="1"/>
          </p:cNvSpPr>
          <p:nvPr/>
        </p:nvSpPr>
        <p:spPr bwMode="auto">
          <a:xfrm>
            <a:off x="-36513" y="1171575"/>
            <a:ext cx="9144001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 eaLnBrk="0" hangingPunct="0"/>
            <a:r>
              <a:rPr lang="ru-RU" sz="1400" i="1">
                <a:cs typeface="Times New Roman" pitchFamily="18" charset="0"/>
              </a:rPr>
              <a:t>.</a:t>
            </a:r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1785918" y="1142984"/>
            <a:ext cx="657229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7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Фронтальный опрос</a:t>
            </a:r>
            <a:endParaRPr lang="ru-RU" sz="7200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928662" y="4000504"/>
            <a:ext cx="721523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Болдырева Татьяна Викторовна</a:t>
            </a:r>
          </a:p>
          <a:p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учитель  математики</a:t>
            </a:r>
          </a:p>
          <a:p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МАОУ «Лицей №62» г.Саратова</a:t>
            </a:r>
          </a:p>
        </p:txBody>
      </p:sp>
      <p:sp>
        <p:nvSpPr>
          <p:cNvPr id="23" name="Управляющая кнопка: далее 22">
            <a:hlinkClick r:id="" action="ppaction://hlinkshowjump?jump=nextslide" highlightClick="1"/>
          </p:cNvPr>
          <p:cNvSpPr/>
          <p:nvPr/>
        </p:nvSpPr>
        <p:spPr>
          <a:xfrm>
            <a:off x="7740352" y="5733256"/>
            <a:ext cx="792088" cy="610368"/>
          </a:xfrm>
          <a:prstGeom prst="actionButtonForwardNex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4"/>
          <p:cNvGrpSpPr>
            <a:grpSpLocks/>
          </p:cNvGrpSpPr>
          <p:nvPr/>
        </p:nvGrpSpPr>
        <p:grpSpPr bwMode="auto">
          <a:xfrm>
            <a:off x="285750" y="285750"/>
            <a:ext cx="8645525" cy="6357938"/>
            <a:chOff x="356364" y="285728"/>
            <a:chExt cx="8431272" cy="6145256"/>
          </a:xfrm>
        </p:grpSpPr>
        <p:cxnSp>
          <p:nvCxnSpPr>
            <p:cNvPr id="3" name="Прямая соединительная линия 2"/>
            <p:cNvCxnSpPr/>
            <p:nvPr/>
          </p:nvCxnSpPr>
          <p:spPr>
            <a:xfrm>
              <a:off x="713989" y="357845"/>
              <a:ext cx="7572043" cy="153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Прямая соединительная линия 3"/>
            <p:cNvCxnSpPr/>
            <p:nvPr/>
          </p:nvCxnSpPr>
          <p:spPr>
            <a:xfrm>
              <a:off x="785204" y="6357333"/>
              <a:ext cx="7573592" cy="153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 rot="5400000">
              <a:off x="5929952" y="3357582"/>
              <a:ext cx="5571391" cy="154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5400000">
              <a:off x="-2286760" y="3357582"/>
              <a:ext cx="5430227" cy="154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5400000" flipH="1" flipV="1">
              <a:off x="428859" y="358114"/>
              <a:ext cx="285398" cy="28486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8286033" y="357845"/>
              <a:ext cx="428840" cy="21328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429128" y="6071935"/>
              <a:ext cx="356076" cy="28539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 rot="10800000" flipV="1">
              <a:off x="8358797" y="6144051"/>
              <a:ext cx="356076" cy="21328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5400000">
              <a:off x="-2357975" y="3357582"/>
              <a:ext cx="5430227" cy="1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>
              <a:off x="713989" y="285728"/>
              <a:ext cx="7572043" cy="15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 rot="5400000" flipH="1" flipV="1">
              <a:off x="357194" y="286447"/>
              <a:ext cx="357515" cy="3560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rot="5400000">
              <a:off x="6001167" y="3357582"/>
              <a:ext cx="5571391" cy="15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>
              <a:off x="8286033" y="285728"/>
              <a:ext cx="500056" cy="2853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>
              <a:off x="785204" y="6429449"/>
              <a:ext cx="7573592" cy="15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rot="10800000" flipV="1">
              <a:off x="8358797" y="6144051"/>
              <a:ext cx="427292" cy="2853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>
              <a:off x="357913" y="6071935"/>
              <a:ext cx="427292" cy="3575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5" name="Rectangle 7"/>
          <p:cNvSpPr>
            <a:spLocks noChangeArrowheads="1"/>
          </p:cNvSpPr>
          <p:nvPr/>
        </p:nvSpPr>
        <p:spPr bwMode="auto">
          <a:xfrm>
            <a:off x="-36513" y="1171575"/>
            <a:ext cx="9144001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 eaLnBrk="0" hangingPunct="0"/>
            <a:r>
              <a:rPr lang="ru-RU" sz="1400" i="1">
                <a:cs typeface="Times New Roman" pitchFamily="18" charset="0"/>
              </a:rPr>
              <a:t>.</a:t>
            </a:r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500034" y="500042"/>
            <a:ext cx="814393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9. Какой наибольший радиус может быть у сферы, помещающейся в наклонный цилиндр, радиус основания которого равен 1, а боковое ребро равно 2 и наклонено к плоскости основания под углов 60</a:t>
            </a:r>
            <a:r>
              <a:rPr lang="ru-RU" sz="3200" b="1" baseline="30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6" name="Группа 65"/>
          <p:cNvGrpSpPr/>
          <p:nvPr/>
        </p:nvGrpSpPr>
        <p:grpSpPr>
          <a:xfrm>
            <a:off x="4643438" y="3286124"/>
            <a:ext cx="3571900" cy="2890558"/>
            <a:chOff x="2571736" y="3286124"/>
            <a:chExt cx="2724130" cy="2890558"/>
          </a:xfrm>
        </p:grpSpPr>
        <p:cxnSp>
          <p:nvCxnSpPr>
            <p:cNvPr id="37" name="Прямая соединительная линия 36"/>
            <p:cNvCxnSpPr/>
            <p:nvPr/>
          </p:nvCxnSpPr>
          <p:spPr>
            <a:xfrm rot="5400000">
              <a:off x="1928794" y="4143380"/>
              <a:ext cx="2286016" cy="100013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 rot="5400000">
              <a:off x="3643306" y="4214818"/>
              <a:ext cx="2286016" cy="100013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>
              <a:off x="2571736" y="5786454"/>
              <a:ext cx="785818" cy="1588"/>
            </a:xfrm>
            <a:prstGeom prst="line">
              <a:avLst/>
            </a:prstGeom>
            <a:ln>
              <a:prstDash val="sysDash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41" name="Блок-схема: узел 40"/>
            <p:cNvSpPr/>
            <p:nvPr/>
          </p:nvSpPr>
          <p:spPr>
            <a:xfrm flipH="1">
              <a:off x="3428992" y="5786454"/>
              <a:ext cx="117156" cy="71438"/>
            </a:xfrm>
            <a:prstGeom prst="flowChartConnector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Дуга 41"/>
            <p:cNvSpPr/>
            <p:nvPr/>
          </p:nvSpPr>
          <p:spPr>
            <a:xfrm>
              <a:off x="3571868" y="3286124"/>
              <a:ext cx="1714512" cy="500066"/>
            </a:xfrm>
            <a:prstGeom prst="arc">
              <a:avLst>
                <a:gd name="adj1" fmla="val 10874369"/>
                <a:gd name="adj2" fmla="val 0"/>
              </a:avLst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Дуга 42"/>
            <p:cNvSpPr/>
            <p:nvPr/>
          </p:nvSpPr>
          <p:spPr>
            <a:xfrm rot="195396" flipV="1">
              <a:off x="3584122" y="3381070"/>
              <a:ext cx="1711744" cy="285291"/>
            </a:xfrm>
            <a:prstGeom prst="arc">
              <a:avLst>
                <a:gd name="adj1" fmla="val 10915187"/>
                <a:gd name="adj2" fmla="val 21567274"/>
              </a:avLst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Дуга 43"/>
            <p:cNvSpPr/>
            <p:nvPr/>
          </p:nvSpPr>
          <p:spPr>
            <a:xfrm>
              <a:off x="2571736" y="5572140"/>
              <a:ext cx="1714512" cy="500066"/>
            </a:xfrm>
            <a:prstGeom prst="arc">
              <a:avLst>
                <a:gd name="adj1" fmla="val 10874369"/>
                <a:gd name="adj2" fmla="val 0"/>
              </a:avLst>
            </a:prstGeom>
            <a:ln>
              <a:prstDash val="sysDash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Дуга 45"/>
            <p:cNvSpPr/>
            <p:nvPr/>
          </p:nvSpPr>
          <p:spPr>
            <a:xfrm flipV="1">
              <a:off x="2571736" y="5643578"/>
              <a:ext cx="1714512" cy="357190"/>
            </a:xfrm>
            <a:prstGeom prst="arc">
              <a:avLst>
                <a:gd name="adj1" fmla="val 10627742"/>
                <a:gd name="adj2" fmla="val 0"/>
              </a:avLst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786051" y="5429264"/>
              <a:ext cx="5000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60</a:t>
              </a:r>
              <a:r>
                <a:rPr lang="ru-RU" b="1" baseline="30000" dirty="0" smtClean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endParaRPr lang="ru-RU" b="1" baseline="300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Дуга 47"/>
            <p:cNvSpPr/>
            <p:nvPr/>
          </p:nvSpPr>
          <p:spPr>
            <a:xfrm>
              <a:off x="2571736" y="5500702"/>
              <a:ext cx="285752" cy="500066"/>
            </a:xfrm>
            <a:prstGeom prst="arc">
              <a:avLst/>
            </a:prstGeom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2714612" y="4429132"/>
              <a:ext cx="35719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2857488" y="5715017"/>
              <a:ext cx="4286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67" name="Прямоугольник 66"/>
          <p:cNvSpPr/>
          <p:nvPr/>
        </p:nvSpPr>
        <p:spPr>
          <a:xfrm>
            <a:off x="1115616" y="3789040"/>
            <a:ext cx="250033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Ответ</a:t>
            </a:r>
            <a:endParaRPr lang="ru-RU" sz="44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8" name="Объект 67"/>
          <p:cNvGraphicFramePr>
            <a:graphicFrameLocks noChangeAspect="1"/>
          </p:cNvGraphicFramePr>
          <p:nvPr/>
        </p:nvGraphicFramePr>
        <p:xfrm>
          <a:off x="1979712" y="4941168"/>
          <a:ext cx="720080" cy="1224136"/>
        </p:xfrm>
        <a:graphic>
          <a:graphicData uri="http://schemas.openxmlformats.org/presentationml/2006/ole">
            <p:oleObj spid="_x0000_s6145" name="Формула" r:id="rId3" imgW="253800" imgH="431640" progId="Equation.3">
              <p:embed/>
            </p:oleObj>
          </a:graphicData>
        </a:graphic>
      </p:graphicFrame>
      <p:sp>
        <p:nvSpPr>
          <p:cNvPr id="36" name="Управляющая кнопка: далее 35">
            <a:hlinkClick r:id="" action="ppaction://hlinkshowjump?jump=nextslide" highlightClick="1"/>
          </p:cNvPr>
          <p:cNvSpPr/>
          <p:nvPr/>
        </p:nvSpPr>
        <p:spPr>
          <a:xfrm>
            <a:off x="7740352" y="5733256"/>
            <a:ext cx="792088" cy="610368"/>
          </a:xfrm>
          <a:prstGeom prst="actionButtonForwardNex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4"/>
          <p:cNvGrpSpPr>
            <a:grpSpLocks/>
          </p:cNvGrpSpPr>
          <p:nvPr/>
        </p:nvGrpSpPr>
        <p:grpSpPr bwMode="auto">
          <a:xfrm>
            <a:off x="285750" y="285750"/>
            <a:ext cx="8645525" cy="6357938"/>
            <a:chOff x="356364" y="285728"/>
            <a:chExt cx="8431272" cy="6145256"/>
          </a:xfrm>
        </p:grpSpPr>
        <p:cxnSp>
          <p:nvCxnSpPr>
            <p:cNvPr id="3" name="Прямая соединительная линия 2"/>
            <p:cNvCxnSpPr/>
            <p:nvPr/>
          </p:nvCxnSpPr>
          <p:spPr>
            <a:xfrm>
              <a:off x="713989" y="357845"/>
              <a:ext cx="7572043" cy="153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Прямая соединительная линия 3"/>
            <p:cNvCxnSpPr/>
            <p:nvPr/>
          </p:nvCxnSpPr>
          <p:spPr>
            <a:xfrm>
              <a:off x="785204" y="6357333"/>
              <a:ext cx="7573592" cy="153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 rot="5400000">
              <a:off x="5929952" y="3357582"/>
              <a:ext cx="5571391" cy="154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5400000">
              <a:off x="-2286760" y="3357582"/>
              <a:ext cx="5430227" cy="154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5400000" flipH="1" flipV="1">
              <a:off x="428859" y="358114"/>
              <a:ext cx="285398" cy="28486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8286033" y="357845"/>
              <a:ext cx="428840" cy="21328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429128" y="6071935"/>
              <a:ext cx="356076" cy="28539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 rot="10800000" flipV="1">
              <a:off x="8358797" y="6144051"/>
              <a:ext cx="356076" cy="21328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5400000">
              <a:off x="-2357975" y="3357582"/>
              <a:ext cx="5430227" cy="1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>
              <a:off x="713989" y="285728"/>
              <a:ext cx="7572043" cy="15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 rot="5400000" flipH="1" flipV="1">
              <a:off x="357194" y="286447"/>
              <a:ext cx="357515" cy="3560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rot="5400000">
              <a:off x="6001167" y="3357582"/>
              <a:ext cx="5571391" cy="15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>
              <a:off x="8286033" y="285728"/>
              <a:ext cx="500056" cy="2853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>
              <a:off x="785204" y="6429449"/>
              <a:ext cx="7573592" cy="15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rot="10800000" flipV="1">
              <a:off x="8358797" y="6144051"/>
              <a:ext cx="427292" cy="2853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>
              <a:off x="357913" y="6071935"/>
              <a:ext cx="427292" cy="3575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5" name="Rectangle 7"/>
          <p:cNvSpPr>
            <a:spLocks noChangeArrowheads="1"/>
          </p:cNvSpPr>
          <p:nvPr/>
        </p:nvSpPr>
        <p:spPr bwMode="auto">
          <a:xfrm>
            <a:off x="-36513" y="1171575"/>
            <a:ext cx="9144001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 eaLnBrk="0" hangingPunct="0"/>
            <a:r>
              <a:rPr lang="ru-RU" sz="1400" i="1">
                <a:cs typeface="Times New Roman" pitchFamily="18" charset="0"/>
              </a:rPr>
              <a:t>.</a:t>
            </a:r>
            <a:endParaRPr lang="ru-RU"/>
          </a:p>
        </p:txBody>
      </p:sp>
      <p:sp>
        <p:nvSpPr>
          <p:cNvPr id="52" name="Oval 2"/>
          <p:cNvSpPr>
            <a:spLocks noChangeArrowheads="1"/>
          </p:cNvSpPr>
          <p:nvPr/>
        </p:nvSpPr>
        <p:spPr bwMode="auto">
          <a:xfrm>
            <a:off x="714348" y="2357430"/>
            <a:ext cx="4000528" cy="3857652"/>
          </a:xfrm>
          <a:prstGeom prst="ellipse">
            <a:avLst/>
          </a:prstGeom>
          <a:gradFill rotWithShape="1">
            <a:gsLst>
              <a:gs pos="0">
                <a:srgbClr val="E1FFE1">
                  <a:gamma/>
                  <a:shade val="64314"/>
                  <a:invGamma/>
                  <a:alpha val="67000"/>
                </a:srgbClr>
              </a:gs>
              <a:gs pos="50000">
                <a:srgbClr val="E1FFE1">
                  <a:alpha val="72000"/>
                </a:srgbClr>
              </a:gs>
              <a:gs pos="100000">
                <a:srgbClr val="E1FFE1">
                  <a:gamma/>
                  <a:shade val="64314"/>
                  <a:invGamma/>
                  <a:alpha val="67000"/>
                </a:srgbClr>
              </a:gs>
            </a:gsLst>
            <a:lin ang="0" scaled="1"/>
          </a:gradFill>
          <a:ln w="38100">
            <a:solidFill>
              <a:srgbClr val="1B511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3" name="AutoShape 6"/>
          <p:cNvSpPr>
            <a:spLocks noChangeArrowheads="1"/>
          </p:cNvSpPr>
          <p:nvPr/>
        </p:nvSpPr>
        <p:spPr bwMode="auto">
          <a:xfrm>
            <a:off x="1071538" y="2786058"/>
            <a:ext cx="3286148" cy="3000396"/>
          </a:xfrm>
          <a:prstGeom prst="can">
            <a:avLst>
              <a:gd name="adj" fmla="val 30312"/>
            </a:avLst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4" name="Прямая соединительная линия 53"/>
          <p:cNvCxnSpPr>
            <a:endCxn id="60" idx="0"/>
          </p:cNvCxnSpPr>
          <p:nvPr/>
        </p:nvCxnSpPr>
        <p:spPr>
          <a:xfrm rot="5400000">
            <a:off x="1061186" y="4275902"/>
            <a:ext cx="3286147" cy="20708"/>
          </a:xfrm>
          <a:prstGeom prst="line">
            <a:avLst/>
          </a:prstGeom>
          <a:ln>
            <a:prstDash val="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rot="10800000" flipV="1">
            <a:off x="1071538" y="4357694"/>
            <a:ext cx="1574742" cy="1071570"/>
          </a:xfrm>
          <a:prstGeom prst="line">
            <a:avLst/>
          </a:prstGeom>
          <a:ln>
            <a:prstDash val="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>
            <a:endCxn id="59" idx="1"/>
          </p:cNvCxnSpPr>
          <p:nvPr/>
        </p:nvCxnSpPr>
        <p:spPr>
          <a:xfrm>
            <a:off x="1071538" y="5428166"/>
            <a:ext cx="1658240" cy="15584"/>
          </a:xfrm>
          <a:prstGeom prst="line">
            <a:avLst/>
          </a:prstGeom>
          <a:ln>
            <a:prstDash val="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7" name="Блок-схема: узел 56"/>
          <p:cNvSpPr/>
          <p:nvPr/>
        </p:nvSpPr>
        <p:spPr>
          <a:xfrm>
            <a:off x="2643174" y="3214686"/>
            <a:ext cx="101463" cy="98914"/>
          </a:xfrm>
          <a:prstGeom prst="flowChartConnector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Блок-схема: узел 57"/>
          <p:cNvSpPr/>
          <p:nvPr/>
        </p:nvSpPr>
        <p:spPr>
          <a:xfrm>
            <a:off x="2643174" y="4214818"/>
            <a:ext cx="101463" cy="98914"/>
          </a:xfrm>
          <a:prstGeom prst="flowChartConnector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Блок-схема: узел 58"/>
          <p:cNvSpPr/>
          <p:nvPr/>
        </p:nvSpPr>
        <p:spPr>
          <a:xfrm flipH="1">
            <a:off x="2643174" y="5429264"/>
            <a:ext cx="101463" cy="98914"/>
          </a:xfrm>
          <a:prstGeom prst="flowChartConnector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Блок-схема: узел 59"/>
          <p:cNvSpPr/>
          <p:nvPr/>
        </p:nvSpPr>
        <p:spPr>
          <a:xfrm flipH="1">
            <a:off x="2643174" y="5929330"/>
            <a:ext cx="101463" cy="98914"/>
          </a:xfrm>
          <a:prstGeom prst="flowChartConnector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Блок-схема: узел 60"/>
          <p:cNvSpPr/>
          <p:nvPr/>
        </p:nvSpPr>
        <p:spPr>
          <a:xfrm>
            <a:off x="2643174" y="2571744"/>
            <a:ext cx="101463" cy="98914"/>
          </a:xfrm>
          <a:prstGeom prst="flowChartConnector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TextBox 61"/>
          <p:cNvSpPr txBox="1"/>
          <p:nvPr/>
        </p:nvSpPr>
        <p:spPr>
          <a:xfrm>
            <a:off x="2071670" y="4000504"/>
            <a:ext cx="5000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928794" y="2928935"/>
            <a:ext cx="7640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2000232" y="5143512"/>
            <a:ext cx="989260" cy="55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576781" y="4780827"/>
            <a:ext cx="357674" cy="404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R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00035" y="642918"/>
            <a:ext cx="81439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10. Около цилиндра, высота которого равна 1,описана сфера радиуса 1. Найдите радиус основания цилиндра.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786314" y="3786190"/>
            <a:ext cx="192071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Ответ:</a:t>
            </a:r>
            <a:endParaRPr lang="ru-RU" sz="44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8" name="Объект 37"/>
          <p:cNvGraphicFramePr>
            <a:graphicFrameLocks noChangeAspect="1"/>
          </p:cNvGraphicFramePr>
          <p:nvPr/>
        </p:nvGraphicFramePr>
        <p:xfrm>
          <a:off x="7029450" y="3171825"/>
          <a:ext cx="1000125" cy="1700213"/>
        </p:xfrm>
        <a:graphic>
          <a:graphicData uri="http://schemas.openxmlformats.org/presentationml/2006/ole">
            <p:oleObj spid="_x0000_s26626" name="Формула" r:id="rId4" imgW="253800" imgH="431640" progId="Equation.3">
              <p:embed/>
            </p:oleObj>
          </a:graphicData>
        </a:graphic>
      </p:graphicFrame>
      <p:sp>
        <p:nvSpPr>
          <p:cNvPr id="37" name="Управляющая кнопка: домой 36">
            <a:hlinkClick r:id="" action="ppaction://hlinkshowjump?jump=endshow" highlightClick="1"/>
          </p:cNvPr>
          <p:cNvSpPr/>
          <p:nvPr/>
        </p:nvSpPr>
        <p:spPr>
          <a:xfrm>
            <a:off x="7884368" y="5661248"/>
            <a:ext cx="648072" cy="692696"/>
          </a:xfrm>
          <a:prstGeom prst="actionButtonHom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4"/>
          <p:cNvGrpSpPr>
            <a:grpSpLocks/>
          </p:cNvGrpSpPr>
          <p:nvPr/>
        </p:nvGrpSpPr>
        <p:grpSpPr bwMode="auto">
          <a:xfrm>
            <a:off x="285750" y="285750"/>
            <a:ext cx="8645525" cy="6357938"/>
            <a:chOff x="356364" y="285728"/>
            <a:chExt cx="8431272" cy="6145256"/>
          </a:xfrm>
        </p:grpSpPr>
        <p:cxnSp>
          <p:nvCxnSpPr>
            <p:cNvPr id="3" name="Прямая соединительная линия 2"/>
            <p:cNvCxnSpPr/>
            <p:nvPr/>
          </p:nvCxnSpPr>
          <p:spPr>
            <a:xfrm>
              <a:off x="713989" y="357845"/>
              <a:ext cx="7572043" cy="153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Прямая соединительная линия 3"/>
            <p:cNvCxnSpPr/>
            <p:nvPr/>
          </p:nvCxnSpPr>
          <p:spPr>
            <a:xfrm>
              <a:off x="785204" y="6357333"/>
              <a:ext cx="7573592" cy="153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 rot="5400000">
              <a:off x="5929952" y="3357582"/>
              <a:ext cx="5571391" cy="154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5400000">
              <a:off x="-2286760" y="3357582"/>
              <a:ext cx="5430227" cy="154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5400000" flipH="1" flipV="1">
              <a:off x="428859" y="358114"/>
              <a:ext cx="285398" cy="28486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8286033" y="357845"/>
              <a:ext cx="428840" cy="21328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429128" y="6071935"/>
              <a:ext cx="356076" cy="28539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 rot="10800000" flipV="1">
              <a:off x="8358797" y="6144051"/>
              <a:ext cx="356076" cy="21328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5400000">
              <a:off x="-2357975" y="3357582"/>
              <a:ext cx="5430227" cy="1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>
              <a:off x="713989" y="285728"/>
              <a:ext cx="7572043" cy="15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 rot="5400000" flipH="1" flipV="1">
              <a:off x="357194" y="286447"/>
              <a:ext cx="357515" cy="3560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rot="5400000">
              <a:off x="6001167" y="3357582"/>
              <a:ext cx="5571391" cy="15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>
              <a:off x="8286033" y="285728"/>
              <a:ext cx="500056" cy="2853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>
              <a:off x="785204" y="6429449"/>
              <a:ext cx="7573592" cy="15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rot="10800000" flipV="1">
              <a:off x="8358797" y="6144051"/>
              <a:ext cx="427292" cy="2853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>
              <a:off x="357913" y="6071935"/>
              <a:ext cx="427292" cy="3575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Прямоугольник 26"/>
          <p:cNvSpPr/>
          <p:nvPr/>
        </p:nvSpPr>
        <p:spPr>
          <a:xfrm>
            <a:off x="4572000" y="2852936"/>
            <a:ext cx="500066" cy="571504"/>
          </a:xfrm>
          <a:prstGeom prst="rect">
            <a:avLst/>
          </a:prstGeom>
          <a:gradFill flip="none" rotWithShape="1">
            <a:gsLst>
              <a:gs pos="54000">
                <a:schemeClr val="accent1">
                  <a:tint val="66000"/>
                  <a:satMod val="160000"/>
                  <a:alpha val="44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/>
              <a:t>1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4572000" y="4714884"/>
            <a:ext cx="500066" cy="571504"/>
          </a:xfrm>
          <a:prstGeom prst="rect">
            <a:avLst/>
          </a:prstGeom>
          <a:gradFill flip="none" rotWithShape="1">
            <a:gsLst>
              <a:gs pos="54000">
                <a:schemeClr val="accent1">
                  <a:tint val="66000"/>
                  <a:satMod val="160000"/>
                  <a:alpha val="44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/>
              <a:t>3</a:t>
            </a:r>
          </a:p>
        </p:txBody>
      </p:sp>
      <p:sp>
        <p:nvSpPr>
          <p:cNvPr id="36" name="Скругленная прямоугольная выноска 35"/>
          <p:cNvSpPr/>
          <p:nvPr/>
        </p:nvSpPr>
        <p:spPr>
          <a:xfrm>
            <a:off x="6072198" y="4286256"/>
            <a:ext cx="1571636" cy="684086"/>
          </a:xfrm>
          <a:prstGeom prst="wedgeRoundRectCallout">
            <a:avLst>
              <a:gd name="adj1" fmla="val -81439"/>
              <a:gd name="adj2" fmla="val 80591"/>
              <a:gd name="adj3" fmla="val 16667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50000">
                <a:schemeClr val="bg1">
                  <a:lumMod val="65000"/>
                  <a:tint val="44500"/>
                  <a:satMod val="160000"/>
                </a:schemeClr>
              </a:gs>
              <a:gs pos="100000">
                <a:schemeClr val="bg1">
                  <a:lumMod val="65000"/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Подумай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4572000" y="3857628"/>
            <a:ext cx="500066" cy="571504"/>
          </a:xfrm>
          <a:prstGeom prst="rect">
            <a:avLst/>
          </a:prstGeom>
          <a:gradFill flip="none" rotWithShape="1">
            <a:gsLst>
              <a:gs pos="54000">
                <a:schemeClr val="accent1">
                  <a:tint val="66000"/>
                  <a:satMod val="160000"/>
                  <a:alpha val="44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/>
              <a:t>2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4572000" y="5572140"/>
            <a:ext cx="500066" cy="571504"/>
          </a:xfrm>
          <a:prstGeom prst="rect">
            <a:avLst/>
          </a:prstGeom>
          <a:gradFill flip="none" rotWithShape="1">
            <a:gsLst>
              <a:gs pos="54000">
                <a:schemeClr val="accent1">
                  <a:tint val="66000"/>
                  <a:satMod val="160000"/>
                  <a:alpha val="44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/>
              <a:t>4</a:t>
            </a:r>
          </a:p>
        </p:txBody>
      </p:sp>
      <p:sp>
        <p:nvSpPr>
          <p:cNvPr id="44" name="Скругленная прямоугольная выноска 43"/>
          <p:cNvSpPr/>
          <p:nvPr/>
        </p:nvSpPr>
        <p:spPr>
          <a:xfrm>
            <a:off x="6072198" y="3500438"/>
            <a:ext cx="1571636" cy="612648"/>
          </a:xfrm>
          <a:prstGeom prst="wedgeRoundRectCallout">
            <a:avLst>
              <a:gd name="adj1" fmla="val -81439"/>
              <a:gd name="adj2" fmla="val 80591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Верно</a:t>
            </a:r>
          </a:p>
        </p:txBody>
      </p:sp>
      <p:sp>
        <p:nvSpPr>
          <p:cNvPr id="1054" name="Rectangle 6"/>
          <p:cNvSpPr>
            <a:spLocks noChangeArrowheads="1"/>
          </p:cNvSpPr>
          <p:nvPr/>
        </p:nvSpPr>
        <p:spPr bwMode="auto">
          <a:xfrm rot="10800000" flipV="1">
            <a:off x="785786" y="428604"/>
            <a:ext cx="800102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1.В цилиндр высоты 2 вписана сфера. Найдите ее радиус.                       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5" name="Rectangle 7"/>
          <p:cNvSpPr>
            <a:spLocks noChangeArrowheads="1"/>
          </p:cNvSpPr>
          <p:nvPr/>
        </p:nvSpPr>
        <p:spPr bwMode="auto">
          <a:xfrm>
            <a:off x="-36513" y="1171575"/>
            <a:ext cx="9144001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 eaLnBrk="0" hangingPunct="0"/>
            <a:r>
              <a:rPr lang="ru-RU" sz="1400" i="1">
                <a:cs typeface="Times New Roman" pitchFamily="18" charset="0"/>
              </a:rPr>
              <a:t>.</a:t>
            </a:r>
            <a:endParaRPr lang="ru-RU"/>
          </a:p>
        </p:txBody>
      </p:sp>
      <p:sp>
        <p:nvSpPr>
          <p:cNvPr id="1056" name="TextBox 40"/>
          <p:cNvSpPr txBox="1">
            <a:spLocks noChangeArrowheads="1"/>
          </p:cNvSpPr>
          <p:nvPr/>
        </p:nvSpPr>
        <p:spPr bwMode="auto">
          <a:xfrm>
            <a:off x="5429256" y="2786058"/>
            <a:ext cx="5000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7" name="TextBox 41"/>
          <p:cNvSpPr txBox="1">
            <a:spLocks noChangeArrowheads="1"/>
          </p:cNvSpPr>
          <p:nvPr/>
        </p:nvSpPr>
        <p:spPr bwMode="auto">
          <a:xfrm>
            <a:off x="5429256" y="4714884"/>
            <a:ext cx="78581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8" name="TextBox 42"/>
          <p:cNvSpPr txBox="1">
            <a:spLocks noChangeArrowheads="1"/>
          </p:cNvSpPr>
          <p:nvPr/>
        </p:nvSpPr>
        <p:spPr bwMode="auto">
          <a:xfrm>
            <a:off x="5357818" y="5214950"/>
            <a:ext cx="221457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Другой ответ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9" name="TextBox 44"/>
          <p:cNvSpPr txBox="1">
            <a:spLocks noChangeArrowheads="1"/>
          </p:cNvSpPr>
          <p:nvPr/>
        </p:nvSpPr>
        <p:spPr bwMode="auto">
          <a:xfrm>
            <a:off x="5429256" y="3857628"/>
            <a:ext cx="57150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5" name="Группа 34"/>
          <p:cNvGrpSpPr/>
          <p:nvPr/>
        </p:nvGrpSpPr>
        <p:grpSpPr>
          <a:xfrm>
            <a:off x="1071538" y="2285992"/>
            <a:ext cx="2528879" cy="3155961"/>
            <a:chOff x="900113" y="1844675"/>
            <a:chExt cx="3390900" cy="4103688"/>
          </a:xfrm>
        </p:grpSpPr>
        <p:sp>
          <p:nvSpPr>
            <p:cNvPr id="40" name="Oval 11"/>
            <p:cNvSpPr>
              <a:spLocks noChangeArrowheads="1"/>
            </p:cNvSpPr>
            <p:nvPr/>
          </p:nvSpPr>
          <p:spPr bwMode="auto">
            <a:xfrm>
              <a:off x="900113" y="1844675"/>
              <a:ext cx="3384550" cy="10795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" name="AutoShape 6"/>
            <p:cNvSpPr>
              <a:spLocks noChangeArrowheads="1"/>
            </p:cNvSpPr>
            <p:nvPr/>
          </p:nvSpPr>
          <p:spPr bwMode="auto">
            <a:xfrm>
              <a:off x="900113" y="1844675"/>
              <a:ext cx="3384550" cy="4103688"/>
            </a:xfrm>
            <a:prstGeom prst="can">
              <a:avLst>
                <a:gd name="adj" fmla="val 30312"/>
              </a:avLst>
            </a:prstGeom>
            <a:solidFill>
              <a:schemeClr val="accent1">
                <a:lumMod val="60000"/>
                <a:lumOff val="40000"/>
              </a:schemeClr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2" name="Oval 7"/>
            <p:cNvSpPr>
              <a:spLocks noChangeArrowheads="1"/>
            </p:cNvSpPr>
            <p:nvPr/>
          </p:nvSpPr>
          <p:spPr bwMode="auto">
            <a:xfrm>
              <a:off x="917575" y="2384425"/>
              <a:ext cx="3346450" cy="3135313"/>
            </a:xfrm>
            <a:prstGeom prst="ellipse">
              <a:avLst/>
            </a:prstGeom>
            <a:gradFill rotWithShape="1">
              <a:gsLst>
                <a:gs pos="0">
                  <a:srgbClr val="FAEAD2"/>
                </a:gs>
                <a:gs pos="50000">
                  <a:srgbClr val="FAEAD2">
                    <a:gamma/>
                    <a:shade val="80392"/>
                    <a:invGamma/>
                  </a:srgbClr>
                </a:gs>
                <a:gs pos="100000">
                  <a:srgbClr val="FAEAD2"/>
                </a:gs>
              </a:gsLst>
              <a:lin ang="0" scaled="1"/>
            </a:gradFill>
            <a:ln w="28575">
              <a:solidFill>
                <a:srgbClr val="CC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3" name="Line 8"/>
            <p:cNvSpPr>
              <a:spLocks noChangeShapeType="1"/>
            </p:cNvSpPr>
            <p:nvPr/>
          </p:nvSpPr>
          <p:spPr bwMode="auto">
            <a:xfrm>
              <a:off x="900113" y="5445125"/>
              <a:ext cx="33845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5" name="Line 9"/>
            <p:cNvSpPr>
              <a:spLocks noChangeShapeType="1"/>
            </p:cNvSpPr>
            <p:nvPr/>
          </p:nvSpPr>
          <p:spPr bwMode="auto">
            <a:xfrm flipV="1">
              <a:off x="900113" y="2347913"/>
              <a:ext cx="33845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6" name="Freeform 12"/>
            <p:cNvSpPr>
              <a:spLocks/>
            </p:cNvSpPr>
            <p:nvPr/>
          </p:nvSpPr>
          <p:spPr bwMode="auto">
            <a:xfrm>
              <a:off x="1331913" y="2708275"/>
              <a:ext cx="2460625" cy="1682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45" y="91"/>
                </a:cxn>
                <a:cxn ang="0">
                  <a:pos x="1089" y="91"/>
                </a:cxn>
                <a:cxn ang="0">
                  <a:pos x="1550" y="7"/>
                </a:cxn>
              </a:cxnLst>
              <a:rect l="0" t="0" r="r" b="b"/>
              <a:pathLst>
                <a:path w="1550" h="106">
                  <a:moveTo>
                    <a:pt x="0" y="0"/>
                  </a:moveTo>
                  <a:cubicBezTo>
                    <a:pt x="182" y="38"/>
                    <a:pt x="364" y="76"/>
                    <a:pt x="545" y="91"/>
                  </a:cubicBezTo>
                  <a:cubicBezTo>
                    <a:pt x="726" y="106"/>
                    <a:pt x="922" y="105"/>
                    <a:pt x="1089" y="91"/>
                  </a:cubicBezTo>
                  <a:cubicBezTo>
                    <a:pt x="1256" y="77"/>
                    <a:pt x="1454" y="24"/>
                    <a:pt x="1550" y="7"/>
                  </a:cubicBez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7" name="Freeform 13"/>
            <p:cNvSpPr>
              <a:spLocks/>
            </p:cNvSpPr>
            <p:nvPr/>
          </p:nvSpPr>
          <p:spPr bwMode="auto">
            <a:xfrm>
              <a:off x="900113" y="4964113"/>
              <a:ext cx="3375025" cy="481012"/>
            </a:xfrm>
            <a:custGeom>
              <a:avLst/>
              <a:gdLst/>
              <a:ahLst/>
              <a:cxnLst>
                <a:cxn ang="0">
                  <a:pos x="0" y="303"/>
                </a:cxn>
                <a:cxn ang="0">
                  <a:pos x="36" y="246"/>
                </a:cxn>
                <a:cxn ang="0">
                  <a:pos x="100" y="192"/>
                </a:cxn>
                <a:cxn ang="0">
                  <a:pos x="202" y="130"/>
                </a:cxn>
                <a:cxn ang="0">
                  <a:pos x="438" y="62"/>
                </a:cxn>
                <a:cxn ang="0">
                  <a:pos x="1066" y="0"/>
                </a:cxn>
                <a:cxn ang="0">
                  <a:pos x="1630" y="63"/>
                </a:cxn>
                <a:cxn ang="0">
                  <a:pos x="1922" y="146"/>
                </a:cxn>
                <a:cxn ang="0">
                  <a:pos x="2060" y="228"/>
                </a:cxn>
                <a:cxn ang="0">
                  <a:pos x="2126" y="296"/>
                </a:cxn>
              </a:cxnLst>
              <a:rect l="0" t="0" r="r" b="b"/>
              <a:pathLst>
                <a:path w="2126" h="303">
                  <a:moveTo>
                    <a:pt x="0" y="303"/>
                  </a:moveTo>
                  <a:cubicBezTo>
                    <a:pt x="6" y="294"/>
                    <a:pt x="20" y="264"/>
                    <a:pt x="36" y="246"/>
                  </a:cubicBezTo>
                  <a:cubicBezTo>
                    <a:pt x="52" y="228"/>
                    <a:pt x="72" y="211"/>
                    <a:pt x="100" y="192"/>
                  </a:cubicBezTo>
                  <a:cubicBezTo>
                    <a:pt x="128" y="173"/>
                    <a:pt x="146" y="152"/>
                    <a:pt x="202" y="130"/>
                  </a:cubicBezTo>
                  <a:cubicBezTo>
                    <a:pt x="258" y="108"/>
                    <a:pt x="294" y="84"/>
                    <a:pt x="438" y="62"/>
                  </a:cubicBezTo>
                  <a:cubicBezTo>
                    <a:pt x="582" y="40"/>
                    <a:pt x="867" y="0"/>
                    <a:pt x="1066" y="0"/>
                  </a:cubicBezTo>
                  <a:cubicBezTo>
                    <a:pt x="1265" y="0"/>
                    <a:pt x="1487" y="39"/>
                    <a:pt x="1630" y="63"/>
                  </a:cubicBezTo>
                  <a:cubicBezTo>
                    <a:pt x="1773" y="87"/>
                    <a:pt x="1850" y="119"/>
                    <a:pt x="1922" y="146"/>
                  </a:cubicBezTo>
                  <a:cubicBezTo>
                    <a:pt x="1994" y="173"/>
                    <a:pt x="2026" y="203"/>
                    <a:pt x="2060" y="228"/>
                  </a:cubicBezTo>
                  <a:cubicBezTo>
                    <a:pt x="2094" y="253"/>
                    <a:pt x="2112" y="282"/>
                    <a:pt x="2126" y="296"/>
                  </a:cubicBezTo>
                </a:path>
              </a:pathLst>
            </a:custGeom>
            <a:noFill/>
            <a:ln w="9525" cap="flat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8" name="Freeform 16"/>
            <p:cNvSpPr>
              <a:spLocks/>
            </p:cNvSpPr>
            <p:nvPr/>
          </p:nvSpPr>
          <p:spPr bwMode="auto">
            <a:xfrm>
              <a:off x="900113" y="3644900"/>
              <a:ext cx="3390900" cy="234950"/>
            </a:xfrm>
            <a:custGeom>
              <a:avLst/>
              <a:gdLst/>
              <a:ahLst/>
              <a:cxnLst>
                <a:cxn ang="0">
                  <a:pos x="0" y="132"/>
                </a:cxn>
                <a:cxn ang="0">
                  <a:pos x="18" y="108"/>
                </a:cxn>
                <a:cxn ang="0">
                  <a:pos x="66" y="90"/>
                </a:cxn>
                <a:cxn ang="0">
                  <a:pos x="122" y="68"/>
                </a:cxn>
                <a:cxn ang="0">
                  <a:pos x="326" y="34"/>
                </a:cxn>
                <a:cxn ang="0">
                  <a:pos x="594" y="10"/>
                </a:cxn>
                <a:cxn ang="0">
                  <a:pos x="720" y="6"/>
                </a:cxn>
                <a:cxn ang="0">
                  <a:pos x="1256" y="0"/>
                </a:cxn>
                <a:cxn ang="0">
                  <a:pos x="1480" y="10"/>
                </a:cxn>
                <a:cxn ang="0">
                  <a:pos x="1986" y="62"/>
                </a:cxn>
                <a:cxn ang="0">
                  <a:pos x="2044" y="78"/>
                </a:cxn>
                <a:cxn ang="0">
                  <a:pos x="2088" y="94"/>
                </a:cxn>
                <a:cxn ang="0">
                  <a:pos x="2126" y="120"/>
                </a:cxn>
                <a:cxn ang="0">
                  <a:pos x="2136" y="148"/>
                </a:cxn>
              </a:cxnLst>
              <a:rect l="0" t="0" r="r" b="b"/>
              <a:pathLst>
                <a:path w="2136" h="148">
                  <a:moveTo>
                    <a:pt x="0" y="132"/>
                  </a:moveTo>
                  <a:cubicBezTo>
                    <a:pt x="4" y="130"/>
                    <a:pt x="7" y="115"/>
                    <a:pt x="18" y="108"/>
                  </a:cubicBezTo>
                  <a:cubicBezTo>
                    <a:pt x="29" y="101"/>
                    <a:pt x="49" y="97"/>
                    <a:pt x="66" y="90"/>
                  </a:cubicBezTo>
                  <a:cubicBezTo>
                    <a:pt x="75" y="77"/>
                    <a:pt x="108" y="73"/>
                    <a:pt x="122" y="68"/>
                  </a:cubicBezTo>
                  <a:cubicBezTo>
                    <a:pt x="204" y="54"/>
                    <a:pt x="249" y="40"/>
                    <a:pt x="326" y="34"/>
                  </a:cubicBezTo>
                  <a:cubicBezTo>
                    <a:pt x="392" y="24"/>
                    <a:pt x="516" y="16"/>
                    <a:pt x="594" y="10"/>
                  </a:cubicBezTo>
                  <a:cubicBezTo>
                    <a:pt x="660" y="8"/>
                    <a:pt x="582" y="6"/>
                    <a:pt x="720" y="6"/>
                  </a:cubicBezTo>
                  <a:cubicBezTo>
                    <a:pt x="898" y="0"/>
                    <a:pt x="1078" y="0"/>
                    <a:pt x="1256" y="0"/>
                  </a:cubicBezTo>
                  <a:cubicBezTo>
                    <a:pt x="1338" y="0"/>
                    <a:pt x="1404" y="4"/>
                    <a:pt x="1480" y="10"/>
                  </a:cubicBezTo>
                  <a:cubicBezTo>
                    <a:pt x="1714" y="24"/>
                    <a:pt x="1716" y="24"/>
                    <a:pt x="1986" y="62"/>
                  </a:cubicBezTo>
                  <a:cubicBezTo>
                    <a:pt x="2012" y="72"/>
                    <a:pt x="2026" y="72"/>
                    <a:pt x="2044" y="78"/>
                  </a:cubicBezTo>
                  <a:cubicBezTo>
                    <a:pt x="2064" y="86"/>
                    <a:pt x="2088" y="94"/>
                    <a:pt x="2088" y="94"/>
                  </a:cubicBezTo>
                  <a:cubicBezTo>
                    <a:pt x="2099" y="103"/>
                    <a:pt x="2118" y="111"/>
                    <a:pt x="2126" y="120"/>
                  </a:cubicBezTo>
                  <a:cubicBezTo>
                    <a:pt x="2134" y="129"/>
                    <a:pt x="2134" y="142"/>
                    <a:pt x="2136" y="148"/>
                  </a:cubicBezTo>
                </a:path>
              </a:pathLst>
            </a:custGeom>
            <a:noFill/>
            <a:ln w="34925" cap="flat">
              <a:solidFill>
                <a:srgbClr val="CC3300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9" name="Freeform 18"/>
            <p:cNvSpPr>
              <a:spLocks/>
            </p:cNvSpPr>
            <p:nvPr/>
          </p:nvSpPr>
          <p:spPr bwMode="auto">
            <a:xfrm>
              <a:off x="900113" y="3860800"/>
              <a:ext cx="3381375" cy="217488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10" y="21"/>
                </a:cxn>
                <a:cxn ang="0">
                  <a:pos x="24" y="31"/>
                </a:cxn>
                <a:cxn ang="0">
                  <a:pos x="84" y="54"/>
                </a:cxn>
                <a:cxn ang="0">
                  <a:pos x="178" y="77"/>
                </a:cxn>
                <a:cxn ang="0">
                  <a:pos x="349" y="101"/>
                </a:cxn>
                <a:cxn ang="0">
                  <a:pos x="481" y="115"/>
                </a:cxn>
                <a:cxn ang="0">
                  <a:pos x="544" y="117"/>
                </a:cxn>
                <a:cxn ang="0">
                  <a:pos x="676" y="127"/>
                </a:cxn>
                <a:cxn ang="0">
                  <a:pos x="760" y="129"/>
                </a:cxn>
                <a:cxn ang="0">
                  <a:pos x="902" y="135"/>
                </a:cxn>
                <a:cxn ang="0">
                  <a:pos x="1120" y="137"/>
                </a:cxn>
                <a:cxn ang="0">
                  <a:pos x="1232" y="135"/>
                </a:cxn>
                <a:cxn ang="0">
                  <a:pos x="1312" y="133"/>
                </a:cxn>
                <a:cxn ang="0">
                  <a:pos x="1418" y="129"/>
                </a:cxn>
                <a:cxn ang="0">
                  <a:pos x="1512" y="125"/>
                </a:cxn>
                <a:cxn ang="0">
                  <a:pos x="1822" y="97"/>
                </a:cxn>
                <a:cxn ang="0">
                  <a:pos x="1968" y="71"/>
                </a:cxn>
                <a:cxn ang="0">
                  <a:pos x="1998" y="64"/>
                </a:cxn>
                <a:cxn ang="0">
                  <a:pos x="2056" y="48"/>
                </a:cxn>
                <a:cxn ang="0">
                  <a:pos x="2096" y="33"/>
                </a:cxn>
                <a:cxn ang="0">
                  <a:pos x="2130" y="0"/>
                </a:cxn>
              </a:cxnLst>
              <a:rect l="0" t="0" r="r" b="b"/>
              <a:pathLst>
                <a:path w="2130" h="137">
                  <a:moveTo>
                    <a:pt x="6" y="0"/>
                  </a:moveTo>
                  <a:cubicBezTo>
                    <a:pt x="0" y="9"/>
                    <a:pt x="4" y="7"/>
                    <a:pt x="10" y="21"/>
                  </a:cubicBezTo>
                  <a:cubicBezTo>
                    <a:pt x="15" y="26"/>
                    <a:pt x="30" y="28"/>
                    <a:pt x="24" y="31"/>
                  </a:cubicBezTo>
                  <a:cubicBezTo>
                    <a:pt x="54" y="37"/>
                    <a:pt x="52" y="45"/>
                    <a:pt x="84" y="54"/>
                  </a:cubicBezTo>
                  <a:cubicBezTo>
                    <a:pt x="120" y="60"/>
                    <a:pt x="146" y="71"/>
                    <a:pt x="178" y="77"/>
                  </a:cubicBezTo>
                  <a:cubicBezTo>
                    <a:pt x="235" y="86"/>
                    <a:pt x="292" y="96"/>
                    <a:pt x="349" y="101"/>
                  </a:cubicBezTo>
                  <a:cubicBezTo>
                    <a:pt x="393" y="108"/>
                    <a:pt x="436" y="109"/>
                    <a:pt x="481" y="115"/>
                  </a:cubicBezTo>
                  <a:cubicBezTo>
                    <a:pt x="507" y="115"/>
                    <a:pt x="544" y="117"/>
                    <a:pt x="544" y="117"/>
                  </a:cubicBezTo>
                  <a:cubicBezTo>
                    <a:pt x="590" y="121"/>
                    <a:pt x="621" y="123"/>
                    <a:pt x="676" y="127"/>
                  </a:cubicBezTo>
                  <a:cubicBezTo>
                    <a:pt x="718" y="127"/>
                    <a:pt x="724" y="132"/>
                    <a:pt x="760" y="129"/>
                  </a:cubicBezTo>
                  <a:cubicBezTo>
                    <a:pt x="798" y="131"/>
                    <a:pt x="842" y="134"/>
                    <a:pt x="902" y="135"/>
                  </a:cubicBezTo>
                  <a:cubicBezTo>
                    <a:pt x="962" y="136"/>
                    <a:pt x="1065" y="137"/>
                    <a:pt x="1120" y="137"/>
                  </a:cubicBezTo>
                  <a:cubicBezTo>
                    <a:pt x="1196" y="133"/>
                    <a:pt x="1184" y="137"/>
                    <a:pt x="1232" y="135"/>
                  </a:cubicBezTo>
                  <a:cubicBezTo>
                    <a:pt x="1259" y="136"/>
                    <a:pt x="1285" y="131"/>
                    <a:pt x="1312" y="133"/>
                  </a:cubicBezTo>
                  <a:cubicBezTo>
                    <a:pt x="1347" y="135"/>
                    <a:pt x="1418" y="129"/>
                    <a:pt x="1418" y="129"/>
                  </a:cubicBezTo>
                  <a:cubicBezTo>
                    <a:pt x="1454" y="126"/>
                    <a:pt x="1482" y="125"/>
                    <a:pt x="1512" y="125"/>
                  </a:cubicBezTo>
                  <a:cubicBezTo>
                    <a:pt x="1576" y="119"/>
                    <a:pt x="1776" y="103"/>
                    <a:pt x="1822" y="97"/>
                  </a:cubicBezTo>
                  <a:cubicBezTo>
                    <a:pt x="1886" y="87"/>
                    <a:pt x="1866" y="91"/>
                    <a:pt x="1968" y="71"/>
                  </a:cubicBezTo>
                  <a:cubicBezTo>
                    <a:pt x="1998" y="69"/>
                    <a:pt x="1954" y="74"/>
                    <a:pt x="1998" y="64"/>
                  </a:cubicBezTo>
                  <a:cubicBezTo>
                    <a:pt x="2014" y="58"/>
                    <a:pt x="2037" y="50"/>
                    <a:pt x="2056" y="48"/>
                  </a:cubicBezTo>
                  <a:cubicBezTo>
                    <a:pt x="2063" y="37"/>
                    <a:pt x="2085" y="39"/>
                    <a:pt x="2096" y="33"/>
                  </a:cubicBezTo>
                  <a:cubicBezTo>
                    <a:pt x="2115" y="23"/>
                    <a:pt x="2130" y="24"/>
                    <a:pt x="2130" y="0"/>
                  </a:cubicBezTo>
                </a:path>
              </a:pathLst>
            </a:custGeom>
            <a:noFill/>
            <a:ln w="38100" cmpd="sng">
              <a:solidFill>
                <a:srgbClr val="CC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0" name="Freeform 25"/>
            <p:cNvSpPr>
              <a:spLocks/>
            </p:cNvSpPr>
            <p:nvPr/>
          </p:nvSpPr>
          <p:spPr bwMode="auto">
            <a:xfrm>
              <a:off x="2557463" y="2347913"/>
              <a:ext cx="36512" cy="310832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0" y="1958"/>
                </a:cxn>
              </a:cxnLst>
              <a:rect l="0" t="0" r="r" b="b"/>
              <a:pathLst>
                <a:path w="23" h="1958">
                  <a:moveTo>
                    <a:pt x="23" y="0"/>
                  </a:moveTo>
                  <a:lnTo>
                    <a:pt x="0" y="1958"/>
                  </a:lnTo>
                </a:path>
              </a:pathLst>
            </a:custGeom>
            <a:noFill/>
            <a:ln w="28575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1" name="Oval 23"/>
            <p:cNvSpPr>
              <a:spLocks noChangeArrowheads="1"/>
            </p:cNvSpPr>
            <p:nvPr/>
          </p:nvSpPr>
          <p:spPr bwMode="auto">
            <a:xfrm>
              <a:off x="2519363" y="5407025"/>
              <a:ext cx="73025" cy="7143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2" name="Oval 22"/>
            <p:cNvSpPr>
              <a:spLocks noChangeArrowheads="1"/>
            </p:cNvSpPr>
            <p:nvPr/>
          </p:nvSpPr>
          <p:spPr bwMode="auto">
            <a:xfrm>
              <a:off x="2555875" y="2312988"/>
              <a:ext cx="73025" cy="7143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3" name="Text Box 27"/>
            <p:cNvSpPr txBox="1">
              <a:spLocks noChangeArrowheads="1"/>
            </p:cNvSpPr>
            <p:nvPr/>
          </p:nvSpPr>
          <p:spPr bwMode="auto">
            <a:xfrm>
              <a:off x="2143108" y="3571876"/>
              <a:ext cx="34133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/>
                <a:t>O</a:t>
              </a:r>
              <a:endParaRPr lang="ru-RU" sz="2400" b="1" dirty="0"/>
            </a:p>
          </p:txBody>
        </p:sp>
        <p:sp>
          <p:nvSpPr>
            <p:cNvPr id="54" name="Line 28"/>
            <p:cNvSpPr>
              <a:spLocks noChangeShapeType="1"/>
            </p:cNvSpPr>
            <p:nvPr/>
          </p:nvSpPr>
          <p:spPr bwMode="auto">
            <a:xfrm flipV="1">
              <a:off x="2555875" y="3716338"/>
              <a:ext cx="1368425" cy="14446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5" name="Text Box 29"/>
            <p:cNvSpPr txBox="1">
              <a:spLocks noChangeArrowheads="1"/>
            </p:cNvSpPr>
            <p:nvPr/>
          </p:nvSpPr>
          <p:spPr bwMode="auto">
            <a:xfrm>
              <a:off x="2643175" y="4286256"/>
              <a:ext cx="42862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 smtClean="0">
                  <a:solidFill>
                    <a:srgbClr val="FF0000"/>
                  </a:solidFill>
                </a:rPr>
                <a:t>R</a:t>
              </a:r>
              <a:endParaRPr lang="ru-RU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56" name="Oval 24"/>
            <p:cNvSpPr>
              <a:spLocks noChangeArrowheads="1"/>
            </p:cNvSpPr>
            <p:nvPr/>
          </p:nvSpPr>
          <p:spPr bwMode="auto">
            <a:xfrm>
              <a:off x="2536825" y="3824288"/>
              <a:ext cx="73025" cy="7143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7" name="Oval 32"/>
            <p:cNvSpPr>
              <a:spLocks noChangeArrowheads="1"/>
            </p:cNvSpPr>
            <p:nvPr/>
          </p:nvSpPr>
          <p:spPr bwMode="auto">
            <a:xfrm>
              <a:off x="3852863" y="3679825"/>
              <a:ext cx="73025" cy="7143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8" name="Text Box 27"/>
            <p:cNvSpPr txBox="1">
              <a:spLocks noChangeArrowheads="1"/>
            </p:cNvSpPr>
            <p:nvPr/>
          </p:nvSpPr>
          <p:spPr bwMode="auto">
            <a:xfrm>
              <a:off x="2143108" y="2071678"/>
              <a:ext cx="64294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 smtClean="0"/>
                <a:t>O</a:t>
              </a:r>
              <a:r>
                <a:rPr lang="ru-RU" b="1" dirty="0" smtClean="0"/>
                <a:t>1</a:t>
              </a:r>
              <a:endParaRPr lang="ru-RU" sz="2400" b="1" dirty="0"/>
            </a:p>
          </p:txBody>
        </p:sp>
        <p:sp>
          <p:nvSpPr>
            <p:cNvPr id="59" name="Text Box 27"/>
            <p:cNvSpPr txBox="1">
              <a:spLocks noChangeArrowheads="1"/>
            </p:cNvSpPr>
            <p:nvPr/>
          </p:nvSpPr>
          <p:spPr bwMode="auto">
            <a:xfrm>
              <a:off x="2071670" y="5214950"/>
              <a:ext cx="71438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 smtClean="0"/>
                <a:t>O</a:t>
              </a:r>
              <a:r>
                <a:rPr lang="ru-RU" sz="2000" b="1" dirty="0" smtClean="0"/>
                <a:t>2</a:t>
              </a:r>
              <a:endParaRPr lang="ru-RU" sz="2400" b="1" dirty="0"/>
            </a:p>
          </p:txBody>
        </p:sp>
      </p:grpSp>
      <p:sp>
        <p:nvSpPr>
          <p:cNvPr id="60" name="Управляющая кнопка: далее 59">
            <a:hlinkClick r:id="" action="ppaction://hlinkshowjump?jump=nextslide" highlightClick="1"/>
          </p:cNvPr>
          <p:cNvSpPr/>
          <p:nvPr/>
        </p:nvSpPr>
        <p:spPr>
          <a:xfrm>
            <a:off x="7956376" y="5733256"/>
            <a:ext cx="792088" cy="610368"/>
          </a:xfrm>
          <a:prstGeom prst="actionButtonForwardNex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кругленная прямоугольная выноска 38"/>
          <p:cNvSpPr/>
          <p:nvPr/>
        </p:nvSpPr>
        <p:spPr>
          <a:xfrm>
            <a:off x="6000760" y="5143512"/>
            <a:ext cx="1571636" cy="612648"/>
          </a:xfrm>
          <a:prstGeom prst="wedgeRoundRectCallout">
            <a:avLst>
              <a:gd name="adj1" fmla="val -81439"/>
              <a:gd name="adj2" fmla="val 80591"/>
              <a:gd name="adj3" fmla="val 16667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50000">
                <a:schemeClr val="bg1">
                  <a:lumMod val="65000"/>
                  <a:tint val="44500"/>
                  <a:satMod val="160000"/>
                </a:schemeClr>
              </a:gs>
              <a:gs pos="100000">
                <a:schemeClr val="bg1">
                  <a:lumMod val="65000"/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Подумай</a:t>
            </a:r>
          </a:p>
        </p:txBody>
      </p:sp>
      <p:sp>
        <p:nvSpPr>
          <p:cNvPr id="31" name="Скругленная прямоугольная выноска 30"/>
          <p:cNvSpPr/>
          <p:nvPr/>
        </p:nvSpPr>
        <p:spPr>
          <a:xfrm>
            <a:off x="5857884" y="2428868"/>
            <a:ext cx="1571636" cy="612648"/>
          </a:xfrm>
          <a:prstGeom prst="wedgeRoundRectCallout">
            <a:avLst>
              <a:gd name="adj1" fmla="val -81439"/>
              <a:gd name="adj2" fmla="val 80591"/>
              <a:gd name="adj3" fmla="val 16667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50000">
                <a:schemeClr val="bg1">
                  <a:lumMod val="65000"/>
                  <a:tint val="44500"/>
                  <a:satMod val="160000"/>
                </a:schemeClr>
              </a:gs>
              <a:gs pos="100000">
                <a:schemeClr val="bg1">
                  <a:lumMod val="65000"/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Подумай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4"/>
          <p:cNvGrpSpPr>
            <a:grpSpLocks/>
          </p:cNvGrpSpPr>
          <p:nvPr/>
        </p:nvGrpSpPr>
        <p:grpSpPr bwMode="auto">
          <a:xfrm>
            <a:off x="285750" y="285750"/>
            <a:ext cx="8645525" cy="6357938"/>
            <a:chOff x="356364" y="285728"/>
            <a:chExt cx="8431272" cy="6145256"/>
          </a:xfrm>
        </p:grpSpPr>
        <p:cxnSp>
          <p:nvCxnSpPr>
            <p:cNvPr id="3" name="Прямая соединительная линия 2"/>
            <p:cNvCxnSpPr/>
            <p:nvPr/>
          </p:nvCxnSpPr>
          <p:spPr>
            <a:xfrm>
              <a:off x="713989" y="357845"/>
              <a:ext cx="7572043" cy="153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Прямая соединительная линия 3"/>
            <p:cNvCxnSpPr/>
            <p:nvPr/>
          </p:nvCxnSpPr>
          <p:spPr>
            <a:xfrm>
              <a:off x="785204" y="6357333"/>
              <a:ext cx="7573592" cy="153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 rot="5400000">
              <a:off x="5929952" y="3357582"/>
              <a:ext cx="5571391" cy="154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5400000">
              <a:off x="-2286760" y="3357582"/>
              <a:ext cx="5430227" cy="154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5400000" flipH="1" flipV="1">
              <a:off x="428859" y="358114"/>
              <a:ext cx="285398" cy="28486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8286033" y="357845"/>
              <a:ext cx="428840" cy="21328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429128" y="6071935"/>
              <a:ext cx="356076" cy="28539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 rot="10800000" flipV="1">
              <a:off x="8358797" y="6144051"/>
              <a:ext cx="356076" cy="21328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5400000">
              <a:off x="-2357975" y="3357582"/>
              <a:ext cx="5430227" cy="1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>
              <a:off x="713989" y="285728"/>
              <a:ext cx="7572043" cy="15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 rot="5400000" flipH="1" flipV="1">
              <a:off x="357194" y="286447"/>
              <a:ext cx="357515" cy="3560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rot="5400000">
              <a:off x="6001167" y="3357582"/>
              <a:ext cx="5571391" cy="15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>
              <a:off x="8286033" y="285728"/>
              <a:ext cx="500056" cy="2853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>
              <a:off x="785204" y="6429449"/>
              <a:ext cx="7573592" cy="15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rot="10800000" flipV="1">
              <a:off x="8358797" y="6144051"/>
              <a:ext cx="427292" cy="2853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>
              <a:off x="357913" y="6071935"/>
              <a:ext cx="427292" cy="3575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Прямоугольник 26"/>
          <p:cNvSpPr/>
          <p:nvPr/>
        </p:nvSpPr>
        <p:spPr>
          <a:xfrm>
            <a:off x="857224" y="2786058"/>
            <a:ext cx="500066" cy="571504"/>
          </a:xfrm>
          <a:prstGeom prst="rect">
            <a:avLst/>
          </a:prstGeom>
          <a:gradFill flip="none" rotWithShape="1">
            <a:gsLst>
              <a:gs pos="54000">
                <a:schemeClr val="accent1">
                  <a:tint val="66000"/>
                  <a:satMod val="160000"/>
                  <a:alpha val="44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/>
              <a:t>1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857224" y="3643314"/>
            <a:ext cx="500066" cy="571504"/>
          </a:xfrm>
          <a:prstGeom prst="rect">
            <a:avLst/>
          </a:prstGeom>
          <a:gradFill flip="none" rotWithShape="1">
            <a:gsLst>
              <a:gs pos="54000">
                <a:schemeClr val="accent1">
                  <a:tint val="66000"/>
                  <a:satMod val="160000"/>
                  <a:alpha val="44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/>
              <a:t>2</a:t>
            </a:r>
          </a:p>
        </p:txBody>
      </p:sp>
      <p:sp>
        <p:nvSpPr>
          <p:cNvPr id="3087" name="Прямоугольник 34"/>
          <p:cNvSpPr>
            <a:spLocks noChangeArrowheads="1"/>
          </p:cNvSpPr>
          <p:nvPr/>
        </p:nvSpPr>
        <p:spPr bwMode="auto">
          <a:xfrm>
            <a:off x="1571604" y="3500438"/>
            <a:ext cx="78583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Franklin Gothic Book" pitchFamily="34" charset="0"/>
              </a:rPr>
              <a:t>8</a:t>
            </a:r>
            <a:endParaRPr lang="ru-RU" sz="4000" b="1" dirty="0">
              <a:latin typeface="Franklin Gothic Book" pitchFamily="34" charset="0"/>
            </a:endParaRPr>
          </a:p>
        </p:txBody>
      </p:sp>
      <p:sp>
        <p:nvSpPr>
          <p:cNvPr id="36" name="Скругленная прямоугольная выноска 35"/>
          <p:cNvSpPr/>
          <p:nvPr/>
        </p:nvSpPr>
        <p:spPr>
          <a:xfrm>
            <a:off x="2214546" y="3214686"/>
            <a:ext cx="1571636" cy="612648"/>
          </a:xfrm>
          <a:prstGeom prst="wedgeRoundRectCallout">
            <a:avLst>
              <a:gd name="adj1" fmla="val -81439"/>
              <a:gd name="adj2" fmla="val 80591"/>
              <a:gd name="adj3" fmla="val 16667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50000">
                <a:schemeClr val="bg1">
                  <a:lumMod val="65000"/>
                  <a:tint val="44500"/>
                  <a:satMod val="160000"/>
                </a:schemeClr>
              </a:gs>
              <a:gs pos="100000">
                <a:schemeClr val="bg1">
                  <a:lumMod val="65000"/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Подумай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857224" y="4429132"/>
            <a:ext cx="500066" cy="571504"/>
          </a:xfrm>
          <a:prstGeom prst="rect">
            <a:avLst/>
          </a:prstGeom>
          <a:gradFill flip="none" rotWithShape="1">
            <a:gsLst>
              <a:gs pos="54000">
                <a:schemeClr val="accent1">
                  <a:tint val="66000"/>
                  <a:satMod val="160000"/>
                  <a:alpha val="44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/>
              <a:t>3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857224" y="5286388"/>
            <a:ext cx="500066" cy="571504"/>
          </a:xfrm>
          <a:prstGeom prst="rect">
            <a:avLst/>
          </a:prstGeom>
          <a:gradFill flip="none" rotWithShape="1">
            <a:gsLst>
              <a:gs pos="54000">
                <a:schemeClr val="accent1">
                  <a:tint val="66000"/>
                  <a:satMod val="160000"/>
                  <a:alpha val="44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/>
              <a:t>4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1000100" y="5929330"/>
            <a:ext cx="2571768" cy="571504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Проверка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00034" y="428604"/>
            <a:ext cx="821537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Осевое сечение цилиндра- квадрат, длина диагонали которого равна 36 см. Найдите радиус основания цилиндра.</a:t>
            </a:r>
            <a:endParaRPr lang="ru-RU" sz="3600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08" name="TextBox 45"/>
          <p:cNvSpPr txBox="1">
            <a:spLocks noChangeArrowheads="1"/>
          </p:cNvSpPr>
          <p:nvPr/>
        </p:nvSpPr>
        <p:spPr bwMode="auto">
          <a:xfrm>
            <a:off x="1643042" y="5214950"/>
            <a:ext cx="157161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Franklin Gothic Book" pitchFamily="34" charset="0"/>
              </a:rPr>
              <a:t>9</a:t>
            </a:r>
            <a:endParaRPr lang="ru-RU" sz="4000" b="1" dirty="0">
              <a:latin typeface="Franklin Gothic Book" pitchFamily="34" charset="0"/>
            </a:endParaRPr>
          </a:p>
        </p:txBody>
      </p:sp>
      <p:graphicFrame>
        <p:nvGraphicFramePr>
          <p:cNvPr id="41" name="Объект 40"/>
          <p:cNvGraphicFramePr>
            <a:graphicFrameLocks noChangeAspect="1"/>
          </p:cNvGraphicFramePr>
          <p:nvPr/>
        </p:nvGraphicFramePr>
        <p:xfrm>
          <a:off x="1571604" y="2714620"/>
          <a:ext cx="1707167" cy="714380"/>
        </p:xfrm>
        <a:graphic>
          <a:graphicData uri="http://schemas.openxmlformats.org/presentationml/2006/ole">
            <p:oleObj spid="_x0000_s3076" name="Формула" r:id="rId3" imgW="317160" imgH="215640" progId="Equation.3">
              <p:embed/>
            </p:oleObj>
          </a:graphicData>
        </a:graphic>
      </p:graphicFrame>
      <p:graphicFrame>
        <p:nvGraphicFramePr>
          <p:cNvPr id="42" name="Объект 41"/>
          <p:cNvGraphicFramePr>
            <a:graphicFrameLocks noChangeAspect="1"/>
          </p:cNvGraphicFramePr>
          <p:nvPr/>
        </p:nvGraphicFramePr>
        <p:xfrm>
          <a:off x="1643042" y="4214818"/>
          <a:ext cx="1638300" cy="757238"/>
        </p:xfrm>
        <a:graphic>
          <a:graphicData uri="http://schemas.openxmlformats.org/presentationml/2006/ole">
            <p:oleObj spid="_x0000_s3077" name="Формула" r:id="rId4" imgW="304560" imgH="228600" progId="Equation.3">
              <p:embed/>
            </p:oleObj>
          </a:graphicData>
        </a:graphic>
      </p:graphicFrame>
      <p:graphicFrame>
        <p:nvGraphicFramePr>
          <p:cNvPr id="43" name="Объект 42"/>
          <p:cNvGraphicFramePr>
            <a:graphicFrameLocks noChangeAspect="1"/>
          </p:cNvGraphicFramePr>
          <p:nvPr/>
        </p:nvGraphicFramePr>
        <p:xfrm>
          <a:off x="4211960" y="5157192"/>
          <a:ext cx="3524972" cy="1174991"/>
        </p:xfrm>
        <a:graphic>
          <a:graphicData uri="http://schemas.openxmlformats.org/presentationml/2006/ole">
            <p:oleObj spid="_x0000_s3078" name="Формула" r:id="rId5" imgW="1447560" imgH="482400" progId="Equation.3">
              <p:embed/>
            </p:oleObj>
          </a:graphicData>
        </a:graphic>
      </p:graphicFrame>
      <p:sp>
        <p:nvSpPr>
          <p:cNvPr id="46" name="AutoShape 6"/>
          <p:cNvSpPr>
            <a:spLocks noChangeArrowheads="1"/>
          </p:cNvSpPr>
          <p:nvPr/>
        </p:nvSpPr>
        <p:spPr bwMode="auto">
          <a:xfrm>
            <a:off x="5643570" y="2500306"/>
            <a:ext cx="2098666" cy="2500330"/>
          </a:xfrm>
          <a:prstGeom prst="can">
            <a:avLst>
              <a:gd name="adj" fmla="val 30312"/>
            </a:avLst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cxnSp>
        <p:nvCxnSpPr>
          <p:cNvPr id="48" name="Прямая соединительная линия 47"/>
          <p:cNvCxnSpPr/>
          <p:nvPr/>
        </p:nvCxnSpPr>
        <p:spPr>
          <a:xfrm>
            <a:off x="5643570" y="2786058"/>
            <a:ext cx="2071702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5643570" y="4714884"/>
            <a:ext cx="2071702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flipV="1">
            <a:off x="5643570" y="2786058"/>
            <a:ext cx="2071702" cy="1928826"/>
          </a:xfrm>
          <a:prstGeom prst="line">
            <a:avLst/>
          </a:prstGeom>
          <a:ln>
            <a:prstDash val="lg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7" name="Управляющая кнопка: далее 46">
            <a:hlinkClick r:id="" action="ppaction://hlinkshowjump?jump=nextslide" highlightClick="1"/>
          </p:cNvPr>
          <p:cNvSpPr/>
          <p:nvPr/>
        </p:nvSpPr>
        <p:spPr>
          <a:xfrm>
            <a:off x="8028384" y="5661248"/>
            <a:ext cx="792088" cy="610368"/>
          </a:xfrm>
          <a:prstGeom prst="actionButtonForwardNex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кругленная прямоугольная выноска 43"/>
          <p:cNvSpPr/>
          <p:nvPr/>
        </p:nvSpPr>
        <p:spPr>
          <a:xfrm>
            <a:off x="2214546" y="2500306"/>
            <a:ext cx="1571636" cy="612648"/>
          </a:xfrm>
          <a:prstGeom prst="wedgeRoundRectCallout">
            <a:avLst>
              <a:gd name="adj1" fmla="val -81439"/>
              <a:gd name="adj2" fmla="val 80591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Верно</a:t>
            </a:r>
          </a:p>
        </p:txBody>
      </p:sp>
      <p:sp>
        <p:nvSpPr>
          <p:cNvPr id="31" name="Скругленная прямоугольная выноска 30"/>
          <p:cNvSpPr/>
          <p:nvPr/>
        </p:nvSpPr>
        <p:spPr>
          <a:xfrm>
            <a:off x="2143108" y="3929066"/>
            <a:ext cx="1571636" cy="612648"/>
          </a:xfrm>
          <a:prstGeom prst="wedgeRoundRectCallout">
            <a:avLst>
              <a:gd name="adj1" fmla="val -81439"/>
              <a:gd name="adj2" fmla="val 80591"/>
              <a:gd name="adj3" fmla="val 16667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50000">
                <a:schemeClr val="bg1">
                  <a:lumMod val="65000"/>
                  <a:tint val="44500"/>
                  <a:satMod val="160000"/>
                </a:schemeClr>
              </a:gs>
              <a:gs pos="100000">
                <a:schemeClr val="bg1">
                  <a:lumMod val="65000"/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Подумай</a:t>
            </a:r>
          </a:p>
        </p:txBody>
      </p:sp>
      <p:sp>
        <p:nvSpPr>
          <p:cNvPr id="39" name="Скругленная прямоугольная выноска 38"/>
          <p:cNvSpPr/>
          <p:nvPr/>
        </p:nvSpPr>
        <p:spPr>
          <a:xfrm>
            <a:off x="2143108" y="5000636"/>
            <a:ext cx="1571636" cy="612648"/>
          </a:xfrm>
          <a:prstGeom prst="wedgeRoundRectCallout">
            <a:avLst>
              <a:gd name="adj1" fmla="val -81439"/>
              <a:gd name="adj2" fmla="val 80591"/>
              <a:gd name="adj3" fmla="val 16667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50000">
                <a:schemeClr val="bg1">
                  <a:lumMod val="65000"/>
                  <a:tint val="44500"/>
                  <a:satMod val="160000"/>
                </a:schemeClr>
              </a:gs>
              <a:gs pos="100000">
                <a:schemeClr val="bg1">
                  <a:lumMod val="65000"/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Подумай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4"/>
          <p:cNvGrpSpPr>
            <a:grpSpLocks/>
          </p:cNvGrpSpPr>
          <p:nvPr/>
        </p:nvGrpSpPr>
        <p:grpSpPr bwMode="auto">
          <a:xfrm>
            <a:off x="285750" y="285750"/>
            <a:ext cx="8645525" cy="6357938"/>
            <a:chOff x="356364" y="285728"/>
            <a:chExt cx="8431272" cy="6145256"/>
          </a:xfrm>
        </p:grpSpPr>
        <p:cxnSp>
          <p:nvCxnSpPr>
            <p:cNvPr id="3" name="Прямая соединительная линия 2"/>
            <p:cNvCxnSpPr/>
            <p:nvPr/>
          </p:nvCxnSpPr>
          <p:spPr>
            <a:xfrm>
              <a:off x="713989" y="357845"/>
              <a:ext cx="7572043" cy="153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Прямая соединительная линия 3"/>
            <p:cNvCxnSpPr/>
            <p:nvPr/>
          </p:nvCxnSpPr>
          <p:spPr>
            <a:xfrm>
              <a:off x="785204" y="6357333"/>
              <a:ext cx="7573592" cy="153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 rot="5400000">
              <a:off x="5929952" y="3357582"/>
              <a:ext cx="5571391" cy="154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5400000">
              <a:off x="-2286760" y="3357582"/>
              <a:ext cx="5430227" cy="154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5400000" flipH="1" flipV="1">
              <a:off x="428859" y="358114"/>
              <a:ext cx="285398" cy="28486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8286033" y="357845"/>
              <a:ext cx="428840" cy="21328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429128" y="6071935"/>
              <a:ext cx="356076" cy="28539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 rot="10800000" flipV="1">
              <a:off x="8358797" y="6144051"/>
              <a:ext cx="356076" cy="21328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5400000">
              <a:off x="-2357975" y="3357582"/>
              <a:ext cx="5430227" cy="1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>
              <a:off x="713989" y="285728"/>
              <a:ext cx="7572043" cy="15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 rot="5400000" flipH="1" flipV="1">
              <a:off x="357194" y="286447"/>
              <a:ext cx="357515" cy="3560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rot="5400000">
              <a:off x="6001167" y="3357582"/>
              <a:ext cx="5571391" cy="15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>
              <a:off x="8286033" y="285728"/>
              <a:ext cx="500056" cy="2853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>
              <a:off x="785204" y="6429449"/>
              <a:ext cx="7573592" cy="15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rot="10800000" flipV="1">
              <a:off x="8358797" y="6144051"/>
              <a:ext cx="427292" cy="2853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>
              <a:off x="357913" y="6071935"/>
              <a:ext cx="427292" cy="3575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Прямоугольник 26"/>
          <p:cNvSpPr/>
          <p:nvPr/>
        </p:nvSpPr>
        <p:spPr>
          <a:xfrm>
            <a:off x="4716016" y="1988840"/>
            <a:ext cx="500066" cy="571504"/>
          </a:xfrm>
          <a:prstGeom prst="rect">
            <a:avLst/>
          </a:prstGeom>
          <a:gradFill flip="none" rotWithShape="1">
            <a:gsLst>
              <a:gs pos="54000">
                <a:schemeClr val="accent1">
                  <a:tint val="66000"/>
                  <a:satMod val="160000"/>
                  <a:alpha val="44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/>
              <a:t>1</a:t>
            </a:r>
          </a:p>
        </p:txBody>
      </p:sp>
      <p:sp>
        <p:nvSpPr>
          <p:cNvPr id="31" name="Скругленная прямоугольная выноска 30"/>
          <p:cNvSpPr/>
          <p:nvPr/>
        </p:nvSpPr>
        <p:spPr>
          <a:xfrm>
            <a:off x="6286512" y="1643050"/>
            <a:ext cx="1571636" cy="612648"/>
          </a:xfrm>
          <a:prstGeom prst="wedgeRoundRectCallout">
            <a:avLst>
              <a:gd name="adj1" fmla="val -81439"/>
              <a:gd name="adj2" fmla="val 80591"/>
              <a:gd name="adj3" fmla="val 16667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50000">
                <a:schemeClr val="bg1">
                  <a:lumMod val="65000"/>
                  <a:tint val="44500"/>
                  <a:satMod val="160000"/>
                </a:schemeClr>
              </a:gs>
              <a:gs pos="100000">
                <a:schemeClr val="bg1">
                  <a:lumMod val="65000"/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Подумай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4716016" y="3212976"/>
            <a:ext cx="500066" cy="571504"/>
          </a:xfrm>
          <a:prstGeom prst="rect">
            <a:avLst/>
          </a:prstGeom>
          <a:gradFill flip="none" rotWithShape="1">
            <a:gsLst>
              <a:gs pos="54000">
                <a:schemeClr val="accent1">
                  <a:tint val="66000"/>
                  <a:satMod val="160000"/>
                  <a:alpha val="44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/>
              <a:t>2</a:t>
            </a:r>
          </a:p>
        </p:txBody>
      </p:sp>
      <p:sp>
        <p:nvSpPr>
          <p:cNvPr id="36" name="Скругленная прямоугольная выноска 35"/>
          <p:cNvSpPr/>
          <p:nvPr/>
        </p:nvSpPr>
        <p:spPr>
          <a:xfrm>
            <a:off x="6357950" y="4000504"/>
            <a:ext cx="1571636" cy="612648"/>
          </a:xfrm>
          <a:prstGeom prst="wedgeRoundRectCallout">
            <a:avLst>
              <a:gd name="adj1" fmla="val -81439"/>
              <a:gd name="adj2" fmla="val 80591"/>
              <a:gd name="adj3" fmla="val 16667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50000">
                <a:schemeClr val="bg1">
                  <a:lumMod val="65000"/>
                  <a:tint val="44500"/>
                  <a:satMod val="160000"/>
                </a:schemeClr>
              </a:gs>
              <a:gs pos="100000">
                <a:schemeClr val="bg1">
                  <a:lumMod val="65000"/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Подумай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4716016" y="4437112"/>
            <a:ext cx="500066" cy="571504"/>
          </a:xfrm>
          <a:prstGeom prst="rect">
            <a:avLst/>
          </a:prstGeom>
          <a:gradFill flip="none" rotWithShape="1">
            <a:gsLst>
              <a:gs pos="54000">
                <a:schemeClr val="accent1">
                  <a:tint val="66000"/>
                  <a:satMod val="160000"/>
                  <a:alpha val="44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/>
              <a:t>3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4788024" y="5589240"/>
            <a:ext cx="500066" cy="571504"/>
          </a:xfrm>
          <a:prstGeom prst="rect">
            <a:avLst/>
          </a:prstGeom>
          <a:gradFill flip="none" rotWithShape="1">
            <a:gsLst>
              <a:gs pos="54000">
                <a:schemeClr val="accent1">
                  <a:tint val="66000"/>
                  <a:satMod val="160000"/>
                  <a:alpha val="44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/>
              <a:t>4</a:t>
            </a:r>
          </a:p>
        </p:txBody>
      </p:sp>
      <p:sp>
        <p:nvSpPr>
          <p:cNvPr id="39" name="Скругленная прямоугольная выноска 38"/>
          <p:cNvSpPr/>
          <p:nvPr/>
        </p:nvSpPr>
        <p:spPr>
          <a:xfrm>
            <a:off x="6429388" y="5286388"/>
            <a:ext cx="1571636" cy="612648"/>
          </a:xfrm>
          <a:prstGeom prst="wedgeRoundRectCallout">
            <a:avLst>
              <a:gd name="adj1" fmla="val -81439"/>
              <a:gd name="adj2" fmla="val 80591"/>
              <a:gd name="adj3" fmla="val 16667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50000">
                <a:schemeClr val="bg1">
                  <a:lumMod val="65000"/>
                  <a:tint val="44500"/>
                  <a:satMod val="160000"/>
                </a:schemeClr>
              </a:gs>
              <a:gs pos="100000">
                <a:schemeClr val="bg1">
                  <a:lumMod val="65000"/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Подумай</a:t>
            </a:r>
          </a:p>
        </p:txBody>
      </p:sp>
      <p:sp>
        <p:nvSpPr>
          <p:cNvPr id="44" name="Скругленная прямоугольная выноска 43"/>
          <p:cNvSpPr/>
          <p:nvPr/>
        </p:nvSpPr>
        <p:spPr>
          <a:xfrm>
            <a:off x="6286512" y="2786058"/>
            <a:ext cx="1571636" cy="612648"/>
          </a:xfrm>
          <a:prstGeom prst="wedgeRoundRectCallout">
            <a:avLst>
              <a:gd name="adj1" fmla="val -81439"/>
              <a:gd name="adj2" fmla="val 80591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Верно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42938" y="500063"/>
            <a:ext cx="807246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В цилиндр вписана сфера радиуса 1. Найдите высоту цилиндра. </a:t>
            </a:r>
            <a:endParaRPr lang="ru-RU" sz="3200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5643570" y="4357694"/>
          <a:ext cx="828675" cy="744538"/>
        </p:xfrm>
        <a:graphic>
          <a:graphicData uri="http://schemas.openxmlformats.org/presentationml/2006/ole">
            <p:oleObj spid="_x0000_s5123" name="Формула" r:id="rId3" imgW="203040" imgH="203040" progId="Equation.3">
              <p:embed/>
            </p:oleObj>
          </a:graphicData>
        </a:graphic>
      </p:graphicFrame>
      <p:graphicFrame>
        <p:nvGraphicFramePr>
          <p:cNvPr id="8196" name="Object 10"/>
          <p:cNvGraphicFramePr>
            <a:graphicFrameLocks noChangeAspect="1"/>
          </p:cNvGraphicFramePr>
          <p:nvPr/>
        </p:nvGraphicFramePr>
        <p:xfrm>
          <a:off x="5715008" y="3214686"/>
          <a:ext cx="403225" cy="593725"/>
        </p:xfrm>
        <a:graphic>
          <a:graphicData uri="http://schemas.openxmlformats.org/presentationml/2006/ole">
            <p:oleObj spid="_x0000_s5124" name="Формула" r:id="rId4" imgW="126720" imgH="164880" progId="Equation.3">
              <p:embed/>
            </p:oleObj>
          </a:graphicData>
        </a:graphic>
      </p:graphicFrame>
      <p:graphicFrame>
        <p:nvGraphicFramePr>
          <p:cNvPr id="8197" name="Object 11"/>
          <p:cNvGraphicFramePr>
            <a:graphicFrameLocks noChangeAspect="1"/>
          </p:cNvGraphicFramePr>
          <p:nvPr/>
        </p:nvGraphicFramePr>
        <p:xfrm>
          <a:off x="5643570" y="1928802"/>
          <a:ext cx="385763" cy="677862"/>
        </p:xfrm>
        <a:graphic>
          <a:graphicData uri="http://schemas.openxmlformats.org/presentationml/2006/ole">
            <p:oleObj spid="_x0000_s5125" name="Формула" r:id="rId5" imgW="114120" imgH="177480" progId="Equation.3">
              <p:embed/>
            </p:oleObj>
          </a:graphicData>
        </a:graphic>
      </p:graphicFrame>
      <p:graphicFrame>
        <p:nvGraphicFramePr>
          <p:cNvPr id="8198" name="Object 12"/>
          <p:cNvGraphicFramePr>
            <a:graphicFrameLocks noChangeAspect="1"/>
          </p:cNvGraphicFramePr>
          <p:nvPr/>
        </p:nvGraphicFramePr>
        <p:xfrm>
          <a:off x="5786446" y="5643578"/>
          <a:ext cx="598488" cy="612775"/>
        </p:xfrm>
        <a:graphic>
          <a:graphicData uri="http://schemas.openxmlformats.org/presentationml/2006/ole">
            <p:oleObj spid="_x0000_s5126" name="Формула" r:id="rId6" imgW="203040" imgH="203040" progId="Equation.3">
              <p:embed/>
            </p:oleObj>
          </a:graphicData>
        </a:graphic>
      </p:graphicFrame>
      <p:grpSp>
        <p:nvGrpSpPr>
          <p:cNvPr id="35" name="Группа 34"/>
          <p:cNvGrpSpPr/>
          <p:nvPr/>
        </p:nvGrpSpPr>
        <p:grpSpPr>
          <a:xfrm>
            <a:off x="928662" y="2071678"/>
            <a:ext cx="2857520" cy="3429024"/>
            <a:chOff x="900113" y="1844675"/>
            <a:chExt cx="3390900" cy="4103688"/>
          </a:xfrm>
        </p:grpSpPr>
        <p:sp>
          <p:nvSpPr>
            <p:cNvPr id="41" name="Oval 11"/>
            <p:cNvSpPr>
              <a:spLocks noChangeArrowheads="1"/>
            </p:cNvSpPr>
            <p:nvPr/>
          </p:nvSpPr>
          <p:spPr bwMode="auto">
            <a:xfrm>
              <a:off x="900113" y="1844675"/>
              <a:ext cx="3384550" cy="10795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2" name="AutoShape 6"/>
            <p:cNvSpPr>
              <a:spLocks noChangeArrowheads="1"/>
            </p:cNvSpPr>
            <p:nvPr/>
          </p:nvSpPr>
          <p:spPr bwMode="auto">
            <a:xfrm>
              <a:off x="900113" y="1844675"/>
              <a:ext cx="3384550" cy="4103688"/>
            </a:xfrm>
            <a:prstGeom prst="can">
              <a:avLst>
                <a:gd name="adj" fmla="val 30312"/>
              </a:avLst>
            </a:prstGeom>
            <a:solidFill>
              <a:schemeClr val="accent1">
                <a:lumMod val="60000"/>
                <a:lumOff val="40000"/>
              </a:schemeClr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3" name="Oval 7"/>
            <p:cNvSpPr>
              <a:spLocks noChangeArrowheads="1"/>
            </p:cNvSpPr>
            <p:nvPr/>
          </p:nvSpPr>
          <p:spPr bwMode="auto">
            <a:xfrm>
              <a:off x="917575" y="2384425"/>
              <a:ext cx="3346450" cy="3135313"/>
            </a:xfrm>
            <a:prstGeom prst="ellipse">
              <a:avLst/>
            </a:prstGeom>
            <a:gradFill rotWithShape="1">
              <a:gsLst>
                <a:gs pos="0">
                  <a:srgbClr val="FAEAD2"/>
                </a:gs>
                <a:gs pos="50000">
                  <a:srgbClr val="FAEAD2">
                    <a:gamma/>
                    <a:shade val="80392"/>
                    <a:invGamma/>
                  </a:srgbClr>
                </a:gs>
                <a:gs pos="100000">
                  <a:srgbClr val="FAEAD2"/>
                </a:gs>
              </a:gsLst>
              <a:lin ang="0" scaled="1"/>
            </a:gradFill>
            <a:ln w="28575">
              <a:solidFill>
                <a:srgbClr val="CC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" name="Line 8"/>
            <p:cNvSpPr>
              <a:spLocks noChangeShapeType="1"/>
            </p:cNvSpPr>
            <p:nvPr/>
          </p:nvSpPr>
          <p:spPr bwMode="auto">
            <a:xfrm>
              <a:off x="900113" y="5445125"/>
              <a:ext cx="33845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6" name="Line 9"/>
            <p:cNvSpPr>
              <a:spLocks noChangeShapeType="1"/>
            </p:cNvSpPr>
            <p:nvPr/>
          </p:nvSpPr>
          <p:spPr bwMode="auto">
            <a:xfrm flipV="1">
              <a:off x="900113" y="2347913"/>
              <a:ext cx="33845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7" name="Freeform 12"/>
            <p:cNvSpPr>
              <a:spLocks/>
            </p:cNvSpPr>
            <p:nvPr/>
          </p:nvSpPr>
          <p:spPr bwMode="auto">
            <a:xfrm>
              <a:off x="1331913" y="2708275"/>
              <a:ext cx="2460625" cy="1682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45" y="91"/>
                </a:cxn>
                <a:cxn ang="0">
                  <a:pos x="1089" y="91"/>
                </a:cxn>
                <a:cxn ang="0">
                  <a:pos x="1550" y="7"/>
                </a:cxn>
              </a:cxnLst>
              <a:rect l="0" t="0" r="r" b="b"/>
              <a:pathLst>
                <a:path w="1550" h="106">
                  <a:moveTo>
                    <a:pt x="0" y="0"/>
                  </a:moveTo>
                  <a:cubicBezTo>
                    <a:pt x="182" y="38"/>
                    <a:pt x="364" y="76"/>
                    <a:pt x="545" y="91"/>
                  </a:cubicBezTo>
                  <a:cubicBezTo>
                    <a:pt x="726" y="106"/>
                    <a:pt x="922" y="105"/>
                    <a:pt x="1089" y="91"/>
                  </a:cubicBezTo>
                  <a:cubicBezTo>
                    <a:pt x="1256" y="77"/>
                    <a:pt x="1454" y="24"/>
                    <a:pt x="1550" y="7"/>
                  </a:cubicBez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8" name="Freeform 13"/>
            <p:cNvSpPr>
              <a:spLocks/>
            </p:cNvSpPr>
            <p:nvPr/>
          </p:nvSpPr>
          <p:spPr bwMode="auto">
            <a:xfrm>
              <a:off x="900113" y="4964113"/>
              <a:ext cx="3375025" cy="481012"/>
            </a:xfrm>
            <a:custGeom>
              <a:avLst/>
              <a:gdLst/>
              <a:ahLst/>
              <a:cxnLst>
                <a:cxn ang="0">
                  <a:pos x="0" y="303"/>
                </a:cxn>
                <a:cxn ang="0">
                  <a:pos x="36" y="246"/>
                </a:cxn>
                <a:cxn ang="0">
                  <a:pos x="100" y="192"/>
                </a:cxn>
                <a:cxn ang="0">
                  <a:pos x="202" y="130"/>
                </a:cxn>
                <a:cxn ang="0">
                  <a:pos x="438" y="62"/>
                </a:cxn>
                <a:cxn ang="0">
                  <a:pos x="1066" y="0"/>
                </a:cxn>
                <a:cxn ang="0">
                  <a:pos x="1630" y="63"/>
                </a:cxn>
                <a:cxn ang="0">
                  <a:pos x="1922" y="146"/>
                </a:cxn>
                <a:cxn ang="0">
                  <a:pos x="2060" y="228"/>
                </a:cxn>
                <a:cxn ang="0">
                  <a:pos x="2126" y="296"/>
                </a:cxn>
              </a:cxnLst>
              <a:rect l="0" t="0" r="r" b="b"/>
              <a:pathLst>
                <a:path w="2126" h="303">
                  <a:moveTo>
                    <a:pt x="0" y="303"/>
                  </a:moveTo>
                  <a:cubicBezTo>
                    <a:pt x="6" y="294"/>
                    <a:pt x="20" y="264"/>
                    <a:pt x="36" y="246"/>
                  </a:cubicBezTo>
                  <a:cubicBezTo>
                    <a:pt x="52" y="228"/>
                    <a:pt x="72" y="211"/>
                    <a:pt x="100" y="192"/>
                  </a:cubicBezTo>
                  <a:cubicBezTo>
                    <a:pt x="128" y="173"/>
                    <a:pt x="146" y="152"/>
                    <a:pt x="202" y="130"/>
                  </a:cubicBezTo>
                  <a:cubicBezTo>
                    <a:pt x="258" y="108"/>
                    <a:pt x="294" y="84"/>
                    <a:pt x="438" y="62"/>
                  </a:cubicBezTo>
                  <a:cubicBezTo>
                    <a:pt x="582" y="40"/>
                    <a:pt x="867" y="0"/>
                    <a:pt x="1066" y="0"/>
                  </a:cubicBezTo>
                  <a:cubicBezTo>
                    <a:pt x="1265" y="0"/>
                    <a:pt x="1487" y="39"/>
                    <a:pt x="1630" y="63"/>
                  </a:cubicBezTo>
                  <a:cubicBezTo>
                    <a:pt x="1773" y="87"/>
                    <a:pt x="1850" y="119"/>
                    <a:pt x="1922" y="146"/>
                  </a:cubicBezTo>
                  <a:cubicBezTo>
                    <a:pt x="1994" y="173"/>
                    <a:pt x="2026" y="203"/>
                    <a:pt x="2060" y="228"/>
                  </a:cubicBezTo>
                  <a:cubicBezTo>
                    <a:pt x="2094" y="253"/>
                    <a:pt x="2112" y="282"/>
                    <a:pt x="2126" y="296"/>
                  </a:cubicBezTo>
                </a:path>
              </a:pathLst>
            </a:custGeom>
            <a:noFill/>
            <a:ln w="9525" cap="flat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9" name="Freeform 16"/>
            <p:cNvSpPr>
              <a:spLocks/>
            </p:cNvSpPr>
            <p:nvPr/>
          </p:nvSpPr>
          <p:spPr bwMode="auto">
            <a:xfrm>
              <a:off x="900113" y="3644900"/>
              <a:ext cx="3390900" cy="234950"/>
            </a:xfrm>
            <a:custGeom>
              <a:avLst/>
              <a:gdLst/>
              <a:ahLst/>
              <a:cxnLst>
                <a:cxn ang="0">
                  <a:pos x="0" y="132"/>
                </a:cxn>
                <a:cxn ang="0">
                  <a:pos x="18" y="108"/>
                </a:cxn>
                <a:cxn ang="0">
                  <a:pos x="66" y="90"/>
                </a:cxn>
                <a:cxn ang="0">
                  <a:pos x="122" y="68"/>
                </a:cxn>
                <a:cxn ang="0">
                  <a:pos x="326" y="34"/>
                </a:cxn>
                <a:cxn ang="0">
                  <a:pos x="594" y="10"/>
                </a:cxn>
                <a:cxn ang="0">
                  <a:pos x="720" y="6"/>
                </a:cxn>
                <a:cxn ang="0">
                  <a:pos x="1256" y="0"/>
                </a:cxn>
                <a:cxn ang="0">
                  <a:pos x="1480" y="10"/>
                </a:cxn>
                <a:cxn ang="0">
                  <a:pos x="1986" y="62"/>
                </a:cxn>
                <a:cxn ang="0">
                  <a:pos x="2044" y="78"/>
                </a:cxn>
                <a:cxn ang="0">
                  <a:pos x="2088" y="94"/>
                </a:cxn>
                <a:cxn ang="0">
                  <a:pos x="2126" y="120"/>
                </a:cxn>
                <a:cxn ang="0">
                  <a:pos x="2136" y="148"/>
                </a:cxn>
              </a:cxnLst>
              <a:rect l="0" t="0" r="r" b="b"/>
              <a:pathLst>
                <a:path w="2136" h="148">
                  <a:moveTo>
                    <a:pt x="0" y="132"/>
                  </a:moveTo>
                  <a:cubicBezTo>
                    <a:pt x="4" y="130"/>
                    <a:pt x="7" y="115"/>
                    <a:pt x="18" y="108"/>
                  </a:cubicBezTo>
                  <a:cubicBezTo>
                    <a:pt x="29" y="101"/>
                    <a:pt x="49" y="97"/>
                    <a:pt x="66" y="90"/>
                  </a:cubicBezTo>
                  <a:cubicBezTo>
                    <a:pt x="75" y="77"/>
                    <a:pt x="108" y="73"/>
                    <a:pt x="122" y="68"/>
                  </a:cubicBezTo>
                  <a:cubicBezTo>
                    <a:pt x="204" y="54"/>
                    <a:pt x="249" y="40"/>
                    <a:pt x="326" y="34"/>
                  </a:cubicBezTo>
                  <a:cubicBezTo>
                    <a:pt x="392" y="24"/>
                    <a:pt x="516" y="16"/>
                    <a:pt x="594" y="10"/>
                  </a:cubicBezTo>
                  <a:cubicBezTo>
                    <a:pt x="660" y="8"/>
                    <a:pt x="582" y="6"/>
                    <a:pt x="720" y="6"/>
                  </a:cubicBezTo>
                  <a:cubicBezTo>
                    <a:pt x="898" y="0"/>
                    <a:pt x="1078" y="0"/>
                    <a:pt x="1256" y="0"/>
                  </a:cubicBezTo>
                  <a:cubicBezTo>
                    <a:pt x="1338" y="0"/>
                    <a:pt x="1404" y="4"/>
                    <a:pt x="1480" y="10"/>
                  </a:cubicBezTo>
                  <a:cubicBezTo>
                    <a:pt x="1714" y="24"/>
                    <a:pt x="1716" y="24"/>
                    <a:pt x="1986" y="62"/>
                  </a:cubicBezTo>
                  <a:cubicBezTo>
                    <a:pt x="2012" y="72"/>
                    <a:pt x="2026" y="72"/>
                    <a:pt x="2044" y="78"/>
                  </a:cubicBezTo>
                  <a:cubicBezTo>
                    <a:pt x="2064" y="86"/>
                    <a:pt x="2088" y="94"/>
                    <a:pt x="2088" y="94"/>
                  </a:cubicBezTo>
                  <a:cubicBezTo>
                    <a:pt x="2099" y="103"/>
                    <a:pt x="2118" y="111"/>
                    <a:pt x="2126" y="120"/>
                  </a:cubicBezTo>
                  <a:cubicBezTo>
                    <a:pt x="2134" y="129"/>
                    <a:pt x="2134" y="142"/>
                    <a:pt x="2136" y="148"/>
                  </a:cubicBezTo>
                </a:path>
              </a:pathLst>
            </a:custGeom>
            <a:noFill/>
            <a:ln w="34925" cap="flat">
              <a:solidFill>
                <a:srgbClr val="CC3300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0" name="Freeform 18"/>
            <p:cNvSpPr>
              <a:spLocks/>
            </p:cNvSpPr>
            <p:nvPr/>
          </p:nvSpPr>
          <p:spPr bwMode="auto">
            <a:xfrm>
              <a:off x="900113" y="3860800"/>
              <a:ext cx="3381375" cy="217488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10" y="21"/>
                </a:cxn>
                <a:cxn ang="0">
                  <a:pos x="24" y="31"/>
                </a:cxn>
                <a:cxn ang="0">
                  <a:pos x="84" y="54"/>
                </a:cxn>
                <a:cxn ang="0">
                  <a:pos x="178" y="77"/>
                </a:cxn>
                <a:cxn ang="0">
                  <a:pos x="349" y="101"/>
                </a:cxn>
                <a:cxn ang="0">
                  <a:pos x="481" y="115"/>
                </a:cxn>
                <a:cxn ang="0">
                  <a:pos x="544" y="117"/>
                </a:cxn>
                <a:cxn ang="0">
                  <a:pos x="676" y="127"/>
                </a:cxn>
                <a:cxn ang="0">
                  <a:pos x="760" y="129"/>
                </a:cxn>
                <a:cxn ang="0">
                  <a:pos x="902" y="135"/>
                </a:cxn>
                <a:cxn ang="0">
                  <a:pos x="1120" y="137"/>
                </a:cxn>
                <a:cxn ang="0">
                  <a:pos x="1232" y="135"/>
                </a:cxn>
                <a:cxn ang="0">
                  <a:pos x="1312" y="133"/>
                </a:cxn>
                <a:cxn ang="0">
                  <a:pos x="1418" y="129"/>
                </a:cxn>
                <a:cxn ang="0">
                  <a:pos x="1512" y="125"/>
                </a:cxn>
                <a:cxn ang="0">
                  <a:pos x="1822" y="97"/>
                </a:cxn>
                <a:cxn ang="0">
                  <a:pos x="1968" y="71"/>
                </a:cxn>
                <a:cxn ang="0">
                  <a:pos x="1998" y="64"/>
                </a:cxn>
                <a:cxn ang="0">
                  <a:pos x="2056" y="48"/>
                </a:cxn>
                <a:cxn ang="0">
                  <a:pos x="2096" y="33"/>
                </a:cxn>
                <a:cxn ang="0">
                  <a:pos x="2130" y="0"/>
                </a:cxn>
              </a:cxnLst>
              <a:rect l="0" t="0" r="r" b="b"/>
              <a:pathLst>
                <a:path w="2130" h="137">
                  <a:moveTo>
                    <a:pt x="6" y="0"/>
                  </a:moveTo>
                  <a:cubicBezTo>
                    <a:pt x="0" y="9"/>
                    <a:pt x="4" y="7"/>
                    <a:pt x="10" y="21"/>
                  </a:cubicBezTo>
                  <a:cubicBezTo>
                    <a:pt x="15" y="26"/>
                    <a:pt x="30" y="28"/>
                    <a:pt x="24" y="31"/>
                  </a:cubicBezTo>
                  <a:cubicBezTo>
                    <a:pt x="54" y="37"/>
                    <a:pt x="52" y="45"/>
                    <a:pt x="84" y="54"/>
                  </a:cubicBezTo>
                  <a:cubicBezTo>
                    <a:pt x="120" y="60"/>
                    <a:pt x="146" y="71"/>
                    <a:pt x="178" y="77"/>
                  </a:cubicBezTo>
                  <a:cubicBezTo>
                    <a:pt x="235" y="86"/>
                    <a:pt x="292" y="96"/>
                    <a:pt x="349" y="101"/>
                  </a:cubicBezTo>
                  <a:cubicBezTo>
                    <a:pt x="393" y="108"/>
                    <a:pt x="436" y="109"/>
                    <a:pt x="481" y="115"/>
                  </a:cubicBezTo>
                  <a:cubicBezTo>
                    <a:pt x="507" y="115"/>
                    <a:pt x="544" y="117"/>
                    <a:pt x="544" y="117"/>
                  </a:cubicBezTo>
                  <a:cubicBezTo>
                    <a:pt x="590" y="121"/>
                    <a:pt x="621" y="123"/>
                    <a:pt x="676" y="127"/>
                  </a:cubicBezTo>
                  <a:cubicBezTo>
                    <a:pt x="718" y="127"/>
                    <a:pt x="724" y="132"/>
                    <a:pt x="760" y="129"/>
                  </a:cubicBezTo>
                  <a:cubicBezTo>
                    <a:pt x="798" y="131"/>
                    <a:pt x="842" y="134"/>
                    <a:pt x="902" y="135"/>
                  </a:cubicBezTo>
                  <a:cubicBezTo>
                    <a:pt x="962" y="136"/>
                    <a:pt x="1065" y="137"/>
                    <a:pt x="1120" y="137"/>
                  </a:cubicBezTo>
                  <a:cubicBezTo>
                    <a:pt x="1196" y="133"/>
                    <a:pt x="1184" y="137"/>
                    <a:pt x="1232" y="135"/>
                  </a:cubicBezTo>
                  <a:cubicBezTo>
                    <a:pt x="1259" y="136"/>
                    <a:pt x="1285" y="131"/>
                    <a:pt x="1312" y="133"/>
                  </a:cubicBezTo>
                  <a:cubicBezTo>
                    <a:pt x="1347" y="135"/>
                    <a:pt x="1418" y="129"/>
                    <a:pt x="1418" y="129"/>
                  </a:cubicBezTo>
                  <a:cubicBezTo>
                    <a:pt x="1454" y="126"/>
                    <a:pt x="1482" y="125"/>
                    <a:pt x="1512" y="125"/>
                  </a:cubicBezTo>
                  <a:cubicBezTo>
                    <a:pt x="1576" y="119"/>
                    <a:pt x="1776" y="103"/>
                    <a:pt x="1822" y="97"/>
                  </a:cubicBezTo>
                  <a:cubicBezTo>
                    <a:pt x="1886" y="87"/>
                    <a:pt x="1866" y="91"/>
                    <a:pt x="1968" y="71"/>
                  </a:cubicBezTo>
                  <a:cubicBezTo>
                    <a:pt x="1998" y="69"/>
                    <a:pt x="1954" y="74"/>
                    <a:pt x="1998" y="64"/>
                  </a:cubicBezTo>
                  <a:cubicBezTo>
                    <a:pt x="2014" y="58"/>
                    <a:pt x="2037" y="50"/>
                    <a:pt x="2056" y="48"/>
                  </a:cubicBezTo>
                  <a:cubicBezTo>
                    <a:pt x="2063" y="37"/>
                    <a:pt x="2085" y="39"/>
                    <a:pt x="2096" y="33"/>
                  </a:cubicBezTo>
                  <a:cubicBezTo>
                    <a:pt x="2115" y="23"/>
                    <a:pt x="2130" y="24"/>
                    <a:pt x="2130" y="0"/>
                  </a:cubicBezTo>
                </a:path>
              </a:pathLst>
            </a:custGeom>
            <a:noFill/>
            <a:ln w="38100" cmpd="sng">
              <a:solidFill>
                <a:srgbClr val="CC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1" name="Freeform 25"/>
            <p:cNvSpPr>
              <a:spLocks/>
            </p:cNvSpPr>
            <p:nvPr/>
          </p:nvSpPr>
          <p:spPr bwMode="auto">
            <a:xfrm>
              <a:off x="2557463" y="2347913"/>
              <a:ext cx="36512" cy="310832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0" y="1958"/>
                </a:cxn>
              </a:cxnLst>
              <a:rect l="0" t="0" r="r" b="b"/>
              <a:pathLst>
                <a:path w="23" h="1958">
                  <a:moveTo>
                    <a:pt x="23" y="0"/>
                  </a:moveTo>
                  <a:lnTo>
                    <a:pt x="0" y="1958"/>
                  </a:lnTo>
                </a:path>
              </a:pathLst>
            </a:custGeom>
            <a:noFill/>
            <a:ln w="28575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2" name="Oval 23"/>
            <p:cNvSpPr>
              <a:spLocks noChangeArrowheads="1"/>
            </p:cNvSpPr>
            <p:nvPr/>
          </p:nvSpPr>
          <p:spPr bwMode="auto">
            <a:xfrm>
              <a:off x="2519363" y="5407025"/>
              <a:ext cx="73025" cy="7143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3" name="Oval 22"/>
            <p:cNvSpPr>
              <a:spLocks noChangeArrowheads="1"/>
            </p:cNvSpPr>
            <p:nvPr/>
          </p:nvSpPr>
          <p:spPr bwMode="auto">
            <a:xfrm>
              <a:off x="2555875" y="2312988"/>
              <a:ext cx="73025" cy="7143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4" name="Text Box 27"/>
            <p:cNvSpPr txBox="1">
              <a:spLocks noChangeArrowheads="1"/>
            </p:cNvSpPr>
            <p:nvPr/>
          </p:nvSpPr>
          <p:spPr bwMode="auto">
            <a:xfrm>
              <a:off x="2086928" y="3571876"/>
              <a:ext cx="453690" cy="552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/>
                <a:t>O</a:t>
              </a:r>
              <a:endParaRPr lang="ru-RU" sz="2400" b="1" dirty="0"/>
            </a:p>
          </p:txBody>
        </p:sp>
        <p:sp>
          <p:nvSpPr>
            <p:cNvPr id="55" name="Line 28"/>
            <p:cNvSpPr>
              <a:spLocks noChangeShapeType="1"/>
            </p:cNvSpPr>
            <p:nvPr/>
          </p:nvSpPr>
          <p:spPr bwMode="auto">
            <a:xfrm flipV="1">
              <a:off x="2555875" y="3716338"/>
              <a:ext cx="1368425" cy="14446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6" name="Text Box 29"/>
            <p:cNvSpPr txBox="1">
              <a:spLocks noChangeArrowheads="1"/>
            </p:cNvSpPr>
            <p:nvPr/>
          </p:nvSpPr>
          <p:spPr bwMode="auto">
            <a:xfrm>
              <a:off x="2643175" y="4286256"/>
              <a:ext cx="42862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 smtClean="0">
                  <a:solidFill>
                    <a:srgbClr val="FF0000"/>
                  </a:solidFill>
                </a:rPr>
                <a:t>R</a:t>
              </a:r>
              <a:endParaRPr lang="ru-RU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57" name="Oval 24"/>
            <p:cNvSpPr>
              <a:spLocks noChangeArrowheads="1"/>
            </p:cNvSpPr>
            <p:nvPr/>
          </p:nvSpPr>
          <p:spPr bwMode="auto">
            <a:xfrm>
              <a:off x="2536825" y="3824288"/>
              <a:ext cx="73025" cy="7143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8" name="Oval 32"/>
            <p:cNvSpPr>
              <a:spLocks noChangeArrowheads="1"/>
            </p:cNvSpPr>
            <p:nvPr/>
          </p:nvSpPr>
          <p:spPr bwMode="auto">
            <a:xfrm>
              <a:off x="3852863" y="3679825"/>
              <a:ext cx="73025" cy="7143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9" name="Text Box 27"/>
            <p:cNvSpPr txBox="1">
              <a:spLocks noChangeArrowheads="1"/>
            </p:cNvSpPr>
            <p:nvPr/>
          </p:nvSpPr>
          <p:spPr bwMode="auto">
            <a:xfrm>
              <a:off x="2143108" y="2071678"/>
              <a:ext cx="64294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 smtClean="0"/>
                <a:t>O</a:t>
              </a:r>
              <a:r>
                <a:rPr lang="ru-RU" b="1" dirty="0" smtClean="0"/>
                <a:t>1</a:t>
              </a:r>
              <a:endParaRPr lang="ru-RU" sz="2400" b="1" dirty="0"/>
            </a:p>
          </p:txBody>
        </p:sp>
        <p:sp>
          <p:nvSpPr>
            <p:cNvPr id="60" name="Text Box 27"/>
            <p:cNvSpPr txBox="1">
              <a:spLocks noChangeArrowheads="1"/>
            </p:cNvSpPr>
            <p:nvPr/>
          </p:nvSpPr>
          <p:spPr bwMode="auto">
            <a:xfrm>
              <a:off x="2071670" y="5214950"/>
              <a:ext cx="71438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 smtClean="0"/>
                <a:t>O</a:t>
              </a:r>
              <a:r>
                <a:rPr lang="ru-RU" sz="2000" b="1" dirty="0" smtClean="0"/>
                <a:t>2</a:t>
              </a:r>
              <a:endParaRPr lang="ru-RU" sz="2400" b="1" dirty="0"/>
            </a:p>
          </p:txBody>
        </p:sp>
        <p:sp>
          <p:nvSpPr>
            <p:cNvPr id="61" name="Text Box 27"/>
            <p:cNvSpPr txBox="1">
              <a:spLocks noChangeArrowheads="1"/>
            </p:cNvSpPr>
            <p:nvPr/>
          </p:nvSpPr>
          <p:spPr bwMode="auto">
            <a:xfrm>
              <a:off x="3104198" y="3212571"/>
              <a:ext cx="453690" cy="552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dirty="0"/>
                <a:t>1</a:t>
              </a:r>
            </a:p>
          </p:txBody>
        </p:sp>
      </p:grpSp>
      <p:sp>
        <p:nvSpPr>
          <p:cNvPr id="62" name="Управляющая кнопка: далее 61">
            <a:hlinkClick r:id="" action="ppaction://hlinkshowjump?jump=nextslide" highlightClick="1"/>
          </p:cNvPr>
          <p:cNvSpPr/>
          <p:nvPr/>
        </p:nvSpPr>
        <p:spPr>
          <a:xfrm>
            <a:off x="7956376" y="6093296"/>
            <a:ext cx="936104" cy="576064"/>
          </a:xfrm>
          <a:prstGeom prst="actionButtonForwardNex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4"/>
          <p:cNvGrpSpPr>
            <a:grpSpLocks/>
          </p:cNvGrpSpPr>
          <p:nvPr/>
        </p:nvGrpSpPr>
        <p:grpSpPr bwMode="auto">
          <a:xfrm>
            <a:off x="285750" y="285750"/>
            <a:ext cx="8645525" cy="6357938"/>
            <a:chOff x="356364" y="285728"/>
            <a:chExt cx="8431272" cy="6145256"/>
          </a:xfrm>
        </p:grpSpPr>
        <p:cxnSp>
          <p:nvCxnSpPr>
            <p:cNvPr id="3" name="Прямая соединительная линия 2"/>
            <p:cNvCxnSpPr/>
            <p:nvPr/>
          </p:nvCxnSpPr>
          <p:spPr>
            <a:xfrm>
              <a:off x="713989" y="357845"/>
              <a:ext cx="7572043" cy="153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Прямая соединительная линия 3"/>
            <p:cNvCxnSpPr/>
            <p:nvPr/>
          </p:nvCxnSpPr>
          <p:spPr>
            <a:xfrm>
              <a:off x="785204" y="6357333"/>
              <a:ext cx="7573592" cy="153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 rot="5400000">
              <a:off x="5929952" y="3357582"/>
              <a:ext cx="5571391" cy="154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5400000">
              <a:off x="-2286760" y="3357582"/>
              <a:ext cx="5430227" cy="154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5400000" flipH="1" flipV="1">
              <a:off x="428859" y="358114"/>
              <a:ext cx="285398" cy="28486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8286033" y="357845"/>
              <a:ext cx="428840" cy="21328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429128" y="6071935"/>
              <a:ext cx="356076" cy="28539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 rot="10800000" flipV="1">
              <a:off x="8358797" y="6144051"/>
              <a:ext cx="356076" cy="21328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5400000">
              <a:off x="-2357975" y="3357582"/>
              <a:ext cx="5430227" cy="1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>
              <a:off x="713989" y="285728"/>
              <a:ext cx="7572043" cy="15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 rot="5400000" flipH="1" flipV="1">
              <a:off x="357194" y="286447"/>
              <a:ext cx="357515" cy="3560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rot="5400000">
              <a:off x="6001167" y="3357582"/>
              <a:ext cx="5571391" cy="15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>
              <a:off x="8286033" y="285728"/>
              <a:ext cx="500056" cy="2853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>
              <a:off x="785204" y="6429449"/>
              <a:ext cx="7573592" cy="15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rot="10800000" flipV="1">
              <a:off x="8358797" y="6144051"/>
              <a:ext cx="427292" cy="2853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>
              <a:off x="357913" y="6071935"/>
              <a:ext cx="427292" cy="3575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Прямоугольник 26"/>
          <p:cNvSpPr/>
          <p:nvPr/>
        </p:nvSpPr>
        <p:spPr>
          <a:xfrm>
            <a:off x="857224" y="2500306"/>
            <a:ext cx="500066" cy="571504"/>
          </a:xfrm>
          <a:prstGeom prst="rect">
            <a:avLst/>
          </a:prstGeom>
          <a:gradFill flip="none" rotWithShape="1">
            <a:gsLst>
              <a:gs pos="54000">
                <a:schemeClr val="accent1">
                  <a:tint val="66000"/>
                  <a:satMod val="160000"/>
                  <a:alpha val="44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/>
              <a:t>1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827584" y="3573016"/>
            <a:ext cx="500066" cy="571504"/>
          </a:xfrm>
          <a:prstGeom prst="rect">
            <a:avLst/>
          </a:prstGeom>
          <a:gradFill flip="none" rotWithShape="1">
            <a:gsLst>
              <a:gs pos="54000">
                <a:schemeClr val="accent1">
                  <a:tint val="66000"/>
                  <a:satMod val="160000"/>
                  <a:alpha val="44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/>
              <a:t>2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827584" y="5589240"/>
            <a:ext cx="500066" cy="571504"/>
          </a:xfrm>
          <a:prstGeom prst="rect">
            <a:avLst/>
          </a:prstGeom>
          <a:gradFill flip="none" rotWithShape="1">
            <a:gsLst>
              <a:gs pos="54000">
                <a:schemeClr val="accent1">
                  <a:tint val="66000"/>
                  <a:satMod val="160000"/>
                  <a:alpha val="44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/>
              <a:t>4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827584" y="4581128"/>
            <a:ext cx="500066" cy="571504"/>
          </a:xfrm>
          <a:prstGeom prst="rect">
            <a:avLst/>
          </a:prstGeom>
          <a:gradFill flip="none" rotWithShape="1">
            <a:gsLst>
              <a:gs pos="54000">
                <a:schemeClr val="accent1">
                  <a:tint val="66000"/>
                  <a:satMod val="160000"/>
                  <a:alpha val="44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/>
              <a:t>3</a:t>
            </a:r>
          </a:p>
        </p:txBody>
      </p:sp>
      <p:sp>
        <p:nvSpPr>
          <p:cNvPr id="39" name="Скругленная прямоугольная выноска 38"/>
          <p:cNvSpPr/>
          <p:nvPr/>
        </p:nvSpPr>
        <p:spPr>
          <a:xfrm>
            <a:off x="2285984" y="4357694"/>
            <a:ext cx="1571636" cy="612648"/>
          </a:xfrm>
          <a:prstGeom prst="wedgeRoundRectCallout">
            <a:avLst>
              <a:gd name="adj1" fmla="val -81439"/>
              <a:gd name="adj2" fmla="val 80591"/>
              <a:gd name="adj3" fmla="val 16667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50000">
                <a:schemeClr val="bg1">
                  <a:lumMod val="65000"/>
                  <a:tint val="44500"/>
                  <a:satMod val="160000"/>
                </a:schemeClr>
              </a:gs>
              <a:gs pos="100000">
                <a:schemeClr val="bg1">
                  <a:lumMod val="65000"/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Подумай</a:t>
            </a:r>
          </a:p>
        </p:txBody>
      </p:sp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1857356" y="4714884"/>
          <a:ext cx="342900" cy="533400"/>
        </p:xfrm>
        <a:graphic>
          <a:graphicData uri="http://schemas.openxmlformats.org/presentationml/2006/ole">
            <p:oleObj spid="_x0000_s4098" name="Формула" r:id="rId3" imgW="114120" imgH="177480" progId="Equation.3">
              <p:embed/>
            </p:oleObj>
          </a:graphicData>
        </a:graphic>
      </p:graphicFrame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1928794" y="5572140"/>
          <a:ext cx="434975" cy="560388"/>
        </p:xfrm>
        <a:graphic>
          <a:graphicData uri="http://schemas.openxmlformats.org/presentationml/2006/ole">
            <p:oleObj spid="_x0000_s4099" name="Формула" r:id="rId4" imgW="126720" imgH="164880" progId="Equation.3">
              <p:embed/>
            </p:oleObj>
          </a:graphicData>
        </a:graphic>
      </p:graphicFrame>
      <p:sp>
        <p:nvSpPr>
          <p:cNvPr id="44" name="Скругленная прямоугольная выноска 43"/>
          <p:cNvSpPr/>
          <p:nvPr/>
        </p:nvSpPr>
        <p:spPr>
          <a:xfrm>
            <a:off x="2285984" y="5143512"/>
            <a:ext cx="1571636" cy="612648"/>
          </a:xfrm>
          <a:prstGeom prst="wedgeRoundRectCallout">
            <a:avLst>
              <a:gd name="adj1" fmla="val -81439"/>
              <a:gd name="adj2" fmla="val 80591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Верно</a:t>
            </a: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1714480" y="3571876"/>
          <a:ext cx="1239837" cy="736600"/>
        </p:xfrm>
        <a:graphic>
          <a:graphicData uri="http://schemas.openxmlformats.org/presentationml/2006/ole">
            <p:oleObj spid="_x0000_s4100" name="Формула" r:id="rId5" imgW="317160" imgH="215640" progId="Equation.3">
              <p:embed/>
            </p:oleObj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714480" y="2500306"/>
          <a:ext cx="1095375" cy="698500"/>
        </p:xfrm>
        <a:graphic>
          <a:graphicData uri="http://schemas.openxmlformats.org/presentationml/2006/ole">
            <p:oleObj spid="_x0000_s4101" name="Формула" r:id="rId6" imgW="317160" imgH="228600" progId="Equation.3">
              <p:embed/>
            </p:oleObj>
          </a:graphicData>
        </a:graphic>
      </p:graphicFrame>
      <p:sp>
        <p:nvSpPr>
          <p:cNvPr id="35" name="Прямоугольник 34"/>
          <p:cNvSpPr/>
          <p:nvPr/>
        </p:nvSpPr>
        <p:spPr>
          <a:xfrm>
            <a:off x="500034" y="500042"/>
            <a:ext cx="821537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 Радиус основания цилиндра равен 2. какой должна быть высота цилиндра, чтобы в него можно было вписать сферу? </a:t>
            </a:r>
            <a:endParaRPr lang="ru-RU" sz="3200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2" name="Группа 41"/>
          <p:cNvGrpSpPr/>
          <p:nvPr/>
        </p:nvGrpSpPr>
        <p:grpSpPr>
          <a:xfrm>
            <a:off x="5072066" y="2428868"/>
            <a:ext cx="2528879" cy="3155961"/>
            <a:chOff x="900113" y="1844675"/>
            <a:chExt cx="3390900" cy="4103688"/>
          </a:xfrm>
        </p:grpSpPr>
        <p:sp>
          <p:nvSpPr>
            <p:cNvPr id="43" name="Oval 11"/>
            <p:cNvSpPr>
              <a:spLocks noChangeArrowheads="1"/>
            </p:cNvSpPr>
            <p:nvPr/>
          </p:nvSpPr>
          <p:spPr bwMode="auto">
            <a:xfrm>
              <a:off x="900113" y="1844675"/>
              <a:ext cx="3384550" cy="10795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" name="AutoShape 6"/>
            <p:cNvSpPr>
              <a:spLocks noChangeArrowheads="1"/>
            </p:cNvSpPr>
            <p:nvPr/>
          </p:nvSpPr>
          <p:spPr bwMode="auto">
            <a:xfrm>
              <a:off x="900113" y="1844675"/>
              <a:ext cx="3384550" cy="4103688"/>
            </a:xfrm>
            <a:prstGeom prst="can">
              <a:avLst>
                <a:gd name="adj" fmla="val 30312"/>
              </a:avLst>
            </a:prstGeom>
            <a:solidFill>
              <a:schemeClr val="accent1">
                <a:lumMod val="60000"/>
                <a:lumOff val="40000"/>
              </a:schemeClr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" name="Oval 7"/>
            <p:cNvSpPr>
              <a:spLocks noChangeArrowheads="1"/>
            </p:cNvSpPr>
            <p:nvPr/>
          </p:nvSpPr>
          <p:spPr bwMode="auto">
            <a:xfrm>
              <a:off x="917575" y="2384425"/>
              <a:ext cx="3346450" cy="3135313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ln w="28575">
              <a:solidFill>
                <a:srgbClr val="CC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8" name="Line 8"/>
            <p:cNvSpPr>
              <a:spLocks noChangeShapeType="1"/>
            </p:cNvSpPr>
            <p:nvPr/>
          </p:nvSpPr>
          <p:spPr bwMode="auto">
            <a:xfrm>
              <a:off x="900113" y="5445125"/>
              <a:ext cx="33845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9" name="Line 9"/>
            <p:cNvSpPr>
              <a:spLocks noChangeShapeType="1"/>
            </p:cNvSpPr>
            <p:nvPr/>
          </p:nvSpPr>
          <p:spPr bwMode="auto">
            <a:xfrm flipV="1">
              <a:off x="900113" y="2347913"/>
              <a:ext cx="33845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0" name="Freeform 12"/>
            <p:cNvSpPr>
              <a:spLocks/>
            </p:cNvSpPr>
            <p:nvPr/>
          </p:nvSpPr>
          <p:spPr bwMode="auto">
            <a:xfrm>
              <a:off x="1331913" y="2708275"/>
              <a:ext cx="2460625" cy="1682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45" y="91"/>
                </a:cxn>
                <a:cxn ang="0">
                  <a:pos x="1089" y="91"/>
                </a:cxn>
                <a:cxn ang="0">
                  <a:pos x="1550" y="7"/>
                </a:cxn>
              </a:cxnLst>
              <a:rect l="0" t="0" r="r" b="b"/>
              <a:pathLst>
                <a:path w="1550" h="106">
                  <a:moveTo>
                    <a:pt x="0" y="0"/>
                  </a:moveTo>
                  <a:cubicBezTo>
                    <a:pt x="182" y="38"/>
                    <a:pt x="364" y="76"/>
                    <a:pt x="545" y="91"/>
                  </a:cubicBezTo>
                  <a:cubicBezTo>
                    <a:pt x="726" y="106"/>
                    <a:pt x="922" y="105"/>
                    <a:pt x="1089" y="91"/>
                  </a:cubicBezTo>
                  <a:cubicBezTo>
                    <a:pt x="1256" y="77"/>
                    <a:pt x="1454" y="24"/>
                    <a:pt x="1550" y="7"/>
                  </a:cubicBez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1" name="Freeform 13"/>
            <p:cNvSpPr>
              <a:spLocks/>
            </p:cNvSpPr>
            <p:nvPr/>
          </p:nvSpPr>
          <p:spPr bwMode="auto">
            <a:xfrm>
              <a:off x="900113" y="4964113"/>
              <a:ext cx="3375025" cy="481012"/>
            </a:xfrm>
            <a:custGeom>
              <a:avLst/>
              <a:gdLst/>
              <a:ahLst/>
              <a:cxnLst>
                <a:cxn ang="0">
                  <a:pos x="0" y="303"/>
                </a:cxn>
                <a:cxn ang="0">
                  <a:pos x="36" y="246"/>
                </a:cxn>
                <a:cxn ang="0">
                  <a:pos x="100" y="192"/>
                </a:cxn>
                <a:cxn ang="0">
                  <a:pos x="202" y="130"/>
                </a:cxn>
                <a:cxn ang="0">
                  <a:pos x="438" y="62"/>
                </a:cxn>
                <a:cxn ang="0">
                  <a:pos x="1066" y="0"/>
                </a:cxn>
                <a:cxn ang="0">
                  <a:pos x="1630" y="63"/>
                </a:cxn>
                <a:cxn ang="0">
                  <a:pos x="1922" y="146"/>
                </a:cxn>
                <a:cxn ang="0">
                  <a:pos x="2060" y="228"/>
                </a:cxn>
                <a:cxn ang="0">
                  <a:pos x="2126" y="296"/>
                </a:cxn>
              </a:cxnLst>
              <a:rect l="0" t="0" r="r" b="b"/>
              <a:pathLst>
                <a:path w="2126" h="303">
                  <a:moveTo>
                    <a:pt x="0" y="303"/>
                  </a:moveTo>
                  <a:cubicBezTo>
                    <a:pt x="6" y="294"/>
                    <a:pt x="20" y="264"/>
                    <a:pt x="36" y="246"/>
                  </a:cubicBezTo>
                  <a:cubicBezTo>
                    <a:pt x="52" y="228"/>
                    <a:pt x="72" y="211"/>
                    <a:pt x="100" y="192"/>
                  </a:cubicBezTo>
                  <a:cubicBezTo>
                    <a:pt x="128" y="173"/>
                    <a:pt x="146" y="152"/>
                    <a:pt x="202" y="130"/>
                  </a:cubicBezTo>
                  <a:cubicBezTo>
                    <a:pt x="258" y="108"/>
                    <a:pt x="294" y="84"/>
                    <a:pt x="438" y="62"/>
                  </a:cubicBezTo>
                  <a:cubicBezTo>
                    <a:pt x="582" y="40"/>
                    <a:pt x="867" y="0"/>
                    <a:pt x="1066" y="0"/>
                  </a:cubicBezTo>
                  <a:cubicBezTo>
                    <a:pt x="1265" y="0"/>
                    <a:pt x="1487" y="39"/>
                    <a:pt x="1630" y="63"/>
                  </a:cubicBezTo>
                  <a:cubicBezTo>
                    <a:pt x="1773" y="87"/>
                    <a:pt x="1850" y="119"/>
                    <a:pt x="1922" y="146"/>
                  </a:cubicBezTo>
                  <a:cubicBezTo>
                    <a:pt x="1994" y="173"/>
                    <a:pt x="2026" y="203"/>
                    <a:pt x="2060" y="228"/>
                  </a:cubicBezTo>
                  <a:cubicBezTo>
                    <a:pt x="2094" y="253"/>
                    <a:pt x="2112" y="282"/>
                    <a:pt x="2126" y="296"/>
                  </a:cubicBezTo>
                </a:path>
              </a:pathLst>
            </a:custGeom>
            <a:noFill/>
            <a:ln w="9525" cap="flat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2" name="Freeform 16"/>
            <p:cNvSpPr>
              <a:spLocks/>
            </p:cNvSpPr>
            <p:nvPr/>
          </p:nvSpPr>
          <p:spPr bwMode="auto">
            <a:xfrm>
              <a:off x="900113" y="3644900"/>
              <a:ext cx="3390900" cy="234950"/>
            </a:xfrm>
            <a:custGeom>
              <a:avLst/>
              <a:gdLst/>
              <a:ahLst/>
              <a:cxnLst>
                <a:cxn ang="0">
                  <a:pos x="0" y="132"/>
                </a:cxn>
                <a:cxn ang="0">
                  <a:pos x="18" y="108"/>
                </a:cxn>
                <a:cxn ang="0">
                  <a:pos x="66" y="90"/>
                </a:cxn>
                <a:cxn ang="0">
                  <a:pos x="122" y="68"/>
                </a:cxn>
                <a:cxn ang="0">
                  <a:pos x="326" y="34"/>
                </a:cxn>
                <a:cxn ang="0">
                  <a:pos x="594" y="10"/>
                </a:cxn>
                <a:cxn ang="0">
                  <a:pos x="720" y="6"/>
                </a:cxn>
                <a:cxn ang="0">
                  <a:pos x="1256" y="0"/>
                </a:cxn>
                <a:cxn ang="0">
                  <a:pos x="1480" y="10"/>
                </a:cxn>
                <a:cxn ang="0">
                  <a:pos x="1986" y="62"/>
                </a:cxn>
                <a:cxn ang="0">
                  <a:pos x="2044" y="78"/>
                </a:cxn>
                <a:cxn ang="0">
                  <a:pos x="2088" y="94"/>
                </a:cxn>
                <a:cxn ang="0">
                  <a:pos x="2126" y="120"/>
                </a:cxn>
                <a:cxn ang="0">
                  <a:pos x="2136" y="148"/>
                </a:cxn>
              </a:cxnLst>
              <a:rect l="0" t="0" r="r" b="b"/>
              <a:pathLst>
                <a:path w="2136" h="148">
                  <a:moveTo>
                    <a:pt x="0" y="132"/>
                  </a:moveTo>
                  <a:cubicBezTo>
                    <a:pt x="4" y="130"/>
                    <a:pt x="7" y="115"/>
                    <a:pt x="18" y="108"/>
                  </a:cubicBezTo>
                  <a:cubicBezTo>
                    <a:pt x="29" y="101"/>
                    <a:pt x="49" y="97"/>
                    <a:pt x="66" y="90"/>
                  </a:cubicBezTo>
                  <a:cubicBezTo>
                    <a:pt x="75" y="77"/>
                    <a:pt x="108" y="73"/>
                    <a:pt x="122" y="68"/>
                  </a:cubicBezTo>
                  <a:cubicBezTo>
                    <a:pt x="204" y="54"/>
                    <a:pt x="249" y="40"/>
                    <a:pt x="326" y="34"/>
                  </a:cubicBezTo>
                  <a:cubicBezTo>
                    <a:pt x="392" y="24"/>
                    <a:pt x="516" y="16"/>
                    <a:pt x="594" y="10"/>
                  </a:cubicBezTo>
                  <a:cubicBezTo>
                    <a:pt x="660" y="8"/>
                    <a:pt x="582" y="6"/>
                    <a:pt x="720" y="6"/>
                  </a:cubicBezTo>
                  <a:cubicBezTo>
                    <a:pt x="898" y="0"/>
                    <a:pt x="1078" y="0"/>
                    <a:pt x="1256" y="0"/>
                  </a:cubicBezTo>
                  <a:cubicBezTo>
                    <a:pt x="1338" y="0"/>
                    <a:pt x="1404" y="4"/>
                    <a:pt x="1480" y="10"/>
                  </a:cubicBezTo>
                  <a:cubicBezTo>
                    <a:pt x="1714" y="24"/>
                    <a:pt x="1716" y="24"/>
                    <a:pt x="1986" y="62"/>
                  </a:cubicBezTo>
                  <a:cubicBezTo>
                    <a:pt x="2012" y="72"/>
                    <a:pt x="2026" y="72"/>
                    <a:pt x="2044" y="78"/>
                  </a:cubicBezTo>
                  <a:cubicBezTo>
                    <a:pt x="2064" y="86"/>
                    <a:pt x="2088" y="94"/>
                    <a:pt x="2088" y="94"/>
                  </a:cubicBezTo>
                  <a:cubicBezTo>
                    <a:pt x="2099" y="103"/>
                    <a:pt x="2118" y="111"/>
                    <a:pt x="2126" y="120"/>
                  </a:cubicBezTo>
                  <a:cubicBezTo>
                    <a:pt x="2134" y="129"/>
                    <a:pt x="2134" y="142"/>
                    <a:pt x="2136" y="148"/>
                  </a:cubicBezTo>
                </a:path>
              </a:pathLst>
            </a:custGeom>
            <a:noFill/>
            <a:ln w="34925" cap="flat">
              <a:solidFill>
                <a:srgbClr val="CC3300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3" name="Freeform 18"/>
            <p:cNvSpPr>
              <a:spLocks/>
            </p:cNvSpPr>
            <p:nvPr/>
          </p:nvSpPr>
          <p:spPr bwMode="auto">
            <a:xfrm>
              <a:off x="900113" y="3860800"/>
              <a:ext cx="3381375" cy="217488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10" y="21"/>
                </a:cxn>
                <a:cxn ang="0">
                  <a:pos x="24" y="31"/>
                </a:cxn>
                <a:cxn ang="0">
                  <a:pos x="84" y="54"/>
                </a:cxn>
                <a:cxn ang="0">
                  <a:pos x="178" y="77"/>
                </a:cxn>
                <a:cxn ang="0">
                  <a:pos x="349" y="101"/>
                </a:cxn>
                <a:cxn ang="0">
                  <a:pos x="481" y="115"/>
                </a:cxn>
                <a:cxn ang="0">
                  <a:pos x="544" y="117"/>
                </a:cxn>
                <a:cxn ang="0">
                  <a:pos x="676" y="127"/>
                </a:cxn>
                <a:cxn ang="0">
                  <a:pos x="760" y="129"/>
                </a:cxn>
                <a:cxn ang="0">
                  <a:pos x="902" y="135"/>
                </a:cxn>
                <a:cxn ang="0">
                  <a:pos x="1120" y="137"/>
                </a:cxn>
                <a:cxn ang="0">
                  <a:pos x="1232" y="135"/>
                </a:cxn>
                <a:cxn ang="0">
                  <a:pos x="1312" y="133"/>
                </a:cxn>
                <a:cxn ang="0">
                  <a:pos x="1418" y="129"/>
                </a:cxn>
                <a:cxn ang="0">
                  <a:pos x="1512" y="125"/>
                </a:cxn>
                <a:cxn ang="0">
                  <a:pos x="1822" y="97"/>
                </a:cxn>
                <a:cxn ang="0">
                  <a:pos x="1968" y="71"/>
                </a:cxn>
                <a:cxn ang="0">
                  <a:pos x="1998" y="64"/>
                </a:cxn>
                <a:cxn ang="0">
                  <a:pos x="2056" y="48"/>
                </a:cxn>
                <a:cxn ang="0">
                  <a:pos x="2096" y="33"/>
                </a:cxn>
                <a:cxn ang="0">
                  <a:pos x="2130" y="0"/>
                </a:cxn>
              </a:cxnLst>
              <a:rect l="0" t="0" r="r" b="b"/>
              <a:pathLst>
                <a:path w="2130" h="137">
                  <a:moveTo>
                    <a:pt x="6" y="0"/>
                  </a:moveTo>
                  <a:cubicBezTo>
                    <a:pt x="0" y="9"/>
                    <a:pt x="4" y="7"/>
                    <a:pt x="10" y="21"/>
                  </a:cubicBezTo>
                  <a:cubicBezTo>
                    <a:pt x="15" y="26"/>
                    <a:pt x="30" y="28"/>
                    <a:pt x="24" y="31"/>
                  </a:cubicBezTo>
                  <a:cubicBezTo>
                    <a:pt x="54" y="37"/>
                    <a:pt x="52" y="45"/>
                    <a:pt x="84" y="54"/>
                  </a:cubicBezTo>
                  <a:cubicBezTo>
                    <a:pt x="120" y="60"/>
                    <a:pt x="146" y="71"/>
                    <a:pt x="178" y="77"/>
                  </a:cubicBezTo>
                  <a:cubicBezTo>
                    <a:pt x="235" y="86"/>
                    <a:pt x="292" y="96"/>
                    <a:pt x="349" y="101"/>
                  </a:cubicBezTo>
                  <a:cubicBezTo>
                    <a:pt x="393" y="108"/>
                    <a:pt x="436" y="109"/>
                    <a:pt x="481" y="115"/>
                  </a:cubicBezTo>
                  <a:cubicBezTo>
                    <a:pt x="507" y="115"/>
                    <a:pt x="544" y="117"/>
                    <a:pt x="544" y="117"/>
                  </a:cubicBezTo>
                  <a:cubicBezTo>
                    <a:pt x="590" y="121"/>
                    <a:pt x="621" y="123"/>
                    <a:pt x="676" y="127"/>
                  </a:cubicBezTo>
                  <a:cubicBezTo>
                    <a:pt x="718" y="127"/>
                    <a:pt x="724" y="132"/>
                    <a:pt x="760" y="129"/>
                  </a:cubicBezTo>
                  <a:cubicBezTo>
                    <a:pt x="798" y="131"/>
                    <a:pt x="842" y="134"/>
                    <a:pt x="902" y="135"/>
                  </a:cubicBezTo>
                  <a:cubicBezTo>
                    <a:pt x="962" y="136"/>
                    <a:pt x="1065" y="137"/>
                    <a:pt x="1120" y="137"/>
                  </a:cubicBezTo>
                  <a:cubicBezTo>
                    <a:pt x="1196" y="133"/>
                    <a:pt x="1184" y="137"/>
                    <a:pt x="1232" y="135"/>
                  </a:cubicBezTo>
                  <a:cubicBezTo>
                    <a:pt x="1259" y="136"/>
                    <a:pt x="1285" y="131"/>
                    <a:pt x="1312" y="133"/>
                  </a:cubicBezTo>
                  <a:cubicBezTo>
                    <a:pt x="1347" y="135"/>
                    <a:pt x="1418" y="129"/>
                    <a:pt x="1418" y="129"/>
                  </a:cubicBezTo>
                  <a:cubicBezTo>
                    <a:pt x="1454" y="126"/>
                    <a:pt x="1482" y="125"/>
                    <a:pt x="1512" y="125"/>
                  </a:cubicBezTo>
                  <a:cubicBezTo>
                    <a:pt x="1576" y="119"/>
                    <a:pt x="1776" y="103"/>
                    <a:pt x="1822" y="97"/>
                  </a:cubicBezTo>
                  <a:cubicBezTo>
                    <a:pt x="1886" y="87"/>
                    <a:pt x="1866" y="91"/>
                    <a:pt x="1968" y="71"/>
                  </a:cubicBezTo>
                  <a:cubicBezTo>
                    <a:pt x="1998" y="69"/>
                    <a:pt x="1954" y="74"/>
                    <a:pt x="1998" y="64"/>
                  </a:cubicBezTo>
                  <a:cubicBezTo>
                    <a:pt x="2014" y="58"/>
                    <a:pt x="2037" y="50"/>
                    <a:pt x="2056" y="48"/>
                  </a:cubicBezTo>
                  <a:cubicBezTo>
                    <a:pt x="2063" y="37"/>
                    <a:pt x="2085" y="39"/>
                    <a:pt x="2096" y="33"/>
                  </a:cubicBezTo>
                  <a:cubicBezTo>
                    <a:pt x="2115" y="23"/>
                    <a:pt x="2130" y="24"/>
                    <a:pt x="2130" y="0"/>
                  </a:cubicBezTo>
                </a:path>
              </a:pathLst>
            </a:custGeom>
            <a:noFill/>
            <a:ln w="38100" cmpd="sng">
              <a:solidFill>
                <a:srgbClr val="CC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" name="Freeform 25"/>
            <p:cNvSpPr>
              <a:spLocks/>
            </p:cNvSpPr>
            <p:nvPr/>
          </p:nvSpPr>
          <p:spPr bwMode="auto">
            <a:xfrm>
              <a:off x="2557463" y="2347913"/>
              <a:ext cx="36512" cy="310832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0" y="1958"/>
                </a:cxn>
              </a:cxnLst>
              <a:rect l="0" t="0" r="r" b="b"/>
              <a:pathLst>
                <a:path w="23" h="1958">
                  <a:moveTo>
                    <a:pt x="23" y="0"/>
                  </a:moveTo>
                  <a:lnTo>
                    <a:pt x="0" y="1958"/>
                  </a:lnTo>
                </a:path>
              </a:pathLst>
            </a:custGeom>
            <a:noFill/>
            <a:ln w="28575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5" name="Oval 23"/>
            <p:cNvSpPr>
              <a:spLocks noChangeArrowheads="1"/>
            </p:cNvSpPr>
            <p:nvPr/>
          </p:nvSpPr>
          <p:spPr bwMode="auto">
            <a:xfrm>
              <a:off x="2519363" y="5407025"/>
              <a:ext cx="73025" cy="7143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6" name="Oval 22"/>
            <p:cNvSpPr>
              <a:spLocks noChangeArrowheads="1"/>
            </p:cNvSpPr>
            <p:nvPr/>
          </p:nvSpPr>
          <p:spPr bwMode="auto">
            <a:xfrm>
              <a:off x="2555875" y="2312988"/>
              <a:ext cx="73025" cy="7143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7" name="Text Box 27"/>
            <p:cNvSpPr txBox="1">
              <a:spLocks noChangeArrowheads="1"/>
            </p:cNvSpPr>
            <p:nvPr/>
          </p:nvSpPr>
          <p:spPr bwMode="auto">
            <a:xfrm>
              <a:off x="2143108" y="3571876"/>
              <a:ext cx="34133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/>
                <a:t>O</a:t>
              </a:r>
              <a:endParaRPr lang="ru-RU" sz="2400" b="1" dirty="0"/>
            </a:p>
          </p:txBody>
        </p:sp>
        <p:sp>
          <p:nvSpPr>
            <p:cNvPr id="58" name="Line 28"/>
            <p:cNvSpPr>
              <a:spLocks noChangeShapeType="1"/>
            </p:cNvSpPr>
            <p:nvPr/>
          </p:nvSpPr>
          <p:spPr bwMode="auto">
            <a:xfrm flipV="1">
              <a:off x="2555875" y="3716338"/>
              <a:ext cx="1368425" cy="14446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9" name="Text Box 29"/>
            <p:cNvSpPr txBox="1">
              <a:spLocks noChangeArrowheads="1"/>
            </p:cNvSpPr>
            <p:nvPr/>
          </p:nvSpPr>
          <p:spPr bwMode="auto">
            <a:xfrm>
              <a:off x="2643175" y="4286256"/>
              <a:ext cx="42862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 smtClean="0">
                  <a:solidFill>
                    <a:srgbClr val="FF0000"/>
                  </a:solidFill>
                </a:rPr>
                <a:t>R</a:t>
              </a:r>
              <a:endParaRPr lang="ru-RU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60" name="Oval 24"/>
            <p:cNvSpPr>
              <a:spLocks noChangeArrowheads="1"/>
            </p:cNvSpPr>
            <p:nvPr/>
          </p:nvSpPr>
          <p:spPr bwMode="auto">
            <a:xfrm>
              <a:off x="2536825" y="3824288"/>
              <a:ext cx="73025" cy="7143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" name="Oval 32"/>
            <p:cNvSpPr>
              <a:spLocks noChangeArrowheads="1"/>
            </p:cNvSpPr>
            <p:nvPr/>
          </p:nvSpPr>
          <p:spPr bwMode="auto">
            <a:xfrm>
              <a:off x="3852863" y="3679825"/>
              <a:ext cx="73025" cy="7143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" name="Text Box 27"/>
            <p:cNvSpPr txBox="1">
              <a:spLocks noChangeArrowheads="1"/>
            </p:cNvSpPr>
            <p:nvPr/>
          </p:nvSpPr>
          <p:spPr bwMode="auto">
            <a:xfrm>
              <a:off x="2143108" y="2071678"/>
              <a:ext cx="864366" cy="6003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 smtClean="0"/>
                <a:t>O</a:t>
              </a:r>
              <a:r>
                <a:rPr lang="ru-RU" b="1" dirty="0" smtClean="0"/>
                <a:t>1</a:t>
              </a:r>
              <a:endParaRPr lang="ru-RU" sz="2400" b="1" dirty="0"/>
            </a:p>
          </p:txBody>
        </p:sp>
        <p:sp>
          <p:nvSpPr>
            <p:cNvPr id="63" name="Text Box 27"/>
            <p:cNvSpPr txBox="1">
              <a:spLocks noChangeArrowheads="1"/>
            </p:cNvSpPr>
            <p:nvPr/>
          </p:nvSpPr>
          <p:spPr bwMode="auto">
            <a:xfrm>
              <a:off x="2071670" y="5214950"/>
              <a:ext cx="71438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 smtClean="0"/>
                <a:t>O</a:t>
              </a:r>
              <a:r>
                <a:rPr lang="ru-RU" sz="2000" b="1" dirty="0" smtClean="0"/>
                <a:t>2</a:t>
              </a:r>
              <a:endParaRPr lang="ru-RU" sz="2400" b="1" dirty="0"/>
            </a:p>
          </p:txBody>
        </p:sp>
      </p:grpSp>
      <p:sp>
        <p:nvSpPr>
          <p:cNvPr id="64" name="Управляющая кнопка: далее 63">
            <a:hlinkClick r:id="" action="ppaction://hlinkshowjump?jump=nextslide" highlightClick="1"/>
          </p:cNvPr>
          <p:cNvSpPr/>
          <p:nvPr/>
        </p:nvSpPr>
        <p:spPr>
          <a:xfrm>
            <a:off x="7740352" y="5733256"/>
            <a:ext cx="792088" cy="610368"/>
          </a:xfrm>
          <a:prstGeom prst="actionButtonForwardNex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кругленная прямоугольная выноска 30"/>
          <p:cNvSpPr/>
          <p:nvPr/>
        </p:nvSpPr>
        <p:spPr>
          <a:xfrm>
            <a:off x="2285984" y="2143116"/>
            <a:ext cx="1571636" cy="612648"/>
          </a:xfrm>
          <a:prstGeom prst="wedgeRoundRectCallout">
            <a:avLst>
              <a:gd name="adj1" fmla="val -81439"/>
              <a:gd name="adj2" fmla="val 80591"/>
              <a:gd name="adj3" fmla="val 16667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50000">
                <a:schemeClr val="bg1">
                  <a:lumMod val="65000"/>
                  <a:tint val="44500"/>
                  <a:satMod val="160000"/>
                </a:schemeClr>
              </a:gs>
              <a:gs pos="100000">
                <a:schemeClr val="bg1">
                  <a:lumMod val="65000"/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Подумай</a:t>
            </a:r>
          </a:p>
        </p:txBody>
      </p:sp>
      <p:sp>
        <p:nvSpPr>
          <p:cNvPr id="36" name="Скругленная прямоугольная выноска 35"/>
          <p:cNvSpPr/>
          <p:nvPr/>
        </p:nvSpPr>
        <p:spPr>
          <a:xfrm>
            <a:off x="2357422" y="3143248"/>
            <a:ext cx="1571636" cy="612648"/>
          </a:xfrm>
          <a:prstGeom prst="wedgeRoundRectCallout">
            <a:avLst>
              <a:gd name="adj1" fmla="val -81439"/>
              <a:gd name="adj2" fmla="val 80591"/>
              <a:gd name="adj3" fmla="val 16667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50000">
                <a:schemeClr val="bg1">
                  <a:lumMod val="65000"/>
                  <a:tint val="44500"/>
                  <a:satMod val="160000"/>
                </a:schemeClr>
              </a:gs>
              <a:gs pos="100000">
                <a:schemeClr val="bg1">
                  <a:lumMod val="65000"/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Подумай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4"/>
          <p:cNvGrpSpPr>
            <a:grpSpLocks/>
          </p:cNvGrpSpPr>
          <p:nvPr/>
        </p:nvGrpSpPr>
        <p:grpSpPr bwMode="auto">
          <a:xfrm>
            <a:off x="285750" y="285750"/>
            <a:ext cx="8645525" cy="6357938"/>
            <a:chOff x="356364" y="285728"/>
            <a:chExt cx="8431272" cy="6145256"/>
          </a:xfrm>
        </p:grpSpPr>
        <p:cxnSp>
          <p:nvCxnSpPr>
            <p:cNvPr id="3" name="Прямая соединительная линия 2"/>
            <p:cNvCxnSpPr/>
            <p:nvPr/>
          </p:nvCxnSpPr>
          <p:spPr>
            <a:xfrm>
              <a:off x="713989" y="357845"/>
              <a:ext cx="7572043" cy="153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Прямая соединительная линия 3"/>
            <p:cNvCxnSpPr/>
            <p:nvPr/>
          </p:nvCxnSpPr>
          <p:spPr>
            <a:xfrm>
              <a:off x="785204" y="6357333"/>
              <a:ext cx="7573592" cy="153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 rot="5400000">
              <a:off x="5929952" y="3357582"/>
              <a:ext cx="5571391" cy="154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5400000">
              <a:off x="-2286760" y="3357582"/>
              <a:ext cx="5430227" cy="154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5400000" flipH="1" flipV="1">
              <a:off x="428859" y="358114"/>
              <a:ext cx="285398" cy="28486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8286033" y="357845"/>
              <a:ext cx="428840" cy="21328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429128" y="6071935"/>
              <a:ext cx="356076" cy="28539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 rot="10800000" flipV="1">
              <a:off x="8358797" y="6144051"/>
              <a:ext cx="356076" cy="21328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5400000">
              <a:off x="-2357975" y="3357582"/>
              <a:ext cx="5430227" cy="1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>
              <a:off x="713989" y="285728"/>
              <a:ext cx="7572043" cy="15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 rot="5400000" flipH="1" flipV="1">
              <a:off x="357194" y="286447"/>
              <a:ext cx="357515" cy="3560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rot="5400000">
              <a:off x="6001167" y="3357582"/>
              <a:ext cx="5571391" cy="15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>
              <a:off x="8286033" y="285728"/>
              <a:ext cx="500056" cy="2853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>
              <a:off x="785204" y="6429449"/>
              <a:ext cx="7573592" cy="15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rot="10800000" flipV="1">
              <a:off x="8358797" y="6144051"/>
              <a:ext cx="427292" cy="2853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>
              <a:off x="357913" y="6071935"/>
              <a:ext cx="427292" cy="3575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Прямоугольник 26"/>
          <p:cNvSpPr/>
          <p:nvPr/>
        </p:nvSpPr>
        <p:spPr>
          <a:xfrm>
            <a:off x="928662" y="3429000"/>
            <a:ext cx="500066" cy="571504"/>
          </a:xfrm>
          <a:prstGeom prst="rect">
            <a:avLst/>
          </a:prstGeom>
          <a:gradFill flip="none" rotWithShape="1">
            <a:gsLst>
              <a:gs pos="54000">
                <a:schemeClr val="accent1">
                  <a:tint val="66000"/>
                  <a:satMod val="160000"/>
                  <a:alpha val="44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/>
              <a:t>1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928662" y="4786322"/>
            <a:ext cx="500066" cy="571504"/>
          </a:xfrm>
          <a:prstGeom prst="rect">
            <a:avLst/>
          </a:prstGeom>
          <a:gradFill flip="none" rotWithShape="1">
            <a:gsLst>
              <a:gs pos="54000">
                <a:schemeClr val="accent1">
                  <a:tint val="66000"/>
                  <a:satMod val="160000"/>
                  <a:alpha val="44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/>
              <a:t>2</a:t>
            </a:r>
          </a:p>
        </p:txBody>
      </p:sp>
      <p:sp>
        <p:nvSpPr>
          <p:cNvPr id="3087" name="Прямоугольник 34"/>
          <p:cNvSpPr>
            <a:spLocks noChangeArrowheads="1"/>
          </p:cNvSpPr>
          <p:nvPr/>
        </p:nvSpPr>
        <p:spPr bwMode="auto">
          <a:xfrm>
            <a:off x="1643042" y="4714884"/>
            <a:ext cx="85725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</a:t>
            </a:r>
            <a:endParaRPr lang="ru-RU" sz="40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Скругленная прямоугольная выноска 35"/>
          <p:cNvSpPr/>
          <p:nvPr/>
        </p:nvSpPr>
        <p:spPr>
          <a:xfrm>
            <a:off x="2500298" y="4214818"/>
            <a:ext cx="1571636" cy="612648"/>
          </a:xfrm>
          <a:prstGeom prst="wedgeRoundRectCallout">
            <a:avLst>
              <a:gd name="adj1" fmla="val -81439"/>
              <a:gd name="adj2" fmla="val 80591"/>
              <a:gd name="adj3" fmla="val 16667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50000">
                <a:schemeClr val="bg1">
                  <a:lumMod val="65000"/>
                  <a:tint val="44500"/>
                  <a:satMod val="160000"/>
                </a:schemeClr>
              </a:gs>
              <a:gs pos="100000">
                <a:schemeClr val="bg1">
                  <a:lumMod val="65000"/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Подумай</a:t>
            </a:r>
          </a:p>
        </p:txBody>
      </p:sp>
      <p:sp>
        <p:nvSpPr>
          <p:cNvPr id="44" name="Скругленная прямоугольная выноска 43"/>
          <p:cNvSpPr/>
          <p:nvPr/>
        </p:nvSpPr>
        <p:spPr>
          <a:xfrm>
            <a:off x="2643174" y="3071810"/>
            <a:ext cx="1571636" cy="612648"/>
          </a:xfrm>
          <a:prstGeom prst="wedgeRoundRectCallout">
            <a:avLst>
              <a:gd name="adj1" fmla="val -81439"/>
              <a:gd name="adj2" fmla="val 80591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Верно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00034" y="428604"/>
            <a:ext cx="821537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5. Осевое сечение цилиндра- прямоугольник со сторонами 1см и 2 см. Можно ли в этот цилиндр вписать сферу?</a:t>
            </a:r>
            <a:endParaRPr lang="ru-RU" sz="3600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9" name="Группа 48"/>
          <p:cNvGrpSpPr/>
          <p:nvPr/>
        </p:nvGrpSpPr>
        <p:grpSpPr>
          <a:xfrm>
            <a:off x="5643570" y="2714620"/>
            <a:ext cx="2098666" cy="2500330"/>
            <a:chOff x="5643570" y="2428868"/>
            <a:chExt cx="2098666" cy="2500330"/>
          </a:xfrm>
        </p:grpSpPr>
        <p:sp>
          <p:nvSpPr>
            <p:cNvPr id="46" name="AutoShape 6"/>
            <p:cNvSpPr>
              <a:spLocks noChangeArrowheads="1"/>
            </p:cNvSpPr>
            <p:nvPr/>
          </p:nvSpPr>
          <p:spPr bwMode="auto">
            <a:xfrm>
              <a:off x="5643570" y="2428868"/>
              <a:ext cx="2098666" cy="2500330"/>
            </a:xfrm>
            <a:prstGeom prst="can">
              <a:avLst>
                <a:gd name="adj" fmla="val 30312"/>
              </a:avLst>
            </a:prstGeom>
            <a:solidFill>
              <a:schemeClr val="accent6">
                <a:lumMod val="60000"/>
                <a:lumOff val="40000"/>
              </a:schemeClr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cxnSp>
          <p:nvCxnSpPr>
            <p:cNvPr id="48" name="Прямая соединительная линия 47"/>
            <p:cNvCxnSpPr/>
            <p:nvPr/>
          </p:nvCxnSpPr>
          <p:spPr>
            <a:xfrm>
              <a:off x="5643570" y="2786058"/>
              <a:ext cx="2071702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49"/>
            <p:cNvCxnSpPr/>
            <p:nvPr/>
          </p:nvCxnSpPr>
          <p:spPr>
            <a:xfrm>
              <a:off x="5643570" y="4714884"/>
              <a:ext cx="2071702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Прямая соединительная линия 51"/>
            <p:cNvCxnSpPr/>
            <p:nvPr/>
          </p:nvCxnSpPr>
          <p:spPr>
            <a:xfrm flipV="1">
              <a:off x="5643570" y="2786058"/>
              <a:ext cx="2071702" cy="1928826"/>
            </a:xfrm>
            <a:prstGeom prst="line">
              <a:avLst/>
            </a:prstGeom>
            <a:ln>
              <a:prstDash val="lgDash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47" name="TextBox 46"/>
          <p:cNvSpPr txBox="1"/>
          <p:nvPr/>
        </p:nvSpPr>
        <p:spPr>
          <a:xfrm>
            <a:off x="1714481" y="3357562"/>
            <a:ext cx="1143008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Нет</a:t>
            </a:r>
          </a:p>
          <a:p>
            <a:endParaRPr lang="ru-RU" dirty="0"/>
          </a:p>
        </p:txBody>
      </p:sp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7740352" y="5733256"/>
            <a:ext cx="792088" cy="610368"/>
          </a:xfrm>
          <a:prstGeom prst="actionButtonForwardNex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4"/>
          <p:cNvGrpSpPr>
            <a:grpSpLocks/>
          </p:cNvGrpSpPr>
          <p:nvPr/>
        </p:nvGrpSpPr>
        <p:grpSpPr bwMode="auto">
          <a:xfrm>
            <a:off x="285750" y="285750"/>
            <a:ext cx="8645525" cy="6357938"/>
            <a:chOff x="356364" y="285728"/>
            <a:chExt cx="8431272" cy="6145256"/>
          </a:xfrm>
        </p:grpSpPr>
        <p:cxnSp>
          <p:nvCxnSpPr>
            <p:cNvPr id="3" name="Прямая соединительная линия 2"/>
            <p:cNvCxnSpPr/>
            <p:nvPr/>
          </p:nvCxnSpPr>
          <p:spPr>
            <a:xfrm>
              <a:off x="713989" y="357845"/>
              <a:ext cx="7572043" cy="153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Прямая соединительная линия 3"/>
            <p:cNvCxnSpPr/>
            <p:nvPr/>
          </p:nvCxnSpPr>
          <p:spPr>
            <a:xfrm>
              <a:off x="785204" y="6357333"/>
              <a:ext cx="7573592" cy="153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 rot="5400000">
              <a:off x="5929952" y="3357582"/>
              <a:ext cx="5571391" cy="154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5400000">
              <a:off x="-2286760" y="3357582"/>
              <a:ext cx="5430227" cy="154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5400000" flipH="1" flipV="1">
              <a:off x="428859" y="358114"/>
              <a:ext cx="285398" cy="28486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8286033" y="357845"/>
              <a:ext cx="428840" cy="21328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429128" y="6071935"/>
              <a:ext cx="356076" cy="28539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 rot="10800000" flipV="1">
              <a:off x="8358797" y="6144051"/>
              <a:ext cx="356076" cy="21328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5400000">
              <a:off x="-2357975" y="3357582"/>
              <a:ext cx="5430227" cy="1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>
              <a:off x="713989" y="285728"/>
              <a:ext cx="7572043" cy="15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 rot="5400000" flipH="1" flipV="1">
              <a:off x="357194" y="286447"/>
              <a:ext cx="357515" cy="3560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rot="5400000">
              <a:off x="6001167" y="3357582"/>
              <a:ext cx="5571391" cy="15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>
              <a:off x="8286033" y="285728"/>
              <a:ext cx="500056" cy="2853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>
              <a:off x="785204" y="6429449"/>
              <a:ext cx="7573592" cy="15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rot="10800000" flipV="1">
              <a:off x="8358797" y="6144051"/>
              <a:ext cx="427292" cy="2853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>
              <a:off x="357913" y="6071935"/>
              <a:ext cx="427292" cy="3575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5" name="Rectangle 7"/>
          <p:cNvSpPr>
            <a:spLocks noChangeArrowheads="1"/>
          </p:cNvSpPr>
          <p:nvPr/>
        </p:nvSpPr>
        <p:spPr bwMode="auto">
          <a:xfrm>
            <a:off x="-36513" y="1171575"/>
            <a:ext cx="9144001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 eaLnBrk="0" hangingPunct="0"/>
            <a:r>
              <a:rPr lang="ru-RU" sz="1400" i="1">
                <a:cs typeface="Times New Roman" pitchFamily="18" charset="0"/>
              </a:rPr>
              <a:t>.</a:t>
            </a:r>
            <a:endParaRPr lang="ru-RU"/>
          </a:p>
        </p:txBody>
      </p:sp>
      <p:sp>
        <p:nvSpPr>
          <p:cNvPr id="53" name="AutoShape 6"/>
          <p:cNvSpPr>
            <a:spLocks noChangeArrowheads="1"/>
          </p:cNvSpPr>
          <p:nvPr/>
        </p:nvSpPr>
        <p:spPr bwMode="auto">
          <a:xfrm>
            <a:off x="5429256" y="2643182"/>
            <a:ext cx="2857520" cy="2714644"/>
          </a:xfrm>
          <a:prstGeom prst="can">
            <a:avLst>
              <a:gd name="adj" fmla="val 30312"/>
            </a:avLst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4" name="Прямая соединительная линия 53"/>
          <p:cNvCxnSpPr>
            <a:stCxn id="57" idx="0"/>
            <a:endCxn id="59" idx="4"/>
          </p:cNvCxnSpPr>
          <p:nvPr/>
        </p:nvCxnSpPr>
        <p:spPr>
          <a:xfrm rot="16200000" flipH="1" flipV="1">
            <a:off x="5740247" y="3922601"/>
            <a:ext cx="2171750" cy="41540"/>
          </a:xfrm>
          <a:prstGeom prst="line">
            <a:avLst/>
          </a:prstGeom>
          <a:ln>
            <a:prstDash val="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5429256" y="4929198"/>
            <a:ext cx="1376096" cy="48739"/>
          </a:xfrm>
          <a:prstGeom prst="line">
            <a:avLst/>
          </a:prstGeom>
          <a:ln>
            <a:prstDash val="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7" name="Блок-схема: узел 56"/>
          <p:cNvSpPr/>
          <p:nvPr/>
        </p:nvSpPr>
        <p:spPr>
          <a:xfrm>
            <a:off x="6786578" y="2857496"/>
            <a:ext cx="120628" cy="104950"/>
          </a:xfrm>
          <a:prstGeom prst="flowChartConnector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Блок-схема: узел 57"/>
          <p:cNvSpPr/>
          <p:nvPr/>
        </p:nvSpPr>
        <p:spPr>
          <a:xfrm>
            <a:off x="6786578" y="4000504"/>
            <a:ext cx="120628" cy="104950"/>
          </a:xfrm>
          <a:prstGeom prst="flowChartConnector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Блок-схема: узел 58"/>
          <p:cNvSpPr/>
          <p:nvPr/>
        </p:nvSpPr>
        <p:spPr>
          <a:xfrm flipH="1">
            <a:off x="6745038" y="4924296"/>
            <a:ext cx="120628" cy="104950"/>
          </a:xfrm>
          <a:prstGeom prst="flowChartConnector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TextBox 61"/>
          <p:cNvSpPr txBox="1"/>
          <p:nvPr/>
        </p:nvSpPr>
        <p:spPr>
          <a:xfrm>
            <a:off x="6262527" y="3559944"/>
            <a:ext cx="4252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143636" y="2714620"/>
            <a:ext cx="8822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719701" y="3979744"/>
            <a:ext cx="4252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R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215074" y="4857760"/>
            <a:ext cx="8822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1" name="Прямая соединительная линия 40"/>
          <p:cNvCxnSpPr>
            <a:stCxn id="58" idx="0"/>
          </p:cNvCxnSpPr>
          <p:nvPr/>
        </p:nvCxnSpPr>
        <p:spPr>
          <a:xfrm rot="16200000" flipH="1" flipV="1">
            <a:off x="5673727" y="3756033"/>
            <a:ext cx="928694" cy="1417636"/>
          </a:xfrm>
          <a:prstGeom prst="line">
            <a:avLst/>
          </a:prstGeom>
          <a:ln>
            <a:prstDash val="lg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571472" y="571480"/>
            <a:ext cx="81439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6.Периметр осевого сечения цилиндра, в который вписана сфера, равен 8 см. Найдите радиус сферы.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928662" y="4071942"/>
            <a:ext cx="2857520" cy="7858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Ответ </a:t>
            </a:r>
            <a:endParaRPr lang="ru-RU" sz="44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714480" y="5214951"/>
            <a:ext cx="17145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 см</a:t>
            </a:r>
            <a:endParaRPr lang="ru-RU" sz="44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Управляющая кнопка: далее 34">
            <a:hlinkClick r:id="" action="ppaction://hlinkshowjump?jump=nextslide" highlightClick="1"/>
          </p:cNvPr>
          <p:cNvSpPr/>
          <p:nvPr/>
        </p:nvSpPr>
        <p:spPr>
          <a:xfrm>
            <a:off x="7740352" y="5733256"/>
            <a:ext cx="792088" cy="610368"/>
          </a:xfrm>
          <a:prstGeom prst="actionButtonForwardNex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4"/>
          <p:cNvGrpSpPr>
            <a:grpSpLocks/>
          </p:cNvGrpSpPr>
          <p:nvPr/>
        </p:nvGrpSpPr>
        <p:grpSpPr bwMode="auto">
          <a:xfrm>
            <a:off x="285750" y="285750"/>
            <a:ext cx="8645525" cy="6357938"/>
            <a:chOff x="356364" y="285728"/>
            <a:chExt cx="8431272" cy="6145256"/>
          </a:xfrm>
        </p:grpSpPr>
        <p:cxnSp>
          <p:nvCxnSpPr>
            <p:cNvPr id="3" name="Прямая соединительная линия 2"/>
            <p:cNvCxnSpPr/>
            <p:nvPr/>
          </p:nvCxnSpPr>
          <p:spPr>
            <a:xfrm>
              <a:off x="713989" y="357845"/>
              <a:ext cx="7572043" cy="153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Прямая соединительная линия 3"/>
            <p:cNvCxnSpPr/>
            <p:nvPr/>
          </p:nvCxnSpPr>
          <p:spPr>
            <a:xfrm>
              <a:off x="785204" y="6357333"/>
              <a:ext cx="7573592" cy="153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 rot="5400000">
              <a:off x="5929952" y="3357582"/>
              <a:ext cx="5571391" cy="154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5400000">
              <a:off x="-2286760" y="3357582"/>
              <a:ext cx="5430227" cy="154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5400000" flipH="1" flipV="1">
              <a:off x="428859" y="358114"/>
              <a:ext cx="285398" cy="28486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8286033" y="357845"/>
              <a:ext cx="428840" cy="21328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429128" y="6071935"/>
              <a:ext cx="356076" cy="28539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 rot="10800000" flipV="1">
              <a:off x="8358797" y="6144051"/>
              <a:ext cx="356076" cy="21328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5400000">
              <a:off x="-2357975" y="3357582"/>
              <a:ext cx="5430227" cy="1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>
              <a:off x="713989" y="285728"/>
              <a:ext cx="7572043" cy="15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 rot="5400000" flipH="1" flipV="1">
              <a:off x="357194" y="286447"/>
              <a:ext cx="357515" cy="3560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rot="5400000">
              <a:off x="6001167" y="3357582"/>
              <a:ext cx="5571391" cy="15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>
              <a:off x="8286033" y="285728"/>
              <a:ext cx="500056" cy="2853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>
              <a:off x="785204" y="6429449"/>
              <a:ext cx="7573592" cy="15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rot="10800000" flipV="1">
              <a:off x="8358797" y="6144051"/>
              <a:ext cx="427292" cy="2853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>
              <a:off x="357913" y="6071935"/>
              <a:ext cx="427292" cy="3575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Прямоугольник 26"/>
          <p:cNvSpPr/>
          <p:nvPr/>
        </p:nvSpPr>
        <p:spPr>
          <a:xfrm>
            <a:off x="857224" y="2786058"/>
            <a:ext cx="500066" cy="571504"/>
          </a:xfrm>
          <a:prstGeom prst="rect">
            <a:avLst/>
          </a:prstGeom>
          <a:gradFill flip="none" rotWithShape="1">
            <a:gsLst>
              <a:gs pos="54000">
                <a:schemeClr val="accent1">
                  <a:tint val="66000"/>
                  <a:satMod val="160000"/>
                  <a:alpha val="44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/>
              <a:t>1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857224" y="3643314"/>
            <a:ext cx="500066" cy="571504"/>
          </a:xfrm>
          <a:prstGeom prst="rect">
            <a:avLst/>
          </a:prstGeom>
          <a:gradFill flip="none" rotWithShape="1">
            <a:gsLst>
              <a:gs pos="54000">
                <a:schemeClr val="accent1">
                  <a:tint val="66000"/>
                  <a:satMod val="160000"/>
                  <a:alpha val="44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/>
              <a:t>2</a:t>
            </a:r>
          </a:p>
        </p:txBody>
      </p:sp>
      <p:sp>
        <p:nvSpPr>
          <p:cNvPr id="3087" name="Прямоугольник 34"/>
          <p:cNvSpPr>
            <a:spLocks noChangeArrowheads="1"/>
          </p:cNvSpPr>
          <p:nvPr/>
        </p:nvSpPr>
        <p:spPr bwMode="auto">
          <a:xfrm>
            <a:off x="1571604" y="3500438"/>
            <a:ext cx="78583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Franklin Gothic Book" pitchFamily="34" charset="0"/>
              </a:rPr>
              <a:t>8</a:t>
            </a:r>
            <a:endParaRPr lang="ru-RU" sz="4000" b="1" dirty="0">
              <a:latin typeface="Franklin Gothic Book" pitchFamily="34" charset="0"/>
            </a:endParaRPr>
          </a:p>
        </p:txBody>
      </p:sp>
      <p:sp>
        <p:nvSpPr>
          <p:cNvPr id="36" name="Скругленная прямоугольная выноска 35"/>
          <p:cNvSpPr/>
          <p:nvPr/>
        </p:nvSpPr>
        <p:spPr>
          <a:xfrm>
            <a:off x="2214546" y="3214686"/>
            <a:ext cx="1571636" cy="612648"/>
          </a:xfrm>
          <a:prstGeom prst="wedgeRoundRectCallout">
            <a:avLst>
              <a:gd name="adj1" fmla="val -81439"/>
              <a:gd name="adj2" fmla="val 80591"/>
              <a:gd name="adj3" fmla="val 16667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50000">
                <a:schemeClr val="bg1">
                  <a:lumMod val="65000"/>
                  <a:tint val="44500"/>
                  <a:satMod val="160000"/>
                </a:schemeClr>
              </a:gs>
              <a:gs pos="100000">
                <a:schemeClr val="bg1">
                  <a:lumMod val="65000"/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Подумай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857224" y="4429132"/>
            <a:ext cx="500066" cy="571504"/>
          </a:xfrm>
          <a:prstGeom prst="rect">
            <a:avLst/>
          </a:prstGeom>
          <a:gradFill flip="none" rotWithShape="1">
            <a:gsLst>
              <a:gs pos="54000">
                <a:schemeClr val="accent1">
                  <a:tint val="66000"/>
                  <a:satMod val="160000"/>
                  <a:alpha val="44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/>
              <a:t>3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857224" y="5286388"/>
            <a:ext cx="500066" cy="571504"/>
          </a:xfrm>
          <a:prstGeom prst="rect">
            <a:avLst/>
          </a:prstGeom>
          <a:gradFill flip="none" rotWithShape="1">
            <a:gsLst>
              <a:gs pos="54000">
                <a:schemeClr val="accent1">
                  <a:tint val="66000"/>
                  <a:satMod val="160000"/>
                  <a:alpha val="44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/>
              <a:t>4</a:t>
            </a:r>
          </a:p>
        </p:txBody>
      </p:sp>
      <p:sp>
        <p:nvSpPr>
          <p:cNvPr id="44" name="Скругленная прямоугольная выноска 43"/>
          <p:cNvSpPr/>
          <p:nvPr/>
        </p:nvSpPr>
        <p:spPr>
          <a:xfrm>
            <a:off x="2214546" y="2500306"/>
            <a:ext cx="1571636" cy="612648"/>
          </a:xfrm>
          <a:prstGeom prst="wedgeRoundRectCallout">
            <a:avLst>
              <a:gd name="adj1" fmla="val -81439"/>
              <a:gd name="adj2" fmla="val 80591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Верно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00034" y="428604"/>
            <a:ext cx="821537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7. Площадь осевого сечения цилиндра, в который вписана сфера, равна 4 см</a:t>
            </a:r>
            <a:r>
              <a:rPr lang="ru-RU" sz="3200" b="1" baseline="300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Найдите диаметр сферы.</a:t>
            </a:r>
            <a:endParaRPr lang="ru-RU" sz="3600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08" name="TextBox 45"/>
          <p:cNvSpPr txBox="1">
            <a:spLocks noChangeArrowheads="1"/>
          </p:cNvSpPr>
          <p:nvPr/>
        </p:nvSpPr>
        <p:spPr bwMode="auto">
          <a:xfrm>
            <a:off x="1643042" y="5214950"/>
            <a:ext cx="157161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Franklin Gothic Book" pitchFamily="34" charset="0"/>
              </a:rPr>
              <a:t>9</a:t>
            </a:r>
            <a:endParaRPr lang="ru-RU" sz="4000" b="1" dirty="0">
              <a:latin typeface="Franklin Gothic Book" pitchFamily="34" charset="0"/>
            </a:endParaRPr>
          </a:p>
        </p:txBody>
      </p:sp>
      <p:graphicFrame>
        <p:nvGraphicFramePr>
          <p:cNvPr id="41" name="Объект 40"/>
          <p:cNvGraphicFramePr>
            <a:graphicFrameLocks noChangeAspect="1"/>
          </p:cNvGraphicFramePr>
          <p:nvPr/>
        </p:nvGraphicFramePr>
        <p:xfrm>
          <a:off x="1643042" y="2798763"/>
          <a:ext cx="1122383" cy="546100"/>
        </p:xfrm>
        <a:graphic>
          <a:graphicData uri="http://schemas.openxmlformats.org/presentationml/2006/ole">
            <p:oleObj spid="_x0000_s24578" name="Формула" r:id="rId3" imgW="126720" imgH="164880" progId="Equation.3">
              <p:embed/>
            </p:oleObj>
          </a:graphicData>
        </a:graphic>
      </p:graphicFrame>
      <p:graphicFrame>
        <p:nvGraphicFramePr>
          <p:cNvPr id="42" name="Объект 41"/>
          <p:cNvGraphicFramePr>
            <a:graphicFrameLocks noChangeAspect="1"/>
          </p:cNvGraphicFramePr>
          <p:nvPr/>
        </p:nvGraphicFramePr>
        <p:xfrm>
          <a:off x="1643042" y="4214818"/>
          <a:ext cx="1638300" cy="757238"/>
        </p:xfrm>
        <a:graphic>
          <a:graphicData uri="http://schemas.openxmlformats.org/presentationml/2006/ole">
            <p:oleObj spid="_x0000_s24579" name="Формула" r:id="rId4" imgW="304560" imgH="228600" progId="Equation.3">
              <p:embed/>
            </p:oleObj>
          </a:graphicData>
        </a:graphic>
      </p:graphicFrame>
      <p:sp>
        <p:nvSpPr>
          <p:cNvPr id="46" name="AutoShape 6"/>
          <p:cNvSpPr>
            <a:spLocks noChangeArrowheads="1"/>
          </p:cNvSpPr>
          <p:nvPr/>
        </p:nvSpPr>
        <p:spPr bwMode="auto">
          <a:xfrm>
            <a:off x="5643570" y="2500306"/>
            <a:ext cx="2098666" cy="2500330"/>
          </a:xfrm>
          <a:prstGeom prst="can">
            <a:avLst>
              <a:gd name="adj" fmla="val 30312"/>
            </a:avLst>
          </a:prstGeom>
          <a:solidFill>
            <a:srgbClr val="00B0F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cxnSp>
        <p:nvCxnSpPr>
          <p:cNvPr id="48" name="Прямая соединительная линия 47"/>
          <p:cNvCxnSpPr/>
          <p:nvPr/>
        </p:nvCxnSpPr>
        <p:spPr>
          <a:xfrm>
            <a:off x="5643570" y="2786058"/>
            <a:ext cx="2071702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5643570" y="4714884"/>
            <a:ext cx="2071702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flipV="1">
            <a:off x="5643570" y="2786058"/>
            <a:ext cx="2071702" cy="1928826"/>
          </a:xfrm>
          <a:prstGeom prst="line">
            <a:avLst/>
          </a:prstGeom>
          <a:ln>
            <a:prstDash val="lg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3" name="Управляющая кнопка: далее 42">
            <a:hlinkClick r:id="" action="ppaction://hlinkshowjump?jump=nextslide" highlightClick="1"/>
          </p:cNvPr>
          <p:cNvSpPr/>
          <p:nvPr/>
        </p:nvSpPr>
        <p:spPr>
          <a:xfrm>
            <a:off x="7740352" y="5733256"/>
            <a:ext cx="792088" cy="610368"/>
          </a:xfrm>
          <a:prstGeom prst="actionButtonForwardNex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кругленная прямоугольная выноска 30"/>
          <p:cNvSpPr/>
          <p:nvPr/>
        </p:nvSpPr>
        <p:spPr>
          <a:xfrm>
            <a:off x="2143108" y="3929066"/>
            <a:ext cx="1571636" cy="612648"/>
          </a:xfrm>
          <a:prstGeom prst="wedgeRoundRectCallout">
            <a:avLst>
              <a:gd name="adj1" fmla="val -81439"/>
              <a:gd name="adj2" fmla="val 80591"/>
              <a:gd name="adj3" fmla="val 16667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50000">
                <a:schemeClr val="bg1">
                  <a:lumMod val="65000"/>
                  <a:tint val="44500"/>
                  <a:satMod val="160000"/>
                </a:schemeClr>
              </a:gs>
              <a:gs pos="100000">
                <a:schemeClr val="bg1">
                  <a:lumMod val="65000"/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Подумай</a:t>
            </a:r>
          </a:p>
        </p:txBody>
      </p:sp>
      <p:sp>
        <p:nvSpPr>
          <p:cNvPr id="39" name="Скругленная прямоугольная выноска 38"/>
          <p:cNvSpPr/>
          <p:nvPr/>
        </p:nvSpPr>
        <p:spPr>
          <a:xfrm>
            <a:off x="2143108" y="5000636"/>
            <a:ext cx="1571636" cy="612648"/>
          </a:xfrm>
          <a:prstGeom prst="wedgeRoundRectCallout">
            <a:avLst>
              <a:gd name="adj1" fmla="val -81439"/>
              <a:gd name="adj2" fmla="val 80591"/>
              <a:gd name="adj3" fmla="val 16667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50000">
                <a:schemeClr val="bg1">
                  <a:lumMod val="65000"/>
                  <a:tint val="44500"/>
                  <a:satMod val="160000"/>
                </a:schemeClr>
              </a:gs>
              <a:gs pos="100000">
                <a:schemeClr val="bg1">
                  <a:lumMod val="65000"/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Подумай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4"/>
          <p:cNvGrpSpPr>
            <a:grpSpLocks/>
          </p:cNvGrpSpPr>
          <p:nvPr/>
        </p:nvGrpSpPr>
        <p:grpSpPr bwMode="auto">
          <a:xfrm>
            <a:off x="285750" y="285750"/>
            <a:ext cx="8645525" cy="6357938"/>
            <a:chOff x="356364" y="285728"/>
            <a:chExt cx="8431272" cy="6145256"/>
          </a:xfrm>
        </p:grpSpPr>
        <p:cxnSp>
          <p:nvCxnSpPr>
            <p:cNvPr id="3" name="Прямая соединительная линия 2"/>
            <p:cNvCxnSpPr/>
            <p:nvPr/>
          </p:nvCxnSpPr>
          <p:spPr>
            <a:xfrm>
              <a:off x="713989" y="357845"/>
              <a:ext cx="7572043" cy="153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Прямая соединительная линия 3"/>
            <p:cNvCxnSpPr/>
            <p:nvPr/>
          </p:nvCxnSpPr>
          <p:spPr>
            <a:xfrm>
              <a:off x="785204" y="6357333"/>
              <a:ext cx="7573592" cy="153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 rot="5400000">
              <a:off x="5929952" y="3357582"/>
              <a:ext cx="5571391" cy="154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5400000">
              <a:off x="-2286760" y="3357582"/>
              <a:ext cx="5430227" cy="154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5400000" flipH="1" flipV="1">
              <a:off x="428859" y="358114"/>
              <a:ext cx="285398" cy="28486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8286033" y="357845"/>
              <a:ext cx="428840" cy="21328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429128" y="6071935"/>
              <a:ext cx="356076" cy="28539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 rot="10800000" flipV="1">
              <a:off x="8358797" y="6144051"/>
              <a:ext cx="356076" cy="21328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5400000">
              <a:off x="-2357975" y="3357582"/>
              <a:ext cx="5430227" cy="15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>
              <a:off x="713989" y="285728"/>
              <a:ext cx="7572043" cy="15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 rot="5400000" flipH="1" flipV="1">
              <a:off x="357194" y="286447"/>
              <a:ext cx="357515" cy="3560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rot="5400000">
              <a:off x="6001167" y="3357582"/>
              <a:ext cx="5571391" cy="15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>
              <a:off x="8286033" y="285728"/>
              <a:ext cx="500056" cy="2853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>
              <a:off x="785204" y="6429449"/>
              <a:ext cx="7573592" cy="15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rot="10800000" flipV="1">
              <a:off x="8358797" y="6144051"/>
              <a:ext cx="427292" cy="2853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>
              <a:off x="357913" y="6071935"/>
              <a:ext cx="427292" cy="3575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5" name="Rectangle 7"/>
          <p:cNvSpPr>
            <a:spLocks noChangeArrowheads="1"/>
          </p:cNvSpPr>
          <p:nvPr/>
        </p:nvSpPr>
        <p:spPr bwMode="auto">
          <a:xfrm>
            <a:off x="-36513" y="1171575"/>
            <a:ext cx="9144001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 eaLnBrk="0" hangingPunct="0"/>
            <a:r>
              <a:rPr lang="ru-RU" sz="1400" i="1">
                <a:cs typeface="Times New Roman" pitchFamily="18" charset="0"/>
              </a:rPr>
              <a:t>.</a:t>
            </a:r>
            <a:endParaRPr lang="ru-RU"/>
          </a:p>
        </p:txBody>
      </p:sp>
      <p:grpSp>
        <p:nvGrpSpPr>
          <p:cNvPr id="5" name="Группа 50"/>
          <p:cNvGrpSpPr/>
          <p:nvPr/>
        </p:nvGrpSpPr>
        <p:grpSpPr>
          <a:xfrm>
            <a:off x="714348" y="3000372"/>
            <a:ext cx="2928958" cy="3071834"/>
            <a:chOff x="1785918" y="1428736"/>
            <a:chExt cx="4929222" cy="4643470"/>
          </a:xfrm>
        </p:grpSpPr>
        <p:sp>
          <p:nvSpPr>
            <p:cNvPr id="52" name="Oval 2"/>
            <p:cNvSpPr>
              <a:spLocks noChangeArrowheads="1"/>
            </p:cNvSpPr>
            <p:nvPr/>
          </p:nvSpPr>
          <p:spPr bwMode="auto">
            <a:xfrm>
              <a:off x="1785918" y="1428736"/>
              <a:ext cx="4929222" cy="4643470"/>
            </a:xfrm>
            <a:prstGeom prst="ellipse">
              <a:avLst/>
            </a:prstGeom>
            <a:gradFill rotWithShape="1">
              <a:gsLst>
                <a:gs pos="0">
                  <a:srgbClr val="E1FFE1">
                    <a:gamma/>
                    <a:shade val="64314"/>
                    <a:invGamma/>
                    <a:alpha val="67000"/>
                  </a:srgbClr>
                </a:gs>
                <a:gs pos="50000">
                  <a:srgbClr val="E1FFE1">
                    <a:alpha val="72000"/>
                  </a:srgbClr>
                </a:gs>
                <a:gs pos="100000">
                  <a:srgbClr val="E1FFE1">
                    <a:gamma/>
                    <a:shade val="64314"/>
                    <a:invGamma/>
                    <a:alpha val="67000"/>
                  </a:srgbClr>
                </a:gs>
              </a:gsLst>
              <a:lin ang="0" scaled="1"/>
            </a:gradFill>
            <a:ln w="38100">
              <a:solidFill>
                <a:srgbClr val="1B511B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3" name="AutoShape 6"/>
            <p:cNvSpPr>
              <a:spLocks noChangeArrowheads="1"/>
            </p:cNvSpPr>
            <p:nvPr/>
          </p:nvSpPr>
          <p:spPr bwMode="auto">
            <a:xfrm>
              <a:off x="2571736" y="1714488"/>
              <a:ext cx="3384550" cy="4103688"/>
            </a:xfrm>
            <a:prstGeom prst="can">
              <a:avLst>
                <a:gd name="adj" fmla="val 30312"/>
              </a:avLst>
            </a:prstGeom>
            <a:solidFill>
              <a:schemeClr val="accent2">
                <a:lumMod val="40000"/>
                <a:lumOff val="60000"/>
              </a:schemeClr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3200" b="1" dirty="0" smtClean="0">
                  <a:latin typeface="Times New Roman" pitchFamily="18" charset="0"/>
                  <a:cs typeface="Times New Roman" pitchFamily="18" charset="0"/>
                </a:rPr>
                <a:t>      </a:t>
              </a:r>
              <a:endParaRPr lang="ru-RU" sz="3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54" name="Прямая соединительная линия 53"/>
            <p:cNvCxnSpPr/>
            <p:nvPr/>
          </p:nvCxnSpPr>
          <p:spPr>
            <a:xfrm rot="5400000">
              <a:off x="2107390" y="3750470"/>
              <a:ext cx="4357718" cy="2"/>
            </a:xfrm>
            <a:prstGeom prst="line">
              <a:avLst/>
            </a:prstGeom>
            <a:ln>
              <a:prstDash val="dash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 rot="10800000" flipV="1">
              <a:off x="2571736" y="3786190"/>
              <a:ext cx="1714512" cy="1571636"/>
            </a:xfrm>
            <a:prstGeom prst="line">
              <a:avLst/>
            </a:prstGeom>
            <a:ln>
              <a:prstDash val="dash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6" name="Прямая соединительная линия 55"/>
            <p:cNvCxnSpPr/>
            <p:nvPr/>
          </p:nvCxnSpPr>
          <p:spPr>
            <a:xfrm>
              <a:off x="2571736" y="5357826"/>
              <a:ext cx="1714512" cy="1588"/>
            </a:xfrm>
            <a:prstGeom prst="line">
              <a:avLst/>
            </a:prstGeom>
            <a:ln>
              <a:prstDash val="dash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57" name="Блок-схема: узел 56"/>
            <p:cNvSpPr/>
            <p:nvPr/>
          </p:nvSpPr>
          <p:spPr>
            <a:xfrm>
              <a:off x="4214810" y="2143116"/>
              <a:ext cx="142876" cy="142876"/>
            </a:xfrm>
            <a:prstGeom prst="flowChartConnector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8" name="Блок-схема: узел 57"/>
            <p:cNvSpPr/>
            <p:nvPr/>
          </p:nvSpPr>
          <p:spPr>
            <a:xfrm>
              <a:off x="4214810" y="3714752"/>
              <a:ext cx="142876" cy="142876"/>
            </a:xfrm>
            <a:prstGeom prst="flowChartConnector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" name="Блок-схема: узел 58"/>
            <p:cNvSpPr/>
            <p:nvPr/>
          </p:nvSpPr>
          <p:spPr>
            <a:xfrm flipH="1">
              <a:off x="4214810" y="5286388"/>
              <a:ext cx="142876" cy="142876"/>
            </a:xfrm>
            <a:prstGeom prst="flowChartConnector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" name="Блок-схема: узел 59"/>
            <p:cNvSpPr/>
            <p:nvPr/>
          </p:nvSpPr>
          <p:spPr>
            <a:xfrm flipH="1">
              <a:off x="4214810" y="5857892"/>
              <a:ext cx="142876" cy="142876"/>
            </a:xfrm>
            <a:prstGeom prst="flowChartConnector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Блок-схема: узел 60"/>
            <p:cNvSpPr/>
            <p:nvPr/>
          </p:nvSpPr>
          <p:spPr>
            <a:xfrm>
              <a:off x="4214810" y="1500174"/>
              <a:ext cx="142876" cy="142876"/>
            </a:xfrm>
            <a:prstGeom prst="flowChartConnector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3643306" y="3429000"/>
              <a:ext cx="503664" cy="584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b="1" dirty="0" smtClean="0">
                  <a:latin typeface="Times New Roman" pitchFamily="18" charset="0"/>
                  <a:cs typeface="Times New Roman" pitchFamily="18" charset="0"/>
                </a:rPr>
                <a:t>О</a:t>
              </a:r>
              <a:endParaRPr lang="ru-RU" sz="3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3393273" y="2000240"/>
              <a:ext cx="1178727" cy="808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b="1" dirty="0" smtClean="0">
                  <a:latin typeface="Times New Roman" pitchFamily="18" charset="0"/>
                  <a:cs typeface="Times New Roman" pitchFamily="18" charset="0"/>
                </a:rPr>
                <a:t>О</a:t>
              </a: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3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3393273" y="5072075"/>
              <a:ext cx="1393040" cy="808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b="1" dirty="0" smtClean="0">
                  <a:latin typeface="Times New Roman" pitchFamily="18" charset="0"/>
                  <a:cs typeface="Times New Roman" pitchFamily="18" charset="0"/>
                </a:rPr>
                <a:t>О</a:t>
              </a: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endParaRPr lang="ru-RU" sz="3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3000364" y="4000504"/>
              <a:ext cx="503664" cy="584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R</a:t>
              </a:r>
              <a:endParaRPr lang="ru-RU" sz="32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500035" y="642918"/>
            <a:ext cx="81439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8. Около цилиндра, радиус основания которого равен 1,описана сфера радиуса 2. Найдите высоту цилиндра.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786314" y="3786190"/>
            <a:ext cx="192071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Ответ:</a:t>
            </a:r>
            <a:endParaRPr lang="ru-RU" sz="44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8" name="Объект 37"/>
          <p:cNvGraphicFramePr>
            <a:graphicFrameLocks noChangeAspect="1"/>
          </p:cNvGraphicFramePr>
          <p:nvPr/>
        </p:nvGraphicFramePr>
        <p:xfrm>
          <a:off x="6929454" y="3571876"/>
          <a:ext cx="1200157" cy="900118"/>
        </p:xfrm>
        <a:graphic>
          <a:graphicData uri="http://schemas.openxmlformats.org/presentationml/2006/ole">
            <p:oleObj spid="_x0000_s25602" name="Формула" r:id="rId3" imgW="304560" imgH="228600" progId="Equation.3">
              <p:embed/>
            </p:oleObj>
          </a:graphicData>
        </a:graphic>
      </p:graphicFrame>
      <p:sp>
        <p:nvSpPr>
          <p:cNvPr id="39" name="Управляющая кнопка: далее 38">
            <a:hlinkClick r:id="" action="ppaction://hlinkshowjump?jump=nextslide" highlightClick="1"/>
          </p:cNvPr>
          <p:cNvSpPr/>
          <p:nvPr/>
        </p:nvSpPr>
        <p:spPr>
          <a:xfrm>
            <a:off x="7740352" y="5733256"/>
            <a:ext cx="792088" cy="610368"/>
          </a:xfrm>
          <a:prstGeom prst="actionButtonForwardNex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</TotalTime>
  <Words>323</Words>
  <Application>Microsoft Office PowerPoint</Application>
  <PresentationFormat>Экран (4:3)</PresentationFormat>
  <Paragraphs>114</Paragraphs>
  <Slides>11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Тема Office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Татьяна</cp:lastModifiedBy>
  <cp:revision>42</cp:revision>
  <dcterms:modified xsi:type="dcterms:W3CDTF">2012-01-27T17:19:43Z</dcterms:modified>
</cp:coreProperties>
</file>