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9" r:id="rId2"/>
    <p:sldId id="272" r:id="rId3"/>
    <p:sldId id="273" r:id="rId4"/>
    <p:sldId id="270" r:id="rId5"/>
    <p:sldId id="271" r:id="rId6"/>
    <p:sldId id="265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84081" autoAdjust="0"/>
  </p:normalViewPr>
  <p:slideViewPr>
    <p:cSldViewPr>
      <p:cViewPr varScale="1">
        <p:scale>
          <a:sx n="93" d="100"/>
          <a:sy n="93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41EF02-0C6E-4DD3-8B12-14BC8262E2C3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AA0D0E-CEBA-4DD5-B1E5-6F3DF86AA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9F3D1C-DECA-4BEC-9DB4-3DDD1DBE0A7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рямоугольник 7"/>
          <p:cNvGrpSpPr>
            <a:grpSpLocks/>
          </p:cNvGrpSpPr>
          <p:nvPr/>
        </p:nvGrpSpPr>
        <p:grpSpPr bwMode="auto">
          <a:xfrm>
            <a:off x="2663825" y="-6350"/>
            <a:ext cx="6486525" cy="6870700"/>
            <a:chOff x="1678" y="-4"/>
            <a:chExt cx="4086" cy="4328"/>
          </a:xfrm>
        </p:grpSpPr>
        <p:pic>
          <p:nvPicPr>
            <p:cNvPr id="5" name="Прямоугольник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78" y="-4"/>
              <a:ext cx="4086" cy="4328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680" y="0"/>
              <a:ext cx="40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A2F7E52-07EA-491E-802F-680EC0349768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9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E9BBC36-A6E8-43DA-98DF-2597620D3F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0C5E4-60AF-4B38-B5BE-A0ABA7C7A2BC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9873-46C7-41CF-98BE-BF9C293D4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7ACFD8-A475-44CF-A391-9EE9F32D9FE4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AE0F83D-9E7F-42C7-8C1A-DADFE24989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1E704-C005-43AD-A8C8-0F4EF363FD52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577B6-DAA2-4A72-8ACB-1468E9D08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5A536FE-2C71-41F2-802D-92EB1D01CBF9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112C81-959D-46AF-B1DD-709FEBC76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AE51F-D070-4CC0-BF4C-3DCF35D80179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31FFA-1947-4D47-AED5-80C985DEB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5937-DB6B-44C3-AEF6-6E1A0C026458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A7AD3-B2AE-4D83-B73F-8801E36CB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1ECA-FF79-49FD-9C6D-75B3E13E918B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D0693-53CD-4CAC-834C-F64FB9624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DD5E5-CDB0-4FA7-9E5E-0AF56DD5CDA3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A040-11BB-4A0E-B0CC-3867FA3F4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4BA21-D59E-434E-BF83-AE8666671A32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D96DF-48AC-4AE7-A0BA-985BD67D6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7B0D98-F032-4215-BC0B-A076F730356E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93291A-1B5E-4C8E-954F-07F74E512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9248A56-F43E-4D07-84DF-A188B7E47AB5}" type="datetimeFigureOut">
              <a:rPr lang="ru-RU"/>
              <a:pPr>
                <a:defRPr/>
              </a:pPr>
              <a:t>30.05.2012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06273F0-4819-47CD-80D8-B88FCA953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87" r:id="rId11"/>
  </p:sldLayoutIdLst>
  <p:transition>
    <p:wipe dir="d"/>
  </p:transition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Таблицы как эффективное средство подготовки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>
            <a:normAutofit fontScale="25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3800" dirty="0" smtClean="0"/>
              <a:t>Выполнила: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8600" i="1" dirty="0" smtClean="0">
                <a:latin typeface="Script MT Bold" pitchFamily="66" charset="0"/>
              </a:rPr>
              <a:t>Смирнова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8600" i="1" dirty="0" smtClean="0">
                <a:latin typeface="Script MT Bold" pitchFamily="66" charset="0"/>
              </a:rPr>
              <a:t>Татьяна  Александровна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5000" dirty="0" smtClean="0"/>
              <a:t>МОУ, СОШ №6 п.г.т. Зеленоборский Мурманской области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63" y="285750"/>
          <a:ext cx="7143750" cy="6507163"/>
        </p:xfrm>
        <a:graphic>
          <a:graphicData uri="http://schemas.openxmlformats.org/drawingml/2006/table">
            <a:tbl>
              <a:tblPr/>
              <a:tblGrid>
                <a:gridCol w="1029171"/>
                <a:gridCol w="1451123"/>
                <a:gridCol w="2556197"/>
                <a:gridCol w="2107310"/>
              </a:tblGrid>
              <a:tr h="6143668"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1425 – </a:t>
                      </a: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1462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1439 год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1448 </a:t>
                      </a:r>
                      <a:r>
                        <a:rPr lang="ru-RU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год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51" marR="42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Правление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Василия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Флорентийская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Начало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автокефалии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русской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православной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церкви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51" marR="42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.Феодальная войн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 за московский престол, в которой участвовали  :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Василий 2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 его сторонники ( с одной стороны) и Юрий Дмитриевич и его сыновья – Василий Косой, Дмитрий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Шемяка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Дмитрий Красный ( с другой стороны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).) 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победил 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Василий</a:t>
                      </a:r>
                      <a:r>
                        <a:rPr lang="en-U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благодаря поддержке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москвичей.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Флорентийскоя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униия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между православной и католической церковью. Василий 2 отказался принять унию, в результате русская православная церковь стала 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автокефальной,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то есть самостоятельной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51" marR="42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Василий 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сын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Василия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воевал со своим дядей и его сыновьями за московский престол. В 1445 году попал в плен к татарам ( плохо командовал войском), был выкуплен и затем ослеплён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Шемякой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носил чёрную повязку на лице, от которой получил прозвище –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Тёмный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 После окончания смуты беспощадно расправился со всеми , кто выступал против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него.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Современники 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Василия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2: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Юрий Дмитриевич </a:t>
                      </a:r>
                      <a:r>
                        <a:rPr lang="ru-RU" sz="14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Звенигородский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дядя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Василия 2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Василий Косой, Дмитрий </a:t>
                      </a:r>
                      <a:r>
                        <a:rPr lang="ru-RU" sz="14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Шемяка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 Дмитрий Красный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дети Юрия Дмитриевича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Исидор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– митрополит.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51" marR="42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589" name="Picture 2" descr="C:\Users\adm\Смирнова\Pictures\J02CAOFX946CA6M96H0CALXB1DDCAT8RDBLCACRD8W6CAYT1AQXCA0W6L7ZCA2ZQKPQCA49E0LGCABK0MHLCA2L2RNJCAJ287J9CA4VEVW0CA33XJ9BCA2ZTFQACAPEQ1TGCAY3R3G7CAV8BHBJCA60HFD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1428750"/>
            <a:ext cx="12287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50" y="214313"/>
          <a:ext cx="7643813" cy="6562725"/>
        </p:xfrm>
        <a:graphic>
          <a:graphicData uri="http://schemas.openxmlformats.org/drawingml/2006/table">
            <a:tbl>
              <a:tblPr/>
              <a:tblGrid>
                <a:gridCol w="1101213"/>
                <a:gridCol w="1552699"/>
                <a:gridCol w="2735129"/>
                <a:gridCol w="2254824"/>
              </a:tblGrid>
              <a:tr h="6500858"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1462 – 1505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1478</a:t>
                      </a:r>
                      <a:endParaRPr lang="ru-RU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1485</a:t>
                      </a:r>
                      <a:endParaRPr lang="ru-RU" sz="1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1489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1497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1480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1487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– 1494;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1500</a:t>
                      </a: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- 1503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171" marR="28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Правление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Ивана 3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 </a:t>
                      </a:r>
                      <a:r>
                        <a:rPr lang="ru-RU" sz="160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покорение Новгорода)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171" marR="28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Присоединение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к Москве крупных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территорий</a:t>
                      </a: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Новгорода, </a:t>
                      </a:r>
                      <a:endParaRPr lang="ru-RU" sz="12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Тверского 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княжества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Вятской 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земли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2. Ликвидация мелких княжеств и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уделов</a:t>
                      </a:r>
                      <a:r>
                        <a:rPr lang="ru-RU" sz="12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возникновение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поместий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и формирование нового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сословия </a:t>
                      </a:r>
                      <a:r>
                        <a:rPr lang="ru-RU" sz="1200" b="1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– дворянства.</a:t>
                      </a:r>
                      <a:endParaRPr lang="ru-RU" sz="12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5.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Перестройка московского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Кремля</a:t>
                      </a:r>
                      <a:r>
                        <a:rPr lang="ru-RU" sz="12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из красного кирпича, внутри строили храмы: Успенский,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Архангельский.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В 1490 году состоялся церковный собор,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осудивший еретиков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(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«стригольников», «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жидовствующих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»), предводители были сожжены на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кострах.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Принят </a:t>
                      </a:r>
                      <a:r>
                        <a:rPr lang="ru-RU" sz="1200" b="1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Судебник</a:t>
                      </a:r>
                      <a:r>
                        <a:rPr lang="ru-RU" sz="1200" b="1" baseline="0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введение «Юрьево» дня)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8.Ликвидировано  </a:t>
                      </a:r>
                      <a:r>
                        <a:rPr lang="ru-RU" sz="1200" b="1" dirty="0" err="1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монголо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– татарское иго</a:t>
                      </a:r>
                      <a:r>
                        <a:rPr lang="ru-RU" sz="12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(стояние на Угре).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Прошли </a:t>
                      </a:r>
                      <a:r>
                        <a:rPr lang="ru-RU" sz="12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успешные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войны с Литвой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(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10.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Укрепление позиций в Прибалтике – </a:t>
                      </a:r>
                      <a:r>
                        <a:rPr lang="ru-RU" sz="1200" b="1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строительство Ивангорода</a:t>
                      </a:r>
                      <a:endParaRPr lang="ru-RU" sz="12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171" marR="28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Иван 3 </a:t>
                      </a:r>
                      <a:r>
                        <a:rPr lang="ru-RU" sz="1200" b="1" baseline="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Великий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государь всея Руси, самодержец. Его деятельность сравнивают с Петром Великим. Преобразователь, строитель </a:t>
                      </a:r>
                      <a:r>
                        <a:rPr lang="en-US" sz="12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новой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системы государственных и общественных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отношений.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Неторопливый, осмотрительный, настойчивый, в то же время жестокий и коварный в отношении своих противников.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Современники Ивана3</a:t>
                      </a:r>
                      <a:r>
                        <a:rPr lang="ru-RU" sz="12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2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Данила 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Холмский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– лучший полководец, разгромил новгородскую армию на реке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Шелонь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Марфа – посадница 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противница подчинения Новгорода к Москве; </a:t>
                      </a:r>
                      <a:r>
                        <a:rPr lang="ru-RU" sz="12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Аристотель </a:t>
                      </a:r>
                      <a:r>
                        <a:rPr lang="ru-RU" sz="12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Фиораванти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– итальянский мастер, строитель Успенского собора; 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Иосиф Волоцкий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– игумен монастыря, боровшийся с еретиками; 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Софья Палеолог </a:t>
                      </a: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гречанка, вторая жена Ивана 3; 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хан Ахмат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– татарский хан, возглавлял войско на реке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Угре. 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171" marR="28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13" name="Picture 6" descr="Рисунок1"/>
          <p:cNvPicPr>
            <a:picLocks noChangeAspect="1" noChangeArrowheads="1"/>
          </p:cNvPicPr>
          <p:nvPr/>
        </p:nvPicPr>
        <p:blipFill>
          <a:blip r:embed="rId2">
            <a:lum contrast="24000"/>
          </a:blip>
          <a:srcRect/>
          <a:stretch>
            <a:fillRect/>
          </a:stretch>
        </p:blipFill>
        <p:spPr bwMode="auto">
          <a:xfrm>
            <a:off x="1285875" y="857250"/>
            <a:ext cx="1643063" cy="2500313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  <p:pic>
        <p:nvPicPr>
          <p:cNvPr id="25614" name="Picture 6" descr="Рисунок4"/>
          <p:cNvPicPr>
            <a:picLocks noChangeAspect="1" noChangeArrowheads="1"/>
          </p:cNvPicPr>
          <p:nvPr/>
        </p:nvPicPr>
        <p:blipFill>
          <a:blip r:embed="rId3">
            <a:lum contrast="18000"/>
          </a:blip>
          <a:srcRect/>
          <a:stretch>
            <a:fillRect/>
          </a:stretch>
        </p:blipFill>
        <p:spPr bwMode="auto">
          <a:xfrm>
            <a:off x="1500188" y="3929063"/>
            <a:ext cx="1428750" cy="1428750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8001000" cy="7102475"/>
        </p:xfrm>
        <a:graphic>
          <a:graphicData uri="http://schemas.openxmlformats.org/drawingml/2006/table">
            <a:tbl>
              <a:tblPr/>
              <a:tblGrid>
                <a:gridCol w="1175283"/>
                <a:gridCol w="1339325"/>
                <a:gridCol w="2971808"/>
                <a:gridCol w="2514608"/>
              </a:tblGrid>
              <a:tr h="7102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solidFill>
                          <a:schemeClr val="accent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1505 </a:t>
                      </a:r>
                      <a:r>
                        <a:rPr lang="ru-RU" sz="16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600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1533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1510</a:t>
                      </a:r>
                      <a:endParaRPr lang="ru-RU" sz="16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1521</a:t>
                      </a:r>
                      <a:endParaRPr lang="ru-RU" sz="16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accent6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1514</a:t>
                      </a:r>
                      <a:endParaRPr lang="ru-RU" sz="1600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6" marR="61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Правление 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Василия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6" marR="61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Присоединеие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Пскова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 Присоединение </a:t>
                      </a: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Рязани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3. Присоединение </a:t>
                      </a: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Смоленска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4. Спор </a:t>
                      </a: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иосифлян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( за монастырское землевладение, за беспощадные казни еретиков, за беспрекословное повиновение светской власти) 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6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нестяжателей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против монастырского землевладения, за перевоспитание еретиков, против угодничества светской власти). Московские власти поддержали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иосифлян.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5.Разработка теории – 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 </a:t>
                      </a: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Москва – Третий Рим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6" marR="61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 smtClean="0">
                        <a:solidFill>
                          <a:srgbClr val="0070C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Василий 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сын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Ивана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накопитель.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Жестокий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безжалостно расправлялся со своими удельными братьями и сородичами, не колеблясь сменял церковных иерархов.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Современники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Василия</a:t>
                      </a:r>
                      <a:r>
                        <a:rPr lang="en-US" sz="1600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Иосиф Волоцкий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– глава иосифлян, 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Нил </a:t>
                      </a:r>
                      <a:r>
                        <a:rPr lang="ru-RU" sz="16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Сорский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– глава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нестяжателей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Филофей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– монах псковского монастыря, автор теории « Москва – третий Рим»; 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Елена Глинская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– вторая жена Василия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Иван Овчина Оболенский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6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князь, фаворит Елены Глинской.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06" marR="61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6637" name="Picture 8" descr="вiii и герб моск гравюра из запис с герберш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4438"/>
            <a:ext cx="1357313" cy="2286000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В чём состоит эффективность составления таблиц?</a:t>
            </a:r>
            <a:endParaRPr lang="ru-RU" sz="2800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В ёмкости материала</a:t>
            </a:r>
          </a:p>
          <a:p>
            <a:r>
              <a:rPr lang="ru-RU" smtClean="0"/>
              <a:t>Лаконичности</a:t>
            </a:r>
          </a:p>
          <a:p>
            <a:r>
              <a:rPr lang="ru-RU" smtClean="0"/>
              <a:t>Выделении главного</a:t>
            </a:r>
          </a:p>
          <a:p>
            <a:r>
              <a:rPr lang="ru-RU" smtClean="0"/>
              <a:t>Системности ( выделении элементов и их взаимосвязанности)</a:t>
            </a:r>
          </a:p>
          <a:p>
            <a:r>
              <a:rPr lang="ru-RU" smtClean="0"/>
              <a:t>Возможности быстрого повторения материала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Разновидности таблиц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Таблицы по основным периодам истории России </a:t>
            </a:r>
          </a:p>
          <a:p>
            <a:r>
              <a:rPr lang="ru-RU" smtClean="0"/>
              <a:t>Хронологические таблицы по отдельному периоду истории</a:t>
            </a:r>
          </a:p>
          <a:p>
            <a:r>
              <a:rPr lang="ru-RU" smtClean="0"/>
              <a:t>Сравнительные таблицы исторических деятелей</a:t>
            </a:r>
          </a:p>
          <a:p>
            <a:r>
              <a:rPr lang="ru-RU" smtClean="0"/>
              <a:t>Тематические таблицы</a:t>
            </a:r>
          </a:p>
          <a:p>
            <a:r>
              <a:rPr lang="ru-RU" smtClean="0"/>
              <a:t>Статистические таблицы</a:t>
            </a:r>
          </a:p>
          <a:p>
            <a:r>
              <a:rPr lang="ru-RU" smtClean="0"/>
              <a:t>Таблицы по достижениям культуры</a:t>
            </a:r>
          </a:p>
          <a:p>
            <a:endParaRPr lang="ru-RU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Составление таблиц  по отдельным периодам истории России</a:t>
            </a:r>
            <a:endParaRPr lang="ru-RU" sz="2800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Выделяем хронологические рамки периода</a:t>
            </a:r>
          </a:p>
          <a:p>
            <a:r>
              <a:rPr lang="ru-RU" smtClean="0"/>
              <a:t>Выделяем название главных событий периода</a:t>
            </a:r>
          </a:p>
          <a:p>
            <a:r>
              <a:rPr lang="ru-RU" smtClean="0"/>
              <a:t>Выделяем особенности периода</a:t>
            </a:r>
          </a:p>
          <a:p>
            <a:r>
              <a:rPr lang="ru-RU" smtClean="0"/>
              <a:t>Выделяем главных участников периода, их современников, даём краткую характеристику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82334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i="1" dirty="0" smtClean="0"/>
              <a:t>Период</a:t>
            </a:r>
            <a:r>
              <a:rPr lang="ru-RU" sz="3200" dirty="0" smtClean="0"/>
              <a:t>: </a:t>
            </a:r>
            <a:br>
              <a:rPr lang="ru-RU" sz="3200" dirty="0" smtClean="0"/>
            </a:br>
            <a:r>
              <a:rPr lang="ru-RU" sz="3200" dirty="0" smtClean="0"/>
              <a:t>« </a:t>
            </a:r>
            <a:r>
              <a:rPr lang="ru-RU" sz="4800" dirty="0" smtClean="0">
                <a:solidFill>
                  <a:srgbClr val="7030A0"/>
                </a:solidFill>
              </a:rPr>
              <a:t>Объединение русских земель вокруг </a:t>
            </a:r>
            <a:r>
              <a:rPr lang="ru-RU" sz="4800" smtClean="0">
                <a:solidFill>
                  <a:srgbClr val="7030A0"/>
                </a:solidFill>
              </a:rPr>
              <a:t>Москвы</a:t>
            </a:r>
            <a:r>
              <a:rPr lang="ru-RU" sz="4800" smtClean="0"/>
              <a:t>»,</a:t>
            </a:r>
            <a:br>
              <a:rPr lang="ru-RU" sz="4800" smtClean="0"/>
            </a:br>
            <a:r>
              <a:rPr lang="ru-RU" sz="4800" smtClean="0"/>
              <a:t> </a:t>
            </a:r>
            <a:r>
              <a:rPr lang="en-US" sz="4800" dirty="0" smtClean="0"/>
              <a:t>xiv – xvi</a:t>
            </a:r>
            <a:r>
              <a:rPr lang="ru-RU" sz="4800" dirty="0" smtClean="0"/>
              <a:t> века.</a:t>
            </a:r>
            <a:r>
              <a:rPr lang="en-US" sz="4800" dirty="0" smtClean="0"/>
              <a:t> </a:t>
            </a:r>
            <a:r>
              <a:rPr lang="ru-RU" sz="4800" dirty="0" smtClean="0"/>
              <a:t>  </a:t>
            </a:r>
            <a:endParaRPr lang="ru-RU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88" y="428625"/>
          <a:ext cx="7429500" cy="6000750"/>
        </p:xfrm>
        <a:graphic>
          <a:graphicData uri="http://schemas.openxmlformats.org/drawingml/2006/table">
            <a:tbl>
              <a:tblPr/>
              <a:tblGrid>
                <a:gridCol w="1075420"/>
                <a:gridCol w="1507961"/>
                <a:gridCol w="2662256"/>
                <a:gridCol w="2183915"/>
              </a:tblGrid>
              <a:tr h="6000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1325 - 1340</a:t>
                      </a:r>
                      <a:endParaRPr lang="ru-RU" sz="28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Правление Ивана </a:t>
                      </a:r>
                      <a:r>
                        <a:rPr lang="ru-RU" sz="3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Калиты</a:t>
                      </a:r>
                      <a:endParaRPr lang="ru-RU" sz="3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1.Подавление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восстания в Твери. 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Сбор </a:t>
                      </a: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дани  принадлежит русским князьям.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3.Передышка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для </a:t>
                      </a: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восстановления и подъёма 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хозяйства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3.О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тсутствие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набегов на Русь. 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4.Превращение </a:t>
                      </a: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Москвы в церковный центр.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.Иван </a:t>
                      </a:r>
                      <a:r>
                        <a:rPr lang="ru-RU" sz="24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Калита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московский князь и всея Руси, богатый, хитрый, собиратель русских земель. Кошель с деньгами.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Пётр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– митрополит, современник </a:t>
                      </a:r>
                      <a:r>
                        <a:rPr lang="ru-RU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Калиты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493" name="Picture 2" descr="C:\Users\adm\Смирнова\Pictures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1714500"/>
            <a:ext cx="11144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571500"/>
          <a:ext cx="6959600" cy="5521325"/>
        </p:xfrm>
        <a:graphic>
          <a:graphicData uri="http://schemas.openxmlformats.org/drawingml/2006/table">
            <a:tbl>
              <a:tblPr/>
              <a:tblGrid>
                <a:gridCol w="1651808"/>
                <a:gridCol w="2916213"/>
                <a:gridCol w="2392242"/>
              </a:tblGrid>
              <a:tr h="5521288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1359 – 1389</a:t>
                      </a: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1378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1380</a:t>
                      </a: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1382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Правление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Дмитрия Донского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1.Войны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Тверью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– победа Москвы.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2.Войны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Литвой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-  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победа Москвы.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3.Борьба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ордынцами 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битва на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реке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Воже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Куликовская битва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– победа Москвы, набег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Тохтамыша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– разорение Москвы.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Дмитрий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Донской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московский князь, внук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Калиты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умный, сильный политик, талантливый полководец. Победитель татар в Куликовской битве.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Современники Дмитрия</a:t>
                      </a:r>
                      <a:r>
                        <a:rPr lang="ru-RU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Алексей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митрополит;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Мамай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татарский военачальник;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Сергий Радонежский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игумен Троице – Сергиева монастыря, благословивший русское войско на Куликовскую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битву.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4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Тохтамыш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–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хан Золотой Орды, совершивший набег на Москву в 1382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году.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1515" name="Picture 2" descr="C:\Users\adm\Смирнова\Pictures\Рисунок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71625" y="-22502813"/>
            <a:ext cx="12501563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3" descr="C:\Users\adm\Смирнова\Pictures\Рисунок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313" y="4714875"/>
            <a:ext cx="221456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2" descr="1"/>
          <p:cNvPicPr>
            <a:picLocks noChangeAspect="1" noChangeArrowheads="1"/>
          </p:cNvPicPr>
          <p:nvPr/>
        </p:nvPicPr>
        <p:blipFill>
          <a:blip r:embed="rId4">
            <a:lum bright="-6000" contrast="18000"/>
          </a:blip>
          <a:srcRect/>
          <a:stretch>
            <a:fillRect/>
          </a:stretch>
        </p:blipFill>
        <p:spPr bwMode="auto">
          <a:xfrm>
            <a:off x="428625" y="1071563"/>
            <a:ext cx="1571625" cy="1928812"/>
          </a:xfrm>
          <a:prstGeom prst="rect">
            <a:avLst/>
          </a:prstGeom>
          <a:noFill/>
          <a:ln w="76200">
            <a:solidFill>
              <a:srgbClr val="8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50" y="285750"/>
          <a:ext cx="6602413" cy="5918200"/>
        </p:xfrm>
        <a:graphic>
          <a:graphicData uri="http://schemas.openxmlformats.org/drawingml/2006/table">
            <a:tbl>
              <a:tblPr/>
              <a:tblGrid>
                <a:gridCol w="955788"/>
                <a:gridCol w="1340213"/>
                <a:gridCol w="2366101"/>
                <a:gridCol w="1940972"/>
              </a:tblGrid>
              <a:tr h="5918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3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1380 год</a:t>
                      </a:r>
                      <a:endParaRPr lang="ru-RU" sz="2800" dirty="0">
                        <a:solidFill>
                          <a:schemeClr val="accent3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Куликовская битва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Причины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: возвращение выплаты дани, сохранение зависимости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Руси, укрепление влияния Мамая.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Последствия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: разгромлены основные силы татар, восстановлена вера народа в свои силы,  окрепло убеждение в необходимости объединения, усилились позиции Москвы.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Участники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-Дмитрий Иванович, 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2000" b="1" dirty="0" err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Пересвет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b="1" dirty="0" err="1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Челубей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(    </a:t>
                      </a:r>
                      <a:r>
                        <a:rPr lang="ru-RU" sz="20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участники поединка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).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Владимир Храбрый, воевода </a:t>
                      </a:r>
                      <a:r>
                        <a:rPr lang="ru-RU" sz="2000" b="1" dirty="0" err="1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Боброк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 </a:t>
                      </a:r>
                      <a:r>
                        <a:rPr lang="ru-RU" sz="20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командовали засадным </a:t>
                      </a:r>
                      <a:r>
                        <a:rPr lang="ru-RU" sz="2000" b="0" i="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полком</a:t>
                      </a: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2541" name="Picture 2" descr="C:\Users\adm\Videos\Document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1643063"/>
            <a:ext cx="22145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38" y="857250"/>
          <a:ext cx="6764337" cy="5643563"/>
        </p:xfrm>
        <a:graphic>
          <a:graphicData uri="http://schemas.openxmlformats.org/drawingml/2006/table">
            <a:tbl>
              <a:tblPr/>
              <a:tblGrid>
                <a:gridCol w="979242"/>
                <a:gridCol w="1373099"/>
                <a:gridCol w="2291129"/>
                <a:gridCol w="2121633"/>
              </a:tblGrid>
              <a:tr h="5410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1389 – </a:t>
                      </a:r>
                      <a:r>
                        <a:rPr lang="ru-RU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1425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1410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Правление 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Василия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24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Грюнвальдская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битва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Поход на Русь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Тимура ( Тамерлана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 дошёл до Ельца и повернул назад)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Распад Золотой орды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на ханства: Казанское, Астраханское, Сибирское, Крымское.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Попытка прекратить выплату дани Орде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- набег  хана </a:t>
                      </a: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Едигея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(Москва выстояла).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Отстояла земли от посягательств литовского князя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Витовта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Польско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– литовское войско сражалось с Тевтонским Орденом. В составе войска сражались смоленские полки. Войско Ордена было разгромлено.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Василий</a:t>
                      </a:r>
                      <a:r>
                        <a:rPr lang="en-US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I</a:t>
                      </a: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московский князь, сын Дмитрия Донского, получил Московское княжество по завещанию, продолжил  объединение русских земель вокруг Москвы – присоединил к Москве Нижегородское, Муромское, Тарусское княжества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Современники Василия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Едигей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– ордынский военачальник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Тимур (Тамерлан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) – жестокий завоеватель  Средней Азии, незаурядный и государственный деятель, подчинивший  Золотую Орду в 1395 году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Витовт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– литовский князь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3565" name="Picture 2" descr="C:\Users\adm\Смирнова\Pictures\4SACAE1COZ6CAXSOBWBCA67RMYQCAQ6BUPGCA3JWDI3CAYJSNV4CATB2Y2SCAASBJRFCAXT4BXNCAH7JCKVCARUKPE2CAQMCROMCABBW257CATYVO9MCA0XJASNCA83SDBDCA6N56JWCACC74NTCAKGODE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2571750"/>
            <a:ext cx="122396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250</TotalTime>
  <Words>794</Words>
  <Application>Microsoft Office PowerPoint</Application>
  <PresentationFormat>Экран (4:3)</PresentationFormat>
  <Paragraphs>182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24" baseType="lpstr">
      <vt:lpstr>Trebuchet MS</vt:lpstr>
      <vt:lpstr>Arial</vt:lpstr>
      <vt:lpstr>Wingdings 2</vt:lpstr>
      <vt:lpstr>Wingdings</vt:lpstr>
      <vt:lpstr>Calibri</vt:lpstr>
      <vt:lpstr>Script MT Bold</vt:lpstr>
      <vt:lpstr>Times New Roman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ЕГЭ.</dc:title>
  <dc:creator>adm</dc:creator>
  <cp:lastModifiedBy>nadezhda.pronskaya</cp:lastModifiedBy>
  <cp:revision>57</cp:revision>
  <dcterms:created xsi:type="dcterms:W3CDTF">2012-01-29T14:20:15Z</dcterms:created>
  <dcterms:modified xsi:type="dcterms:W3CDTF">2012-05-30T10:25:13Z</dcterms:modified>
</cp:coreProperties>
</file>