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59" r:id="rId4"/>
    <p:sldId id="260" r:id="rId5"/>
    <p:sldId id="284" r:id="rId6"/>
    <p:sldId id="282" r:id="rId7"/>
    <p:sldId id="285" r:id="rId8"/>
    <p:sldId id="286" r:id="rId9"/>
    <p:sldId id="287" r:id="rId10"/>
    <p:sldId id="289" r:id="rId11"/>
    <p:sldId id="27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5B261-2A23-42A9-B2D3-C1CF76BF80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A8021-54A2-4AD2-8D1A-B80BAF483B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FC9E9-9232-4896-9787-833FE03384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08196-6904-462A-B39D-73A230DC01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46486-FEFE-42B4-B91F-8CB7FE0F6E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FD0B8-AA1D-474E-B711-DB8E1AD9BE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B2B0F-D250-48E3-AE95-B4489A427F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46277-B870-4F65-ABFF-0BA5C3F7F0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5F914-1EEF-4CE6-A841-E8D2F56B3B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EE203-7459-457D-9C43-A4674F1680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329D7-A971-449E-BB71-C1BF186626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C5D15-7518-4D3E-9104-77F74C817F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E27CDEE-6FA6-40B2-9DC6-247C11F003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 eaLnBrk="1" hangingPunct="1"/>
            <a:r>
              <a:rPr lang="ru-RU" sz="4000" i="1" smtClean="0"/>
              <a:t>«Особенностью живого ума является то, что ему нужно лишь немного увидеть и услышать для того, чтобы он мог долго размышлять и многое понять»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724400"/>
            <a:ext cx="6400800" cy="914400"/>
          </a:xfrm>
        </p:spPr>
        <p:txBody>
          <a:bodyPr/>
          <a:lstStyle/>
          <a:p>
            <a:pPr algn="r" eaLnBrk="1" hangingPunct="1"/>
            <a:r>
              <a:rPr lang="ru-RU" smtClean="0"/>
              <a:t>Джордано Бруно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Научная лаборатория</a:t>
            </a:r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000" b="1" smtClean="0">
                <a:latin typeface="Times New Roman" pitchFamily="18" charset="0"/>
                <a:cs typeface="Times New Roman" pitchFamily="18" charset="0"/>
              </a:rPr>
              <a:t>1. Исследуйте изменение температуры при смешивании горячей и холодной воды</a:t>
            </a:r>
            <a:endParaRPr lang="ru-RU" sz="10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smtClean="0">
                <a:latin typeface="Times New Roman" pitchFamily="18" charset="0"/>
                <a:cs typeface="Times New Roman" pitchFamily="18" charset="0"/>
              </a:rPr>
              <a:t>- равной массы</a:t>
            </a:r>
            <a:endParaRPr lang="ru-RU" sz="10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smtClean="0">
                <a:latin typeface="Times New Roman" pitchFamily="18" charset="0"/>
                <a:cs typeface="Times New Roman" pitchFamily="18" charset="0"/>
              </a:rPr>
              <a:t>-  разной массы.</a:t>
            </a:r>
            <a:endParaRPr lang="ru-RU" sz="10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1.Соберите экспериментальную установку, состоящую из двух сосудов мензурки и термометра.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2.Измерьте начальные температуры горячей и холодной воды, смешайте воду равной массы (50г и 50г) и снимите показания термометра после установления теплового равновесия 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3.Измените условия, смешав воду разной массы(50г и 100г). Снимите показания прибора в таблицу.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4. Сделайте вывод по результатам о зависимости изменения температуры от массы. 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000" b="1" smtClean="0">
                <a:latin typeface="Times New Roman" pitchFamily="18" charset="0"/>
                <a:cs typeface="Times New Roman" pitchFamily="18" charset="0"/>
              </a:rPr>
              <a:t>2. Исследуйте зависимость скорости испарения жидкости от рода вещества, площади поверхности; массы.</a:t>
            </a:r>
            <a:endParaRPr lang="ru-RU" sz="10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1.Возьмите два сосуда с водой и спиртом., исследуйте зависимость от рода жидкости, взяв в равных долях обе жидкости, смочив салфетки бумажные. Запишите время. Сделайте вывод.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2. Возьмите  сосуд с водой  и  исследуйте зависимость от площади поверхности, взяв две бумажные салфетки и смочив их равным количеством жидкости.  Одну распрямите, а другую оставьте скомканной в клубок. Где быстрее испарится жидкость?  Сделайте вывод.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3. Возьмите два сосуда с водой , исследуйте зависимость от массы жидкости, взяв в разных долях  жидкость (10г и 50г), Где испарится жидкость быстрее?. Сделайте вывод..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4. Сделайте вывод по результатам о зависимости  скорости испарения от массы.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000" b="1" smtClean="0">
                <a:latin typeface="Times New Roman" pitchFamily="18" charset="0"/>
                <a:cs typeface="Times New Roman" pitchFamily="18" charset="0"/>
              </a:rPr>
              <a:t>3.Исследуйте зависимость скорости плавления льда  от массы и температуры.</a:t>
            </a:r>
            <a:endParaRPr lang="ru-RU" sz="10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1.Соберите экспериментальную установку, состоящую из двух сосудов со льдом, спиртовки.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2. В один сосуд положите 50г льда, а во второй 100г. В каком случае лёд расплавится быстрее?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3. В оба сосуда положите равное количество льда, один сосуд поставьте на плитку. В каком случае лёд расплавится быстрее </a:t>
            </a:r>
          </a:p>
          <a:p>
            <a:r>
              <a:rPr lang="ru-RU" sz="1000" smtClean="0">
                <a:latin typeface="Times New Roman" pitchFamily="18" charset="0"/>
                <a:cs typeface="Times New Roman" pitchFamily="18" charset="0"/>
              </a:rPr>
              <a:t>4. Сделайте вывод по результатам эксперимента.</a:t>
            </a:r>
          </a:p>
          <a:p>
            <a:endParaRPr lang="ru-RU" sz="10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Заключение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3600" smtClean="0"/>
              <a:t>«Мыслящий ум не чувствует себя счастливым, пока ему не удастся связать воедино разрозненные факты, им наблюдаемые.»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ru-RU" sz="3600" smtClean="0"/>
              <a:t>Д. Хевеши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sz="3600" smtClean="0"/>
          </a:p>
          <a:p>
            <a:pPr algn="r" eaLnBrk="1" hangingPunct="1">
              <a:lnSpc>
                <a:spcPct val="90000"/>
              </a:lnSpc>
              <a:buFontTx/>
              <a:buNone/>
            </a:pPr>
            <a:r>
              <a:rPr lang="ru-RU" sz="2800" smtClean="0"/>
              <a:t>Сегодня мы в очередной раз попытались это сделать.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260350"/>
            <a:ext cx="8424862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05" name="Group 61"/>
          <p:cNvGraphicFramePr>
            <a:graphicFrameLocks noGrp="1"/>
          </p:cNvGraphicFramePr>
          <p:nvPr/>
        </p:nvGraphicFramePr>
        <p:xfrm>
          <a:off x="250825" y="476250"/>
          <a:ext cx="8713788" cy="5132816"/>
        </p:xfrm>
        <a:graphic>
          <a:graphicData uri="http://schemas.openxmlformats.org/drawingml/2006/table">
            <a:tbl>
              <a:tblPr/>
              <a:tblGrid>
                <a:gridCol w="8713788"/>
              </a:tblGrid>
              <a:tr h="5181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Знаю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42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Основы МКТ     тело           механическая энергия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вещество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молекула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внутренняя энергия(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движение(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взаимодействие(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изменение внутренней энергии(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∆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Теплообмен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(теплопередача)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Работа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Теплопроводность конвекция над телом само тел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излучение          (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–увел.) (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–умен)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06" name="Line 39"/>
          <p:cNvSpPr>
            <a:spLocks noChangeShapeType="1"/>
          </p:cNvSpPr>
          <p:nvPr/>
        </p:nvSpPr>
        <p:spPr bwMode="auto">
          <a:xfrm>
            <a:off x="3779838" y="126841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7" name="Line 40"/>
          <p:cNvSpPr>
            <a:spLocks noChangeShapeType="1"/>
          </p:cNvSpPr>
          <p:nvPr/>
        </p:nvSpPr>
        <p:spPr bwMode="auto">
          <a:xfrm>
            <a:off x="3492500" y="14128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8" name="Line 41"/>
          <p:cNvSpPr>
            <a:spLocks noChangeShapeType="1"/>
          </p:cNvSpPr>
          <p:nvPr/>
        </p:nvSpPr>
        <p:spPr bwMode="auto">
          <a:xfrm>
            <a:off x="3492500" y="191611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9" name="Line 42"/>
          <p:cNvSpPr>
            <a:spLocks noChangeShapeType="1"/>
          </p:cNvSpPr>
          <p:nvPr/>
        </p:nvSpPr>
        <p:spPr bwMode="auto">
          <a:xfrm>
            <a:off x="3492500" y="242093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0" name="Line 45"/>
          <p:cNvSpPr>
            <a:spLocks noChangeShapeType="1"/>
          </p:cNvSpPr>
          <p:nvPr/>
        </p:nvSpPr>
        <p:spPr bwMode="auto">
          <a:xfrm flipH="1">
            <a:off x="2700338" y="2924175"/>
            <a:ext cx="792162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1" name="Line 46"/>
          <p:cNvSpPr>
            <a:spLocks noChangeShapeType="1"/>
          </p:cNvSpPr>
          <p:nvPr/>
        </p:nvSpPr>
        <p:spPr bwMode="auto">
          <a:xfrm>
            <a:off x="3492500" y="2924175"/>
            <a:ext cx="863600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2" name="Line 47"/>
          <p:cNvSpPr>
            <a:spLocks noChangeShapeType="1"/>
          </p:cNvSpPr>
          <p:nvPr/>
        </p:nvSpPr>
        <p:spPr bwMode="auto">
          <a:xfrm>
            <a:off x="3492500" y="2924175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3" name="Line 48"/>
          <p:cNvSpPr>
            <a:spLocks noChangeShapeType="1"/>
          </p:cNvSpPr>
          <p:nvPr/>
        </p:nvSpPr>
        <p:spPr bwMode="auto">
          <a:xfrm flipH="1">
            <a:off x="2195513" y="4005263"/>
            <a:ext cx="1296987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4" name="Line 49"/>
          <p:cNvSpPr>
            <a:spLocks noChangeShapeType="1"/>
          </p:cNvSpPr>
          <p:nvPr/>
        </p:nvSpPr>
        <p:spPr bwMode="auto">
          <a:xfrm>
            <a:off x="3708400" y="4005263"/>
            <a:ext cx="2592388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5" name="Line 50"/>
          <p:cNvSpPr>
            <a:spLocks noChangeShapeType="1"/>
          </p:cNvSpPr>
          <p:nvPr/>
        </p:nvSpPr>
        <p:spPr bwMode="auto">
          <a:xfrm flipH="1">
            <a:off x="1547813" y="4508500"/>
            <a:ext cx="4318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6" name="Line 51"/>
          <p:cNvSpPr>
            <a:spLocks noChangeShapeType="1"/>
          </p:cNvSpPr>
          <p:nvPr/>
        </p:nvSpPr>
        <p:spPr bwMode="auto">
          <a:xfrm>
            <a:off x="1979613" y="4508500"/>
            <a:ext cx="230505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7" name="Line 52"/>
          <p:cNvSpPr>
            <a:spLocks noChangeShapeType="1"/>
          </p:cNvSpPr>
          <p:nvPr/>
        </p:nvSpPr>
        <p:spPr bwMode="auto">
          <a:xfrm>
            <a:off x="1979613" y="4508500"/>
            <a:ext cx="1296987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8" name="Line 54"/>
          <p:cNvSpPr>
            <a:spLocks noChangeShapeType="1"/>
          </p:cNvSpPr>
          <p:nvPr/>
        </p:nvSpPr>
        <p:spPr bwMode="auto">
          <a:xfrm flipH="1">
            <a:off x="6443663" y="4437063"/>
            <a:ext cx="504825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19" name="Line 55"/>
          <p:cNvSpPr>
            <a:spLocks noChangeShapeType="1"/>
          </p:cNvSpPr>
          <p:nvPr/>
        </p:nvSpPr>
        <p:spPr bwMode="auto">
          <a:xfrm>
            <a:off x="6948488" y="4437063"/>
            <a:ext cx="6477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20" name="Line 62"/>
          <p:cNvSpPr>
            <a:spLocks noChangeShapeType="1"/>
          </p:cNvSpPr>
          <p:nvPr/>
        </p:nvSpPr>
        <p:spPr bwMode="auto">
          <a:xfrm>
            <a:off x="4140200" y="126841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21" name="Line 64"/>
          <p:cNvSpPr>
            <a:spLocks noChangeShapeType="1"/>
          </p:cNvSpPr>
          <p:nvPr/>
        </p:nvSpPr>
        <p:spPr bwMode="auto">
          <a:xfrm>
            <a:off x="8893175" y="2997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22" name="Line 65"/>
          <p:cNvSpPr>
            <a:spLocks noChangeShapeType="1"/>
          </p:cNvSpPr>
          <p:nvPr/>
        </p:nvSpPr>
        <p:spPr bwMode="auto">
          <a:xfrm>
            <a:off x="5292725" y="4221163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23" name="Text Box 66"/>
          <p:cNvSpPr txBox="1">
            <a:spLocks noChangeArrowheads="1"/>
          </p:cNvSpPr>
          <p:nvPr/>
        </p:nvSpPr>
        <p:spPr bwMode="auto">
          <a:xfrm>
            <a:off x="447675" y="56086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Физический диктант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1. Изменение внутренней энергии тела без совершения работы называется </a:t>
            </a:r>
            <a:r>
              <a:rPr lang="ru-RU" sz="2400" b="1" u="sng" smtClean="0"/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2. Часть внутренней энергии, переданной от одного тела к другому при теплообмене называют</a:t>
            </a:r>
            <a:r>
              <a:rPr lang="ru-RU" sz="2400" b="1" u="sng" smtClean="0"/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3. Величина , характеризующая тепловое состояние тел, является</a:t>
            </a:r>
            <a:r>
              <a:rPr lang="ru-RU" sz="2400" b="1" u="sng" smtClean="0"/>
              <a:t> …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4. Вид теплообмена, при котором происходит непосредственная передача энергии от частиц более нагретой части тела к частицам менее нагретой части называется </a:t>
            </a:r>
            <a:r>
              <a:rPr lang="ru-RU" sz="2400" b="1" u="sng" smtClean="0"/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5. Вид теплообмена в жидких и газообразных средах, осуществляемый потоками (или струями) вещества называется </a:t>
            </a:r>
            <a:r>
              <a:rPr lang="ru-RU" sz="2400" b="1" u="sng" smtClean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ПРОВЕРЬ СЕБЯ</a:t>
            </a: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1.Теплопередача</a:t>
            </a:r>
          </a:p>
          <a:p>
            <a:pPr eaLnBrk="1" hangingPunct="1"/>
            <a:r>
              <a:rPr lang="ru-RU" smtClean="0"/>
              <a:t>2.Количество теплоты</a:t>
            </a:r>
          </a:p>
          <a:p>
            <a:pPr eaLnBrk="1" hangingPunct="1"/>
            <a:r>
              <a:rPr lang="ru-RU" smtClean="0"/>
              <a:t>3.Температура</a:t>
            </a:r>
          </a:p>
          <a:p>
            <a:pPr eaLnBrk="1" hangingPunct="1"/>
            <a:r>
              <a:rPr lang="ru-RU" smtClean="0"/>
              <a:t>4.Теплопроводность</a:t>
            </a:r>
          </a:p>
          <a:p>
            <a:pPr eaLnBrk="1" hangingPunct="1"/>
            <a:r>
              <a:rPr lang="ru-RU" smtClean="0"/>
              <a:t>5.Конвекция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Реши задачу</a:t>
            </a:r>
          </a:p>
        </p:txBody>
      </p:sp>
      <p:pic>
        <p:nvPicPr>
          <p:cNvPr id="717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4221163"/>
            <a:ext cx="6985000" cy="2160587"/>
          </a:xfrm>
          <a:noFill/>
        </p:spPr>
      </p:pic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844675"/>
            <a:ext cx="828040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81463" y="1989138"/>
            <a:ext cx="754697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74" name="TextBox 6"/>
          <p:cNvSpPr txBox="1">
            <a:spLocks noChangeArrowheads="1"/>
          </p:cNvSpPr>
          <p:nvPr/>
        </p:nvSpPr>
        <p:spPr bwMode="auto">
          <a:xfrm>
            <a:off x="3348038" y="4076700"/>
            <a:ext cx="5106987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1.Для какого вещества данный график?</a:t>
            </a:r>
          </a:p>
          <a:p>
            <a:r>
              <a:rPr lang="ru-RU"/>
              <a:t>2.Каким процессам соответствуют участки графика?</a:t>
            </a:r>
          </a:p>
          <a:p>
            <a:r>
              <a:rPr lang="ru-RU"/>
              <a:t>3.Как меняется температура?</a:t>
            </a:r>
          </a:p>
          <a:p>
            <a:r>
              <a:rPr lang="ru-RU"/>
              <a:t>4.Что происходит со скоростью движения молекул?</a:t>
            </a:r>
          </a:p>
          <a:p>
            <a:r>
              <a:rPr lang="ru-RU"/>
              <a:t>5.Как меняется внутренняя энергия?</a:t>
            </a:r>
          </a:p>
          <a:p>
            <a:r>
              <a:rPr lang="ru-RU"/>
              <a:t>6.Какова формула, описывающая данные процессы?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Задача №1</a:t>
            </a:r>
          </a:p>
        </p:txBody>
      </p:sp>
      <p:pic>
        <p:nvPicPr>
          <p:cNvPr id="819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412875"/>
            <a:ext cx="9072562" cy="4319588"/>
          </a:xfrm>
          <a:noFill/>
        </p:spPr>
      </p:pic>
      <p:sp>
        <p:nvSpPr>
          <p:cNvPr id="8196" name="Прямоугольник 3"/>
          <p:cNvSpPr>
            <a:spLocks noChangeArrowheads="1"/>
          </p:cNvSpPr>
          <p:nvPr/>
        </p:nvSpPr>
        <p:spPr bwMode="auto">
          <a:xfrm>
            <a:off x="3779838" y="1720850"/>
            <a:ext cx="46799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1.Для какого вещества данный график?</a:t>
            </a:r>
          </a:p>
          <a:p>
            <a:r>
              <a:rPr lang="ru-RU"/>
              <a:t>2.Каким процессам соответствуют участки графика?</a:t>
            </a:r>
          </a:p>
          <a:p>
            <a:r>
              <a:rPr lang="ru-RU"/>
              <a:t>3.Как меняется температура?</a:t>
            </a:r>
          </a:p>
          <a:p>
            <a:r>
              <a:rPr lang="ru-RU"/>
              <a:t>4.Что происходит со скоростью движения молекул?</a:t>
            </a:r>
          </a:p>
          <a:p>
            <a:r>
              <a:rPr lang="ru-RU"/>
              <a:t>5.Как меняется внутренняя энергия?</a:t>
            </a:r>
          </a:p>
          <a:p>
            <a:r>
              <a:rPr lang="ru-RU"/>
              <a:t>6.Какова формула, описывающая данные процессы?</a:t>
            </a:r>
          </a:p>
          <a:p>
            <a:r>
              <a:rPr lang="ru-RU"/>
              <a:t>7.Определите количество теплоты на участке ВС? Выделяется энергия или поглощается?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Задача№2</a:t>
            </a:r>
          </a:p>
        </p:txBody>
      </p:sp>
      <p:pic>
        <p:nvPicPr>
          <p:cNvPr id="921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7950" y="1557338"/>
            <a:ext cx="9720263" cy="3246437"/>
          </a:xfrm>
          <a:noFill/>
        </p:spPr>
      </p:pic>
      <p:sp>
        <p:nvSpPr>
          <p:cNvPr id="9220" name="Прямоугольник 3"/>
          <p:cNvSpPr>
            <a:spLocks noChangeArrowheads="1"/>
          </p:cNvSpPr>
          <p:nvPr/>
        </p:nvSpPr>
        <p:spPr bwMode="auto">
          <a:xfrm>
            <a:off x="4859338" y="1196975"/>
            <a:ext cx="3870325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1.Для какого вещества данный график?</a:t>
            </a:r>
          </a:p>
          <a:p>
            <a:r>
              <a:rPr lang="ru-RU"/>
              <a:t>2.Каким процессам соответствуют участки графика?</a:t>
            </a:r>
          </a:p>
          <a:p>
            <a:r>
              <a:rPr lang="ru-RU"/>
              <a:t>3.Как меняется температура?</a:t>
            </a:r>
          </a:p>
          <a:p>
            <a:r>
              <a:rPr lang="ru-RU"/>
              <a:t>4.Что происходит со скоростью движения молекул?</a:t>
            </a:r>
          </a:p>
          <a:p>
            <a:r>
              <a:rPr lang="ru-RU"/>
              <a:t>5.Как меняется внутренняя энергия?</a:t>
            </a:r>
          </a:p>
          <a:p>
            <a:r>
              <a:rPr lang="ru-RU"/>
              <a:t>6.Какова формула, описывающая данные процессы?</a:t>
            </a:r>
          </a:p>
          <a:p>
            <a:r>
              <a:rPr lang="ru-RU"/>
              <a:t>7.Определите количество теплоты на участке ВС? Выделяется энергия или поглощается?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Задача №3</a:t>
            </a:r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>
          <a:xfrm>
            <a:off x="4067175" y="1600200"/>
            <a:ext cx="4619625" cy="3629025"/>
          </a:xfrm>
        </p:spPr>
        <p:txBody>
          <a:bodyPr/>
          <a:lstStyle/>
          <a:p>
            <a:pPr marL="1371600" lvl="3" indent="0">
              <a:buFontTx/>
              <a:buNone/>
            </a:pPr>
            <a:r>
              <a:rPr lang="ru-RU" sz="1600" smtClean="0"/>
              <a:t>1.Для какого вещества данный график?</a:t>
            </a:r>
          </a:p>
          <a:p>
            <a:r>
              <a:rPr lang="ru-RU" sz="1600" smtClean="0"/>
              <a:t>2.Каким процессам соответствуют участки графика?</a:t>
            </a:r>
          </a:p>
          <a:p>
            <a:r>
              <a:rPr lang="ru-RU" sz="1600" smtClean="0"/>
              <a:t>3.Как меняется температура?</a:t>
            </a:r>
          </a:p>
          <a:p>
            <a:r>
              <a:rPr lang="ru-RU" sz="1600" smtClean="0"/>
              <a:t>4.Что происходит со скоростью движения молекул?</a:t>
            </a:r>
          </a:p>
          <a:p>
            <a:r>
              <a:rPr lang="ru-RU" sz="1600" smtClean="0"/>
              <a:t>5.Как меняется внутренняя энергия?</a:t>
            </a:r>
          </a:p>
          <a:p>
            <a:r>
              <a:rPr lang="ru-RU" sz="1600" smtClean="0"/>
              <a:t>6.Какова формула, описывающая данные процессы?</a:t>
            </a:r>
          </a:p>
          <a:p>
            <a:r>
              <a:rPr lang="ru-RU" sz="1600" smtClean="0"/>
              <a:t>7.Определите количество теплоты на участке  </a:t>
            </a:r>
            <a:r>
              <a:rPr lang="en-US" sz="1600" smtClean="0"/>
              <a:t>DE</a:t>
            </a:r>
            <a:r>
              <a:rPr lang="ru-RU" sz="1600" smtClean="0"/>
              <a:t>? Выделяется энергия или поглощается?</a:t>
            </a:r>
          </a:p>
          <a:p>
            <a:endParaRPr lang="ru-RU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628775"/>
            <a:ext cx="10944225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450</Words>
  <Application>Microsoft Office PowerPoint</Application>
  <PresentationFormat>Экран 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Оформление по умолчанию</vt:lpstr>
      <vt:lpstr>«Особенностью живого ума является то, что ему нужно лишь немного увидеть и услышать для того, чтобы он мог долго размышлять и многое понять»</vt:lpstr>
      <vt:lpstr>Слайд 2</vt:lpstr>
      <vt:lpstr>Слайд 3</vt:lpstr>
      <vt:lpstr>Физический диктант</vt:lpstr>
      <vt:lpstr>ПРОВЕРЬ СЕБЯ</vt:lpstr>
      <vt:lpstr>Реши задачу</vt:lpstr>
      <vt:lpstr>Задача №1</vt:lpstr>
      <vt:lpstr>Задача№2</vt:lpstr>
      <vt:lpstr>Задача №3</vt:lpstr>
      <vt:lpstr>Научная лаборатория</vt:lpstr>
      <vt:lpstr>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«Особенностью живого ума является то, что ему нужно лишь немного увидеть и услышать для того, чтобы он мог долго размышлять и многое понять»</dc:title>
  <dc:creator>ок</dc:creator>
  <cp:lastModifiedBy>Дарёна</cp:lastModifiedBy>
  <cp:revision>18</cp:revision>
  <dcterms:created xsi:type="dcterms:W3CDTF">2009-01-31T03:42:28Z</dcterms:created>
  <dcterms:modified xsi:type="dcterms:W3CDTF">2012-06-05T08:06:00Z</dcterms:modified>
</cp:coreProperties>
</file>