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20" r:id="rId4"/>
    <p:sldMasterId id="2147483732" r:id="rId5"/>
  </p:sldMasterIdLst>
  <p:notesMasterIdLst>
    <p:notesMasterId r:id="rId48"/>
  </p:notesMasterIdLst>
  <p:sldIdLst>
    <p:sldId id="313" r:id="rId6"/>
    <p:sldId id="256" r:id="rId7"/>
    <p:sldId id="268" r:id="rId8"/>
    <p:sldId id="257" r:id="rId9"/>
    <p:sldId id="261" r:id="rId10"/>
    <p:sldId id="269" r:id="rId11"/>
    <p:sldId id="259" r:id="rId12"/>
    <p:sldId id="264" r:id="rId13"/>
    <p:sldId id="298" r:id="rId14"/>
    <p:sldId id="267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70" r:id="rId23"/>
    <p:sldId id="271" r:id="rId24"/>
    <p:sldId id="273" r:id="rId25"/>
    <p:sldId id="275" r:id="rId26"/>
    <p:sldId id="309" r:id="rId27"/>
    <p:sldId id="307" r:id="rId28"/>
    <p:sldId id="308" r:id="rId29"/>
    <p:sldId id="306" r:id="rId30"/>
    <p:sldId id="310" r:id="rId31"/>
    <p:sldId id="311" r:id="rId32"/>
    <p:sldId id="276" r:id="rId33"/>
    <p:sldId id="278" r:id="rId34"/>
    <p:sldId id="280" r:id="rId35"/>
    <p:sldId id="282" r:id="rId36"/>
    <p:sldId id="312" r:id="rId37"/>
    <p:sldId id="283" r:id="rId38"/>
    <p:sldId id="285" r:id="rId39"/>
    <p:sldId id="286" r:id="rId40"/>
    <p:sldId id="287" r:id="rId41"/>
    <p:sldId id="288" r:id="rId42"/>
    <p:sldId id="289" r:id="rId43"/>
    <p:sldId id="292" r:id="rId44"/>
    <p:sldId id="294" r:id="rId45"/>
    <p:sldId id="295" r:id="rId46"/>
    <p:sldId id="29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8E2"/>
    <a:srgbClr val="92BA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493" autoAdjust="0"/>
  </p:normalViewPr>
  <p:slideViewPr>
    <p:cSldViewPr>
      <p:cViewPr varScale="1">
        <p:scale>
          <a:sx n="70" d="100"/>
          <a:sy n="70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3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59195-AA13-4997-8F69-3236DCCE6CF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14F61-B78F-4552-81C4-250253B23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14F61-B78F-4552-81C4-250253B235E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14F61-B78F-4552-81C4-250253B235E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0%BC%D0%BF%D0%B0_%D0%BD%D0%B0%D0%BA%D0%B0%D0%BB%D0%B8%D0%B2%D0%B0%D0%BD%D0%B8%D1%8F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://ru.wikipedia.org/wiki/%D0%9A%D0%BE%D0%BC%D0%BF%D0%B0%D0%BA%D1%82%D0%BD%D0%B0%D1%8F_%D0%BB%D1%8E%D0%BC%D0%B8%D0%BD%D0%B5%D1%81%D1%86%D0%B5%D0%BD%D1%82%D0%BD%D0%B0%D1%8F_%D0%BB%D0%B0%D0%BC%D0%BF%D0%B0" TargetMode="Externa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8%D1%81%D0%BB%D0%BE%D1%80%D0%BE%D0%B4" TargetMode="External"/><Relationship Id="rId2" Type="http://schemas.openxmlformats.org/officeDocument/2006/relationships/hyperlink" Target="http://ru.wikipedia.org/wiki/%D0%98%D0%BE%D0%B4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ru.wikipedia.org/wiki/%D0%92%D0%BE%D0%BB%D1%8C%D1%84%D1%80%D0%B0%D0%BC" TargetMode="External"/><Relationship Id="rId4" Type="http://schemas.openxmlformats.org/officeDocument/2006/relationships/hyperlink" Target="http://ru.wikipedia.org/wiki/%D0%90%D1%82%D0%BE%D0%B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1%80%D0%B5%D0%B2%D0%B5%D1%81%D0%BD%D1%8B%D0%B9_%D1%83%D0%B3%D0%BE%D0%BB%D1%8C" TargetMode="External"/><Relationship Id="rId13" Type="http://schemas.openxmlformats.org/officeDocument/2006/relationships/hyperlink" Target="http://ru.wikipedia.org/w/index.php?title=%D0%9A%D1%83%D0%BB%D0%B8%D0%B4%D0%B6,_%D0%92%D0%B8%D0%BB%D1%8C%D1%8F%D0%BC_%D0%94%D1%8D%D0%B2%D0%B8%D0%B4&amp;action=edit&amp;redlink=1" TargetMode="External"/><Relationship Id="rId3" Type="http://schemas.openxmlformats.org/officeDocument/2006/relationships/hyperlink" Target="http://ru.wikipedia.org/w/index.php?title=%D0%94%D0%B5%D0%BB%D0%B0%D1%80%D1%8E&amp;action=edit&amp;redlink=1" TargetMode="External"/><Relationship Id="rId7" Type="http://schemas.openxmlformats.org/officeDocument/2006/relationships/hyperlink" Target="http://ru.wikipedia.org/wiki/%D0%9F%D0%B0%D1%82%D0%B5%D0%BD%D1%82" TargetMode="External"/><Relationship Id="rId12" Type="http://schemas.openxmlformats.org/officeDocument/2006/relationships/hyperlink" Target="http://ru.wikipedia.org/wiki/1910_%D0%B3%D0%BE%D0%B4" TargetMode="External"/><Relationship Id="rId2" Type="http://schemas.openxmlformats.org/officeDocument/2006/relationships/hyperlink" Target="http://ru.wikipedia.org/wiki/1809_%D0%B3%D0%BE%D0%B4" TargetMode="External"/><Relationship Id="rId16" Type="http://schemas.openxmlformats.org/officeDocument/2006/relationships/hyperlink" Target="http://ru.wikipedia.org/wiki/%D0%98%D0%BD%D0%B5%D1%80%D1%82%D0%BD%D1%8B%D0%B9_%D0%B3%D0%B0%D0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0%BE%D0%B4%D1%8B%D0%B3%D0%B8%D0%BD,_%D0%90%D0%BB%D0%B5%D0%BA%D1%81%D0%B0%D0%BD%D0%B4%D1%80_%D0%9D%D0%B8%D0%BA%D0%BE%D0%BB%D0%B0%D0%B5%D0%B2%D0%B8%D1%87" TargetMode="External"/><Relationship Id="rId11" Type="http://schemas.openxmlformats.org/officeDocument/2006/relationships/hyperlink" Target="http://ru.wikipedia.org/wiki/General_Electric" TargetMode="External"/><Relationship Id="rId5" Type="http://schemas.openxmlformats.org/officeDocument/2006/relationships/hyperlink" Target="http://ru.wikipedia.org/wiki/1874_%D0%B3%D0%BE%D0%B4" TargetMode="External"/><Relationship Id="rId15" Type="http://schemas.openxmlformats.org/officeDocument/2006/relationships/hyperlink" Target="http://ru.wikipedia.org/wiki/1909_%D0%B3%D0%BE%D0%B4" TargetMode="External"/><Relationship Id="rId10" Type="http://schemas.openxmlformats.org/officeDocument/2006/relationships/hyperlink" Target="http://ru.wikipedia.org/wiki/%D0%92%D0%BE%D0%BB%D1%8C%D1%84%D1%80%D0%B0%D0%BC" TargetMode="External"/><Relationship Id="rId4" Type="http://schemas.openxmlformats.org/officeDocument/2006/relationships/hyperlink" Target="http://ru.wikipedia.org/wiki/11_%D0%B8%D1%8E%D0%BB%D1%8F" TargetMode="External"/><Relationship Id="rId9" Type="http://schemas.openxmlformats.org/officeDocument/2006/relationships/hyperlink" Target="http://ru.wikipedia.org/wiki/1906_%D0%B3%D0%BE%D0%B4" TargetMode="External"/><Relationship Id="rId14" Type="http://schemas.openxmlformats.org/officeDocument/2006/relationships/hyperlink" Target="http://ru.wikipedia.org/wiki/%D0%9B%D0%B5%D0%BD%D0%B3%D0%BC%D1%8E%D1%80,_%D0%98%D1%80%D0%B2%D0%B8%D0%BD%D0%B3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4%D0%B8%D0%BC%D0%BC%D0%B5%D1%80" TargetMode="Externa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643050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Домашнее задание команды № 2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Ассортимент.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7650"/>
            <a:ext cx="2505384" cy="29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3753" y="0"/>
            <a:ext cx="1900247" cy="238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835926"/>
            <a:ext cx="2500330" cy="188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142984"/>
            <a:ext cx="2664745" cy="208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6452" y="928670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2643182"/>
            <a:ext cx="106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3857628"/>
            <a:ext cx="1385890" cy="13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435769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4500570"/>
            <a:ext cx="1724030" cy="172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572428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Упаковка.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1428760" cy="15001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012618"/>
            <a:ext cx="2071702" cy="184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7730"/>
            <a:ext cx="2294739" cy="21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643446"/>
            <a:ext cx="2024073" cy="202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786322"/>
            <a:ext cx="1652595" cy="16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000108"/>
            <a:ext cx="5715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Рабочий стол\Юля артур\упаковка\universal-pack-elef-iv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63062" cy="694729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Юля артур\лампы\1236782249_rogerbor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Рабочий стол\Юля артур\лампы\d0b3d180d0b8d0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5" y="0"/>
            <a:ext cx="91315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user\Рабочий стол\Юля артур\лампы\news_12850_1_M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163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user\Рабочий стол\Юля артур\лампы\1231181134_lamp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0" y="0"/>
            <a:ext cx="912421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Люминесцентные лампы.</a:t>
            </a:r>
            <a:endParaRPr lang="ru-RU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9144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Свет в них излучается не раскаленной проволокой, а парами газа, светящимися при прохождение через них ЭЛ</a:t>
            </a:r>
            <a:r>
              <a:rPr lang="en-US" sz="4000" dirty="0" smtClean="0"/>
              <a:t>/</a:t>
            </a:r>
            <a:r>
              <a:rPr lang="ru-RU" sz="4000" dirty="0" smtClean="0"/>
              <a:t>разряда.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01056" cy="92867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Принцип действия.</a:t>
            </a:r>
            <a:endParaRPr lang="ru-RU" sz="4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71546"/>
            <a:ext cx="7429520" cy="371475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7448E2"/>
                </a:solidFill>
              </a:rPr>
              <a:t>Приветствуем вас дорогие гости и члены жюри!!!</a:t>
            </a:r>
            <a:endParaRPr lang="ru-RU" sz="7200" dirty="0">
              <a:solidFill>
                <a:srgbClr val="7448E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715304" cy="857232"/>
          </a:xfrm>
        </p:spPr>
        <p:txBody>
          <a:bodyPr/>
          <a:lstStyle/>
          <a:p>
            <a:r>
              <a:rPr lang="ru-RU" dirty="0" smtClean="0"/>
              <a:t>Достоинства.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Более высокий КПД</a:t>
            </a:r>
          </a:p>
          <a:p>
            <a:r>
              <a:rPr lang="ru-RU" dirty="0" smtClean="0"/>
              <a:t>Высокая световая отдача</a:t>
            </a:r>
          </a:p>
          <a:p>
            <a:r>
              <a:rPr lang="ru-RU" dirty="0" smtClean="0"/>
              <a:t>Большой срок службы(от 8000 до12000 часов)</a:t>
            </a:r>
          </a:p>
          <a:p>
            <a:r>
              <a:rPr lang="ru-RU" dirty="0" smtClean="0"/>
              <a:t>Освещение близкое к дневному</a:t>
            </a:r>
          </a:p>
          <a:p>
            <a:r>
              <a:rPr lang="ru-RU" dirty="0" smtClean="0"/>
              <a:t>Менее чувствительны к повышенным напряжениям</a:t>
            </a:r>
          </a:p>
          <a:p>
            <a:r>
              <a:rPr lang="ru-RU" dirty="0" smtClean="0"/>
              <a:t>Низкая яркость поверхности</a:t>
            </a:r>
          </a:p>
          <a:p>
            <a:r>
              <a:rPr lang="ru-RU" dirty="0" smtClean="0"/>
              <a:t>Низкая температура поверхности(до 50гр С)</a:t>
            </a:r>
          </a:p>
          <a:p>
            <a:r>
              <a:rPr lang="ru-RU" dirty="0" smtClean="0"/>
              <a:t>Большая разновидность тонов и цветов света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38576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Люминесцентные лампы нашли широкое применение в освещении общественных зданий: школ, больниц, офисов и т.д.</a:t>
            </a:r>
          </a:p>
          <a:p>
            <a:r>
              <a:rPr lang="ru-RU" dirty="0" smtClean="0"/>
              <a:t>С появлением </a:t>
            </a:r>
            <a:r>
              <a:rPr lang="ru-RU" dirty="0" smtClean="0">
                <a:hlinkClick r:id="rId2" tooltip="Компактная люминесцентная лампа"/>
              </a:rPr>
              <a:t>компактных люминесцентных ламп</a:t>
            </a:r>
            <a:r>
              <a:rPr lang="ru-RU" dirty="0" smtClean="0"/>
              <a:t> с электронными балластами, которые можно включать в патроны E27 и E14 вместо </a:t>
            </a:r>
            <a:r>
              <a:rPr lang="ru-RU" dirty="0" smtClean="0">
                <a:hlinkClick r:id="rId3" tooltip="Лампа накаливания"/>
              </a:rPr>
              <a:t>ламп накаливания</a:t>
            </a:r>
            <a:r>
              <a:rPr lang="ru-RU" dirty="0" smtClean="0"/>
              <a:t>, люминесцентные лампы завоёвывают популярность и в быту.</a:t>
            </a:r>
          </a:p>
          <a:p>
            <a:r>
              <a:rPr lang="ru-RU" dirty="0" smtClean="0"/>
              <a:t>Люминесцентные лампы наиболее целесообразно применять для общего освещения, прежде всего помещений большой площади.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1804965" cy="241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572008"/>
            <a:ext cx="2284346" cy="170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572008"/>
            <a:ext cx="1905870" cy="147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1885" y="4643446"/>
            <a:ext cx="2712115" cy="20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449"/>
            <a:ext cx="9144000" cy="688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Упаковка.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114404" y="1142984"/>
            <a:ext cx="1114404" cy="12684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6405586" cy="480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00504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786322"/>
            <a:ext cx="4071966" cy="169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572196" y="214290"/>
            <a:ext cx="2928958" cy="9286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255958" cy="209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290"/>
            <a:ext cx="214314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86190"/>
            <a:ext cx="4616999" cy="24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14752"/>
            <a:ext cx="2832182" cy="211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Ассортимент.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57420" y="142852"/>
            <a:ext cx="1400156" cy="2482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0042"/>
            <a:ext cx="18645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142984"/>
            <a:ext cx="1928826" cy="145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785794"/>
            <a:ext cx="3237894" cy="16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86058"/>
            <a:ext cx="1928826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8"/>
            <a:ext cx="1700221" cy="279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714620"/>
            <a:ext cx="2246833" cy="179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571876"/>
            <a:ext cx="3028961" cy="227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4500546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357166"/>
            <a:ext cx="471462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186130" cy="23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66"/>
            <a:ext cx="3500462" cy="56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14356"/>
            <a:ext cx="2357454" cy="177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714356"/>
            <a:ext cx="2714644" cy="339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86124"/>
            <a:ext cx="2545985" cy="18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214818"/>
            <a:ext cx="3000396" cy="223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Галогенные лампы.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500150"/>
            <a:ext cx="314737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142984"/>
          </a:xfrm>
        </p:spPr>
        <p:txBody>
          <a:bodyPr/>
          <a:lstStyle/>
          <a:p>
            <a:r>
              <a:rPr lang="ru-RU" dirty="0" smtClean="0"/>
              <a:t>Принцип действия.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Электрический ток, проходя через тело накала (обычно - вольфрамовую спираль), нагревает его до высокой температуры.</a:t>
            </a:r>
          </a:p>
          <a:p>
            <a:r>
              <a:rPr lang="ru-RU" dirty="0" smtClean="0"/>
              <a:t>Нагреваясь, тело накала начинает светиться. </a:t>
            </a:r>
          </a:p>
          <a:p>
            <a:r>
              <a:rPr lang="ru-RU" dirty="0" smtClean="0"/>
              <a:t>В галогенной лампе окружающий тело накала </a:t>
            </a:r>
            <a:r>
              <a:rPr lang="ru-RU" dirty="0" err="1" smtClean="0">
                <a:hlinkClick r:id="rId2" tooltip="Иод"/>
              </a:rPr>
              <a:t>иод</a:t>
            </a:r>
            <a:r>
              <a:rPr lang="ru-RU" dirty="0" smtClean="0"/>
              <a:t> (совместно с остаточным </a:t>
            </a:r>
            <a:r>
              <a:rPr lang="ru-RU" dirty="0" smtClean="0">
                <a:hlinkClick r:id="rId3" tooltip="Кислород"/>
              </a:rPr>
              <a:t>кислородом</a:t>
            </a:r>
            <a:r>
              <a:rPr lang="ru-RU" dirty="0" smtClean="0"/>
              <a:t>) вступает в химическое соединение с испарившимися </a:t>
            </a:r>
            <a:r>
              <a:rPr lang="ru-RU" dirty="0" smtClean="0">
                <a:hlinkClick r:id="rId4" tooltip="Атом"/>
              </a:rPr>
              <a:t>атомами</a:t>
            </a:r>
            <a:r>
              <a:rPr lang="ru-RU" dirty="0" smtClean="0"/>
              <a:t> </a:t>
            </a:r>
            <a:r>
              <a:rPr lang="ru-RU" dirty="0" smtClean="0">
                <a:hlinkClick r:id="rId5" tooltip="Вольфрам"/>
              </a:rPr>
              <a:t>вольфрама</a:t>
            </a:r>
            <a:r>
              <a:rPr lang="ru-RU" dirty="0" smtClean="0"/>
              <a:t>, препятствуя осаждению последних на колбе. Этот процесс является обратимым — при высоких температурах вблизи тела накала соединение распадается на составляющие вещества. Атомы вольфрама высвобождаются таким образом либо на самой спирали, либо вблизи неё. В результате атомы вольфрама возвращаются на тело накала, что позволяет повысить рабочую температуру спирали (для получения более яркого света), продлить срок службы лампы, а также уменьшить габариты по сравнению с обычными лампами накаливания той же мощности.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42910" y="0"/>
            <a:ext cx="7358082" cy="6572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/>
              <a:t>Мы хотим рассказать вам о Лампочках.</a:t>
            </a:r>
            <a:endParaRPr lang="ru-RU" sz="8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000660" cy="642918"/>
          </a:xfrm>
        </p:spPr>
        <p:txBody>
          <a:bodyPr>
            <a:normAutofit/>
          </a:bodyPr>
          <a:lstStyle/>
          <a:p>
            <a:r>
              <a:rPr lang="ru-RU" dirty="0" smtClean="0"/>
              <a:t>Достоинства.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Высокая светоотдача(20Вт=60Вт)</a:t>
            </a:r>
          </a:p>
          <a:p>
            <a:r>
              <a:rPr lang="ru-RU" dirty="0" smtClean="0"/>
              <a:t>Низменно яркий свет в течение всего срока службы</a:t>
            </a:r>
          </a:p>
          <a:p>
            <a:r>
              <a:rPr lang="ru-RU" dirty="0" smtClean="0"/>
              <a:t>Красивый, сочный свет</a:t>
            </a:r>
          </a:p>
          <a:p>
            <a:r>
              <a:rPr lang="ru-RU" dirty="0" smtClean="0"/>
              <a:t>Срок службы (2000-4000часов)</a:t>
            </a:r>
          </a:p>
          <a:p>
            <a:r>
              <a:rPr lang="ru-RU" dirty="0" smtClean="0"/>
              <a:t>Меньшие размеры</a:t>
            </a:r>
          </a:p>
          <a:p>
            <a:r>
              <a:rPr lang="ru-RU" dirty="0" smtClean="0"/>
              <a:t>Менее чувствительны к перепадам температур</a:t>
            </a:r>
          </a:p>
          <a:p>
            <a:r>
              <a:rPr lang="ru-RU" dirty="0" smtClean="0"/>
              <a:t>Менее чувствительны к перепадам Эл</a:t>
            </a:r>
            <a:r>
              <a:rPr lang="en-US" dirty="0" smtClean="0"/>
              <a:t>/</a:t>
            </a:r>
            <a:r>
              <a:rPr lang="ru-RU" dirty="0" smtClean="0"/>
              <a:t>тока</a:t>
            </a:r>
          </a:p>
          <a:p>
            <a:r>
              <a:rPr lang="ru-RU" dirty="0" smtClean="0"/>
              <a:t>Не слепящая яркость</a:t>
            </a:r>
          </a:p>
          <a:p>
            <a:r>
              <a:rPr lang="ru-RU" dirty="0" smtClean="0"/>
              <a:t>Более прочная колба</a:t>
            </a:r>
          </a:p>
          <a:p>
            <a:r>
              <a:rPr lang="ru-RU" dirty="0" smtClean="0"/>
              <a:t>Выгодна по сравнению с другими лампами по КПД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/>
              <a:t>Применение.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2071702"/>
          </a:xfrm>
        </p:spPr>
        <p:txBody>
          <a:bodyPr/>
          <a:lstStyle/>
          <a:p>
            <a:r>
              <a:rPr lang="ru-RU" dirty="0" smtClean="0"/>
              <a:t>Везде где и лампы накаливания.</a:t>
            </a:r>
          </a:p>
          <a:p>
            <a:r>
              <a:rPr lang="ru-RU" smtClean="0"/>
              <a:t>И </a:t>
            </a:r>
            <a:r>
              <a:rPr lang="ru-RU" dirty="0" smtClean="0"/>
              <a:t>в многом другом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0478"/>
            <a:ext cx="4643438" cy="3027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063" y="3929066"/>
            <a:ext cx="4252937" cy="31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85728"/>
            <a:ext cx="1452569" cy="145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000240"/>
            <a:ext cx="2071702" cy="16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571612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dirty="0" smtClean="0"/>
              <a:t>Ассортимент.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08" y="642918"/>
            <a:ext cx="2143108" cy="12858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71546"/>
            <a:ext cx="210102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00010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928670"/>
            <a:ext cx="2100274" cy="206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214686"/>
            <a:ext cx="5238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6457546" cy="586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6539989" cy="582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Рекомендации.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r>
              <a:rPr lang="ru-RU" dirty="0" smtClean="0"/>
              <a:t>При выборе ламп нужно смотреть что вам нужно: Для больших помещений?, Цена?, Срок службы?, Яркость?, Тон света?...</a:t>
            </a:r>
          </a:p>
          <a:p>
            <a:r>
              <a:rPr lang="ru-RU" dirty="0" smtClean="0"/>
              <a:t>Мы рекомендуем лампы галогенные: они не дорогие, Большой срок службы, Яркие, легки в обращение и подключении, не так вредны как другие лампы, Экономичны 20 Вт =60 Вт.</a:t>
            </a:r>
          </a:p>
          <a:p>
            <a:r>
              <a:rPr lang="ru-RU" dirty="0" smtClean="0"/>
              <a:t>Но если вас интересуют лампы для больших помещений то лучше выбрать люминесцентные: они долговечны и создают хорошее, дневное освещение в офисах, кабинетах и других больших помещениях.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64360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 </a:t>
            </a:r>
            <a:r>
              <a:rPr lang="ru-RU" sz="1800" dirty="0" smtClean="0">
                <a:hlinkClick r:id="rId2" tooltip="1809 год"/>
              </a:rPr>
              <a:t>1809 году</a:t>
            </a:r>
            <a:r>
              <a:rPr lang="ru-RU" sz="1800" dirty="0" smtClean="0"/>
              <a:t> англичанин </a:t>
            </a:r>
            <a:r>
              <a:rPr lang="ru-RU" sz="1800" dirty="0" err="1" smtClean="0">
                <a:hlinkClick r:id="rId3" tooltip="Деларю (страница отсутствует)"/>
              </a:rPr>
              <a:t>Деларю</a:t>
            </a:r>
            <a:r>
              <a:rPr lang="ru-RU" sz="1800" dirty="0" smtClean="0"/>
              <a:t> строит первую лампу накаливания (с платиновой спиралью)</a:t>
            </a:r>
          </a:p>
          <a:p>
            <a:r>
              <a:rPr lang="ru-RU" sz="1800" dirty="0" smtClean="0">
                <a:hlinkClick r:id="rId4" tooltip="11 июля"/>
              </a:rPr>
              <a:t>11 июля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5" tooltip="1874 год"/>
              </a:rPr>
              <a:t>1874 года</a:t>
            </a:r>
            <a:r>
              <a:rPr lang="ru-RU" sz="1800" dirty="0" smtClean="0"/>
              <a:t> российский инженер </a:t>
            </a:r>
            <a:r>
              <a:rPr lang="ru-RU" sz="1800" dirty="0" smtClean="0">
                <a:hlinkClick r:id="rId6" tooltip="Лодыгин, Александр Николаевич"/>
              </a:rPr>
              <a:t>Александр Николаевич Лодыгин</a:t>
            </a:r>
            <a:r>
              <a:rPr lang="ru-RU" sz="1800" dirty="0" smtClean="0"/>
              <a:t> получил </a:t>
            </a:r>
            <a:r>
              <a:rPr lang="ru-RU" sz="1800" dirty="0" smtClean="0">
                <a:hlinkClick r:id="rId7" tooltip="Патент"/>
              </a:rPr>
              <a:t>патент</a:t>
            </a:r>
            <a:r>
              <a:rPr lang="ru-RU" sz="1800" dirty="0" smtClean="0"/>
              <a:t> за номером 1619 на нитевую лампу. В качестве нити накала он использовал </a:t>
            </a:r>
            <a:r>
              <a:rPr lang="ru-RU" sz="1800" dirty="0" smtClean="0">
                <a:hlinkClick r:id="rId8" tooltip="Древесный уголь"/>
              </a:rPr>
              <a:t>угольный</a:t>
            </a:r>
            <a:r>
              <a:rPr lang="ru-RU" sz="1800" dirty="0" smtClean="0"/>
              <a:t> стержень, помещённый в </a:t>
            </a:r>
            <a:r>
              <a:rPr lang="ru-RU" sz="1800" dirty="0" err="1" smtClean="0"/>
              <a:t>вакуумированный</a:t>
            </a:r>
            <a:r>
              <a:rPr lang="ru-RU" sz="1800" dirty="0" smtClean="0"/>
              <a:t> сосуд.</a:t>
            </a:r>
          </a:p>
          <a:p>
            <a:r>
              <a:rPr lang="ru-RU" sz="1800" dirty="0" smtClean="0"/>
              <a:t>В </a:t>
            </a:r>
            <a:r>
              <a:rPr lang="ru-RU" sz="1800" dirty="0" smtClean="0">
                <a:hlinkClick r:id="rId9" tooltip="1906 год"/>
              </a:rPr>
              <a:t>1906 году</a:t>
            </a:r>
            <a:r>
              <a:rPr lang="ru-RU" sz="1800" dirty="0" smtClean="0"/>
              <a:t> Лодыгин продаёт патент на </a:t>
            </a:r>
            <a:r>
              <a:rPr lang="ru-RU" sz="1800" dirty="0" smtClean="0">
                <a:hlinkClick r:id="rId10" tooltip="Вольфрам"/>
              </a:rPr>
              <a:t>вольфрамовую</a:t>
            </a:r>
            <a:r>
              <a:rPr lang="ru-RU" sz="1800" dirty="0" smtClean="0"/>
              <a:t> нить компании </a:t>
            </a:r>
            <a:r>
              <a:rPr lang="ru-RU" sz="1800" dirty="0" err="1" smtClean="0">
                <a:hlinkClick r:id="rId11" tooltip="General Electric"/>
              </a:rPr>
              <a:t>General</a:t>
            </a:r>
            <a:r>
              <a:rPr lang="ru-RU" sz="1800" dirty="0" smtClean="0">
                <a:hlinkClick r:id="rId11" tooltip="General Electric"/>
              </a:rPr>
              <a:t> </a:t>
            </a:r>
            <a:r>
              <a:rPr lang="ru-RU" sz="1800" dirty="0" err="1" smtClean="0">
                <a:hlinkClick r:id="rId11" tooltip="General Electric"/>
              </a:rPr>
              <a:t>Electric</a:t>
            </a:r>
            <a:r>
              <a:rPr lang="ru-RU" sz="1800" dirty="0" smtClean="0"/>
              <a:t>. В том же 1906 г. в США он построил и пустил в ход завод по электрохимическому получению вольфрама, хрома, титана.</a:t>
            </a:r>
          </a:p>
          <a:p>
            <a:r>
              <a:rPr lang="ru-RU" sz="1800" dirty="0" smtClean="0"/>
              <a:t>В </a:t>
            </a:r>
            <a:r>
              <a:rPr lang="ru-RU" sz="1800" dirty="0" smtClean="0">
                <a:hlinkClick r:id="rId12" tooltip="1910 год"/>
              </a:rPr>
              <a:t>1910 году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3" tooltip="Кулидж, Вильям Дэвид (страница отсутствует)"/>
              </a:rPr>
              <a:t>Вильям Дэвид </a:t>
            </a:r>
            <a:r>
              <a:rPr lang="ru-RU" sz="1800" dirty="0" err="1" smtClean="0">
                <a:hlinkClick r:id="rId13" tooltip="Кулидж, Вильям Дэвид (страница отсутствует)"/>
              </a:rPr>
              <a:t>Кулидж</a:t>
            </a:r>
            <a:r>
              <a:rPr lang="ru-RU" sz="1800" dirty="0" smtClean="0"/>
              <a:t> изобретает улучшенный метод производства вольфрамовой нити. Впоследствии вольфрамовая нить вытесняет все другие виды нитей.</a:t>
            </a:r>
          </a:p>
          <a:p>
            <a:r>
              <a:rPr lang="ru-RU" sz="1800" dirty="0" smtClean="0"/>
              <a:t>Остающаяся проблема с быстрым испарением нити в вакууме была решена американским учёным </a:t>
            </a:r>
            <a:r>
              <a:rPr lang="ru-RU" sz="1800" dirty="0" err="1" smtClean="0">
                <a:hlinkClick r:id="rId14" tooltip="Ленгмюр, Ирвинг"/>
              </a:rPr>
              <a:t>Ирвингом</a:t>
            </a:r>
            <a:r>
              <a:rPr lang="ru-RU" sz="1800" dirty="0" smtClean="0">
                <a:hlinkClick r:id="rId14" tooltip="Ленгмюр, Ирвинг"/>
              </a:rPr>
              <a:t> </a:t>
            </a:r>
            <a:r>
              <a:rPr lang="ru-RU" sz="1800" dirty="0" err="1" smtClean="0">
                <a:hlinkClick r:id="rId14" tooltip="Ленгмюр, Ирвинг"/>
              </a:rPr>
              <a:t>Ленгмюром</a:t>
            </a:r>
            <a:r>
              <a:rPr lang="ru-RU" sz="1800" dirty="0" smtClean="0"/>
              <a:t>, который, работая с </a:t>
            </a:r>
            <a:r>
              <a:rPr lang="ru-RU" sz="1800" dirty="0" smtClean="0">
                <a:hlinkClick r:id="rId15" tooltip="1909 год"/>
              </a:rPr>
              <a:t>1909 года</a:t>
            </a:r>
            <a:r>
              <a:rPr lang="ru-RU" sz="1800" dirty="0" smtClean="0"/>
              <a:t> в фирме «</a:t>
            </a:r>
            <a:r>
              <a:rPr lang="ru-RU" sz="1800" dirty="0" err="1" smtClean="0"/>
              <a:t>General</a:t>
            </a:r>
            <a:r>
              <a:rPr lang="ru-RU" sz="1800" dirty="0" smtClean="0"/>
              <a:t> </a:t>
            </a:r>
            <a:r>
              <a:rPr lang="ru-RU" sz="1800" dirty="0" err="1" smtClean="0"/>
              <a:t>Electric</a:t>
            </a:r>
            <a:r>
              <a:rPr lang="ru-RU" sz="1800" dirty="0" smtClean="0"/>
              <a:t>», придумал наполнять колбы ламп </a:t>
            </a:r>
            <a:r>
              <a:rPr lang="ru-RU" sz="1800" dirty="0" smtClean="0">
                <a:hlinkClick r:id="rId16" tooltip="Инертный газ"/>
              </a:rPr>
              <a:t>инертным газом</a:t>
            </a:r>
            <a:r>
              <a:rPr lang="ru-RU" sz="1800" dirty="0" smtClean="0"/>
              <a:t>, что существенно увеличило время жизни ламп.</a:t>
            </a:r>
          </a:p>
          <a:p>
            <a:r>
              <a:rPr lang="ru-RU" sz="1800" dirty="0" smtClean="0"/>
              <a:t>Так и появилась первая современная лампочка.</a:t>
            </a:r>
          </a:p>
          <a:p>
            <a:r>
              <a:rPr lang="ru-RU" sz="1800" dirty="0" smtClean="0"/>
              <a:t>Позже она совершенствовалась и </a:t>
            </a:r>
            <a:r>
              <a:rPr lang="ru-RU" sz="1800" dirty="0" err="1" smtClean="0"/>
              <a:t>поевились</a:t>
            </a:r>
            <a:r>
              <a:rPr lang="ru-RU" sz="1800" dirty="0" smtClean="0"/>
              <a:t> новые лампочки о которых мы вам </a:t>
            </a:r>
            <a:r>
              <a:rPr lang="ru-RU" sz="1800" dirty="0" err="1" smtClean="0"/>
              <a:t>щас</a:t>
            </a:r>
            <a:r>
              <a:rPr lang="ru-RU" sz="1800" dirty="0" smtClean="0"/>
              <a:t> и расскажем.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86700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Возникновения.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87241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357166"/>
            <a:ext cx="773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Удачных вам покупок!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597" y="2967335"/>
            <a:ext cx="7672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785982" y="4000504"/>
            <a:ext cx="642942" cy="20383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     Лампочки подразделяются на: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Лампы накаливания.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Люминесцентные лампы.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Галогенные лампы.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001056" cy="100010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Классификация.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43866" cy="1357298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Лампа накаливания.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6929486" cy="49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358246" cy="56436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Принцип действия основан на преобразование электрической энергии, проходящей через вольфрамовую нить, в световую. </a:t>
            </a:r>
          </a:p>
          <a:p>
            <a:pPr>
              <a:buNone/>
            </a:pPr>
            <a:r>
              <a:rPr lang="ru-RU" sz="2000" dirty="0" smtClean="0"/>
              <a:t>Из лампы выкачивают воздух и наполняют инертным газом.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/>
              <a:t>Электрический ток проходит через  тугоплавкую вольфрамовую нить  тем самым нагревает её  до нужных температур(2300-2900 градусов).</a:t>
            </a:r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929618" cy="1000108"/>
          </a:xfrm>
        </p:spPr>
        <p:txBody>
          <a:bodyPr/>
          <a:lstStyle/>
          <a:p>
            <a:r>
              <a:rPr lang="ru-RU" dirty="0" smtClean="0"/>
              <a:t>Принцип действия!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71810"/>
            <a:ext cx="4529143" cy="36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714752"/>
            <a:ext cx="2071702" cy="276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429420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Достоинства.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налаженность в массовом производстве</a:t>
            </a:r>
          </a:p>
          <a:p>
            <a:r>
              <a:rPr lang="ru-RU" dirty="0" smtClean="0"/>
              <a:t>малая стоимость</a:t>
            </a:r>
          </a:p>
          <a:p>
            <a:r>
              <a:rPr lang="ru-RU" dirty="0" smtClean="0"/>
              <a:t>небольшие размеры</a:t>
            </a:r>
          </a:p>
          <a:p>
            <a:r>
              <a:rPr lang="ru-RU" dirty="0" smtClean="0"/>
              <a:t>ненужность пускорегулирующей аппаратуры</a:t>
            </a:r>
          </a:p>
          <a:p>
            <a:r>
              <a:rPr lang="ru-RU" dirty="0" smtClean="0"/>
              <a:t>быстрый выход на рабочий режим</a:t>
            </a:r>
          </a:p>
          <a:p>
            <a:r>
              <a:rPr lang="ru-RU" dirty="0" smtClean="0"/>
              <a:t>невысокая чувствительность к сбоям в питании и скачкам напряжения</a:t>
            </a:r>
          </a:p>
          <a:p>
            <a:r>
              <a:rPr lang="ru-RU" dirty="0" smtClean="0"/>
              <a:t>отсутствие токсичных компонентов и как следствие отсутствие необходимости в инфраструктуре по сбору и утилизации</a:t>
            </a:r>
          </a:p>
          <a:p>
            <a:r>
              <a:rPr lang="ru-RU" dirty="0" smtClean="0"/>
              <a:t>возможность работы на любом роде тока</a:t>
            </a:r>
          </a:p>
          <a:p>
            <a:r>
              <a:rPr lang="ru-RU" dirty="0" smtClean="0"/>
              <a:t>нечувствительность к полярности напряжения</a:t>
            </a:r>
          </a:p>
          <a:p>
            <a:r>
              <a:rPr lang="ru-RU" dirty="0" smtClean="0"/>
              <a:t>возможность изготовления ламп на самое разное напряжение (от долей вольта до сотен вольт)</a:t>
            </a:r>
          </a:p>
          <a:p>
            <a:r>
              <a:rPr lang="ru-RU" dirty="0" smtClean="0"/>
              <a:t>отсутствие мерцания и гудения при работе на переменном токе</a:t>
            </a:r>
          </a:p>
          <a:p>
            <a:r>
              <a:rPr lang="ru-RU" dirty="0" smtClean="0"/>
              <a:t>непрерывный спектр излучения</a:t>
            </a:r>
          </a:p>
          <a:p>
            <a:r>
              <a:rPr lang="ru-RU" dirty="0" smtClean="0"/>
              <a:t>приятный и привычный в быту спектр</a:t>
            </a:r>
          </a:p>
          <a:p>
            <a:r>
              <a:rPr lang="ru-RU" dirty="0" smtClean="0"/>
              <a:t>устойчивость к электромагнитному импульсу</a:t>
            </a:r>
          </a:p>
          <a:p>
            <a:r>
              <a:rPr lang="ru-RU" dirty="0" smtClean="0"/>
              <a:t>возможность использования </a:t>
            </a:r>
            <a:r>
              <a:rPr lang="ru-RU" dirty="0" smtClean="0">
                <a:hlinkClick r:id="rId2" tooltip="Диммер"/>
              </a:rPr>
              <a:t>регуляторов яркости</a:t>
            </a:r>
            <a:endParaRPr lang="ru-RU" dirty="0" smtClean="0"/>
          </a:p>
          <a:p>
            <a:r>
              <a:rPr lang="ru-RU" dirty="0" smtClean="0"/>
              <a:t>не боятся низкой температуры окружающей среды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838200" y="28575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1438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286148"/>
          </a:xfrm>
        </p:spPr>
        <p:txBody>
          <a:bodyPr>
            <a:normAutofit/>
          </a:bodyPr>
          <a:lstStyle/>
          <a:p>
            <a:r>
              <a:rPr lang="ru-RU" dirty="0" smtClean="0"/>
              <a:t>Обычного назначения.</a:t>
            </a:r>
          </a:p>
          <a:p>
            <a:r>
              <a:rPr lang="ru-RU" dirty="0" smtClean="0"/>
              <a:t>В транспорте.</a:t>
            </a:r>
          </a:p>
          <a:p>
            <a:r>
              <a:rPr lang="ru-RU" dirty="0" smtClean="0"/>
              <a:t>В оптических приборах.</a:t>
            </a:r>
          </a:p>
          <a:p>
            <a:r>
              <a:rPr lang="ru-RU" dirty="0" smtClean="0"/>
              <a:t>В сигнальных приборах.</a:t>
            </a:r>
          </a:p>
          <a:p>
            <a:r>
              <a:rPr lang="ru-RU" dirty="0" smtClean="0"/>
              <a:t>В телекамуникациях.</a:t>
            </a:r>
          </a:p>
          <a:p>
            <a:r>
              <a:rPr lang="ru-RU" dirty="0" smtClean="0"/>
              <a:t>И в многом другом.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6"/>
            <a:ext cx="321467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14818"/>
            <a:ext cx="2638587" cy="218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14422"/>
            <a:ext cx="2450314" cy="183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403</TotalTime>
  <Words>707</Words>
  <Application>Microsoft Office PowerPoint</Application>
  <PresentationFormat>Экран (4:3)</PresentationFormat>
  <Paragraphs>93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Бумажная</vt:lpstr>
      <vt:lpstr>Открытая</vt:lpstr>
      <vt:lpstr>1_Справедливость</vt:lpstr>
      <vt:lpstr>Трек</vt:lpstr>
      <vt:lpstr>Поток</vt:lpstr>
      <vt:lpstr>Слайд 1</vt:lpstr>
      <vt:lpstr>Слайд 2</vt:lpstr>
      <vt:lpstr>Слайд 3</vt:lpstr>
      <vt:lpstr>История Возникновения.</vt:lpstr>
      <vt:lpstr>Классификация.</vt:lpstr>
      <vt:lpstr>Лампа накаливания.</vt:lpstr>
      <vt:lpstr>Принцип действия!</vt:lpstr>
      <vt:lpstr>Достоинства.</vt:lpstr>
      <vt:lpstr>Применение.</vt:lpstr>
      <vt:lpstr>Ассортимент.</vt:lpstr>
      <vt:lpstr>Упаковка.</vt:lpstr>
      <vt:lpstr>Слайд 12</vt:lpstr>
      <vt:lpstr>Слайд 13</vt:lpstr>
      <vt:lpstr>Слайд 14</vt:lpstr>
      <vt:lpstr>Слайд 15</vt:lpstr>
      <vt:lpstr>Слайд 16</vt:lpstr>
      <vt:lpstr>Слайд 17</vt:lpstr>
      <vt:lpstr>Люминесцентные лампы.</vt:lpstr>
      <vt:lpstr>Принцип действия.</vt:lpstr>
      <vt:lpstr>Достоинства.</vt:lpstr>
      <vt:lpstr>Применение.</vt:lpstr>
      <vt:lpstr>Слайд 22</vt:lpstr>
      <vt:lpstr>Упаковка.</vt:lpstr>
      <vt:lpstr>Слайд 24</vt:lpstr>
      <vt:lpstr>Ассортимент.</vt:lpstr>
      <vt:lpstr>Слайд 26</vt:lpstr>
      <vt:lpstr>Слайд 27</vt:lpstr>
      <vt:lpstr>Галогенные лампы.</vt:lpstr>
      <vt:lpstr>Принцип действия.</vt:lpstr>
      <vt:lpstr>Достоинства.</vt:lpstr>
      <vt:lpstr>Применение.</vt:lpstr>
      <vt:lpstr>Слайд 32</vt:lpstr>
      <vt:lpstr>Ассортимент.</vt:lpstr>
      <vt:lpstr>Слайд 34</vt:lpstr>
      <vt:lpstr>Слайд 35</vt:lpstr>
      <vt:lpstr>Слайд 36</vt:lpstr>
      <vt:lpstr>Слайд 37</vt:lpstr>
      <vt:lpstr>Слайд 38</vt:lpstr>
      <vt:lpstr>Рекомендации.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Дарёна</dc:creator>
  <cp:lastModifiedBy>Дарёна</cp:lastModifiedBy>
  <cp:revision>48</cp:revision>
  <dcterms:modified xsi:type="dcterms:W3CDTF">2012-06-05T05:29:06Z</dcterms:modified>
</cp:coreProperties>
</file>