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7" r:id="rId2"/>
    <p:sldId id="258" r:id="rId3"/>
    <p:sldId id="260" r:id="rId4"/>
    <p:sldId id="267" r:id="rId5"/>
    <p:sldId id="266" r:id="rId6"/>
    <p:sldId id="265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1BB21A-B6B3-44B1-9C6E-B8B4AC4043F5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4708D9-3402-49C8-A6CE-5487EB93C62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7573B08-8357-4C2A-9049-10AB01BAC6B7}" type="datetimeFigureOut">
              <a:rPr lang="ru-RU" smtClean="0"/>
              <a:pPr/>
              <a:t>28.03.2012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F0017CF-C4E2-49E7-A71E-F178FE06C48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3857628"/>
            <a:ext cx="6480048" cy="2301240"/>
          </a:xfrm>
        </p:spPr>
        <p:txBody>
          <a:bodyPr/>
          <a:lstStyle/>
          <a:p>
            <a:r>
              <a:rPr lang="ru-RU" dirty="0" smtClean="0"/>
              <a:t>Английский вок</a:t>
            </a:r>
            <a:r>
              <a:rPr lang="ru-RU" dirty="0" smtClean="0">
                <a:solidFill>
                  <a:schemeClr val="accent1"/>
                </a:solidFill>
              </a:rPr>
              <a:t>р</a:t>
            </a:r>
            <a:r>
              <a:rPr lang="ru-RU" dirty="0" smtClean="0"/>
              <a:t>уг нас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348" y="1643050"/>
            <a:ext cx="6480048" cy="1752600"/>
          </a:xfrm>
        </p:spPr>
        <p:txBody>
          <a:bodyPr/>
          <a:lstStyle/>
          <a:p>
            <a:r>
              <a:rPr lang="ru-RU" dirty="0" smtClean="0"/>
              <a:t>Выполнил учитель английского языка</a:t>
            </a:r>
          </a:p>
          <a:p>
            <a:r>
              <a:rPr lang="ru-RU" dirty="0" smtClean="0"/>
              <a:t>СОШ №3 г. Заинска</a:t>
            </a:r>
          </a:p>
          <a:p>
            <a:r>
              <a:rPr lang="ru-RU" dirty="0" err="1" smtClean="0"/>
              <a:t>Гиляева</a:t>
            </a:r>
            <a:r>
              <a:rPr lang="ru-RU" dirty="0" smtClean="0"/>
              <a:t> Роза Медерисовна 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7467600" cy="192882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rgbClr val="FFFF00"/>
                </a:solidFill>
                <a:cs typeface="Mangal" pitchFamily="2"/>
              </a:rPr>
              <a:t>Цель мастер-класса: </a:t>
            </a:r>
            <a:br>
              <a:rPr lang="ru-RU" sz="2200" b="1" dirty="0" smtClean="0">
                <a:solidFill>
                  <a:srgbClr val="FFFF00"/>
                </a:solidFill>
                <a:cs typeface="Mangal" pitchFamily="2"/>
              </a:rPr>
            </a:br>
            <a:r>
              <a:rPr lang="ru-RU" sz="2200" b="1" dirty="0" smtClean="0">
                <a:solidFill>
                  <a:srgbClr val="FFFF00"/>
                </a:solidFill>
                <a:cs typeface="Mangal" pitchFamily="2"/>
              </a:rPr>
              <a:t/>
            </a:r>
            <a:br>
              <a:rPr lang="ru-RU" sz="2200" b="1" dirty="0" smtClean="0">
                <a:solidFill>
                  <a:srgbClr val="FFFF00"/>
                </a:solidFill>
                <a:cs typeface="Mangal" pitchFamily="2"/>
              </a:rPr>
            </a:br>
            <a:r>
              <a:rPr lang="ru-RU" sz="2200" b="1" dirty="0" smtClean="0">
                <a:cs typeface="Mangal" pitchFamily="2"/>
              </a:rPr>
              <a:t>овладение участниками</a:t>
            </a:r>
            <a:r>
              <a:rPr lang="en-US" sz="2200" b="1" dirty="0" smtClean="0">
                <a:cs typeface="Mangal" pitchFamily="2"/>
              </a:rPr>
              <a:t> </a:t>
            </a:r>
            <a:r>
              <a:rPr lang="ru-RU" sz="2200" b="1" dirty="0" smtClean="0"/>
              <a:t>умениями по распознанию иностранных слов в повседневной жизни</a:t>
            </a:r>
            <a:r>
              <a:rPr lang="ru-RU" sz="2200" b="1" dirty="0" smtClean="0">
                <a:cs typeface="Mangal" pitchFamily="2"/>
              </a:rPr>
              <a:t>; формирование мотивации к самообучению, самосовершенствованию, саморазвитию.</a:t>
            </a:r>
            <a:r>
              <a:rPr lang="ru-RU" dirty="0" smtClean="0">
                <a:cs typeface="Mangal" pitchFamily="2"/>
              </a:rPr>
              <a:t/>
            </a:r>
            <a:br>
              <a:rPr lang="ru-RU" dirty="0" smtClean="0">
                <a:cs typeface="Mangal" pitchFamily="2"/>
              </a:rPr>
            </a:br>
            <a:endParaRPr lang="ru-RU" dirty="0">
              <a:cs typeface="Mangal" pitchFamily="2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7467600" cy="341154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solidFill>
                  <a:srgbClr val="FFFF00"/>
                </a:solidFill>
                <a:cs typeface="Mangal" pitchFamily="2"/>
              </a:rPr>
              <a:t>Задачи мастер-класса:</a:t>
            </a:r>
          </a:p>
          <a:p>
            <a:r>
              <a:rPr lang="ru-RU" sz="2000" b="1" dirty="0" smtClean="0">
                <a:cs typeface="Mangal" pitchFamily="2"/>
              </a:rPr>
              <a:t>познакомить членов жюри с теоретической основой представляемого опыта;</a:t>
            </a:r>
          </a:p>
          <a:p>
            <a:r>
              <a:rPr lang="ru-RU" sz="2000" b="1" dirty="0" smtClean="0">
                <a:cs typeface="Mangal" pitchFamily="2"/>
              </a:rPr>
              <a:t>показать на практике, каким образом использование исследовательских форм работ способствует:</a:t>
            </a:r>
          </a:p>
          <a:p>
            <a:pPr>
              <a:buNone/>
            </a:pPr>
            <a:r>
              <a:rPr lang="ru-RU" sz="2000" b="1" dirty="0" smtClean="0">
                <a:cs typeface="Mangal" pitchFamily="2"/>
              </a:rPr>
              <a:t>      а) развитию коммуникативных навыков учащихся;</a:t>
            </a:r>
          </a:p>
          <a:p>
            <a:pPr>
              <a:buNone/>
            </a:pPr>
            <a:r>
              <a:rPr lang="ru-RU" sz="2000" b="1" dirty="0" smtClean="0">
                <a:cs typeface="Mangal" pitchFamily="2"/>
              </a:rPr>
              <a:t>      б) расширению общекультурного и филологического кругозора</a:t>
            </a:r>
            <a:endParaRPr lang="ru-RU" sz="2000" b="1" dirty="0" smtClean="0">
              <a:solidFill>
                <a:srgbClr val="FFFF00"/>
              </a:solidFill>
              <a:cs typeface="Mangal" pitchFamily="2"/>
            </a:endParaRPr>
          </a:p>
          <a:p>
            <a:pPr>
              <a:buNone/>
            </a:pPr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142852"/>
            <a:ext cx="10694992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FF00"/>
                </a:solidFill>
                <a:cs typeface="Mangal" pitchFamily="2"/>
              </a:rPr>
              <a:t>Реклама</a:t>
            </a:r>
            <a:r>
              <a:rPr lang="ru-RU" sz="2400" dirty="0" smtClean="0">
                <a:cs typeface="Mangal" pitchFamily="2"/>
              </a:rPr>
              <a:t>                        </a:t>
            </a:r>
            <a:r>
              <a:rPr lang="en-US" sz="2400" dirty="0" smtClean="0">
                <a:cs typeface="Mangal" pitchFamily="2"/>
              </a:rPr>
              <a:t>Be happy</a:t>
            </a:r>
            <a:r>
              <a:rPr lang="ru-RU" sz="2400" dirty="0" smtClean="0">
                <a:cs typeface="Mangal" pitchFamily="2"/>
              </a:rPr>
              <a:t>! </a:t>
            </a:r>
            <a:r>
              <a:rPr lang="en-US" sz="2400" dirty="0" smtClean="0">
                <a:cs typeface="Mangal" pitchFamily="2"/>
              </a:rPr>
              <a:t>Be </a:t>
            </a:r>
            <a:r>
              <a:rPr lang="en-US" sz="2400" dirty="0" err="1" smtClean="0">
                <a:cs typeface="Mangal" pitchFamily="2"/>
              </a:rPr>
              <a:t>Huggies</a:t>
            </a:r>
            <a:r>
              <a:rPr lang="ru-RU" sz="2400" dirty="0" smtClean="0">
                <a:cs typeface="Mangal" pitchFamily="2"/>
              </a:rPr>
              <a:t>!    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</a:t>
            </a:r>
            <a:r>
              <a:rPr lang="en-US" sz="2400" dirty="0" smtClean="0">
                <a:cs typeface="Mangal" pitchFamily="2"/>
              </a:rPr>
              <a:t>LG</a:t>
            </a:r>
            <a:r>
              <a:rPr lang="ru-RU" sz="2400" dirty="0" smtClean="0">
                <a:cs typeface="Mangal" pitchFamily="2"/>
              </a:rPr>
              <a:t> –</a:t>
            </a:r>
            <a:r>
              <a:rPr lang="en-US" sz="2400" dirty="0" smtClean="0">
                <a:cs typeface="Mangal" pitchFamily="2"/>
              </a:rPr>
              <a:t>Goods for life</a:t>
            </a:r>
            <a:r>
              <a:rPr lang="ru-RU" sz="2400" dirty="0" smtClean="0">
                <a:cs typeface="Mangal" pitchFamily="2"/>
              </a:rPr>
              <a:t>. 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</a:t>
            </a:r>
            <a:r>
              <a:rPr lang="en-US" sz="2400" dirty="0" smtClean="0">
                <a:cs typeface="Mangal" pitchFamily="2"/>
              </a:rPr>
              <a:t>Canon</a:t>
            </a:r>
            <a:r>
              <a:rPr lang="ru-RU" sz="2400" dirty="0" smtClean="0">
                <a:cs typeface="Mangal" pitchFamily="2"/>
              </a:rPr>
              <a:t> – </a:t>
            </a:r>
            <a:r>
              <a:rPr lang="en-US" sz="2400" dirty="0" smtClean="0">
                <a:cs typeface="Mangal" pitchFamily="2"/>
              </a:rPr>
              <a:t>Can do it</a:t>
            </a:r>
            <a:r>
              <a:rPr lang="ru-RU" sz="2400" dirty="0" smtClean="0">
                <a:cs typeface="Mangal" pitchFamily="2"/>
              </a:rPr>
              <a:t>! </a:t>
            </a:r>
          </a:p>
          <a:p>
            <a:endParaRPr lang="ru-RU" sz="2400" dirty="0" smtClean="0">
              <a:cs typeface="Mangal" pitchFamily="2"/>
            </a:endParaRPr>
          </a:p>
          <a:p>
            <a:r>
              <a:rPr lang="ru-RU" sz="2400" dirty="0" smtClean="0">
                <a:solidFill>
                  <a:srgbClr val="FFFF00"/>
                </a:solidFill>
                <a:cs typeface="Mangal" pitchFamily="2"/>
              </a:rPr>
              <a:t>Программа </a:t>
            </a:r>
            <a:r>
              <a:rPr lang="ru-RU" sz="2400" dirty="0" smtClean="0">
                <a:cs typeface="Mangal" pitchFamily="2"/>
              </a:rPr>
              <a:t>                   «</a:t>
            </a:r>
            <a:r>
              <a:rPr lang="en-US" sz="2400" dirty="0" smtClean="0">
                <a:cs typeface="Mangal" pitchFamily="2"/>
              </a:rPr>
              <a:t>SMS</a:t>
            </a:r>
            <a:r>
              <a:rPr lang="ru-RU" sz="2400" dirty="0" smtClean="0">
                <a:cs typeface="Mangal" pitchFamily="2"/>
              </a:rPr>
              <a:t> шоу </a:t>
            </a:r>
            <a:r>
              <a:rPr lang="en-US" sz="2400" dirty="0" smtClean="0">
                <a:cs typeface="Mangal" pitchFamily="2"/>
              </a:rPr>
              <a:t>LIFE</a:t>
            </a:r>
            <a:r>
              <a:rPr lang="ru-RU" sz="2400" dirty="0" smtClean="0">
                <a:cs typeface="Mangal" pitchFamily="2"/>
              </a:rPr>
              <a:t>», </a:t>
            </a:r>
          </a:p>
          <a:p>
            <a:r>
              <a:rPr lang="ru-RU" sz="2400" dirty="0" smtClean="0">
                <a:solidFill>
                  <a:srgbClr val="FFFF00"/>
                </a:solidFill>
                <a:cs typeface="Mangal" pitchFamily="2"/>
              </a:rPr>
              <a:t>передач телевидения  </a:t>
            </a:r>
            <a:r>
              <a:rPr lang="ru-RU" sz="2400" dirty="0" smtClean="0">
                <a:cs typeface="Mangal" pitchFamily="2"/>
              </a:rPr>
              <a:t>«</a:t>
            </a:r>
            <a:r>
              <a:rPr lang="en-US" sz="2400" dirty="0" smtClean="0">
                <a:cs typeface="Mangal" pitchFamily="2"/>
              </a:rPr>
              <a:t>Comedy club</a:t>
            </a:r>
            <a:r>
              <a:rPr lang="ru-RU" sz="2400" dirty="0" smtClean="0">
                <a:cs typeface="Mangal" pitchFamily="2"/>
              </a:rPr>
              <a:t>»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«</a:t>
            </a:r>
            <a:r>
              <a:rPr lang="en-US" sz="2400" dirty="0" smtClean="0">
                <a:cs typeface="Mangal" pitchFamily="2"/>
              </a:rPr>
              <a:t>Top gear</a:t>
            </a:r>
            <a:r>
              <a:rPr lang="ru-RU" sz="2400" dirty="0" smtClean="0">
                <a:cs typeface="Mangal" pitchFamily="2"/>
              </a:rPr>
              <a:t>».</a:t>
            </a:r>
          </a:p>
          <a:p>
            <a:endParaRPr lang="ru-RU" sz="2400" dirty="0" smtClean="0">
              <a:cs typeface="Mangal" pitchFamily="2"/>
            </a:endParaRPr>
          </a:p>
          <a:p>
            <a:r>
              <a:rPr lang="ru-RU" sz="2400" dirty="0" smtClean="0">
                <a:solidFill>
                  <a:srgbClr val="FFFF00"/>
                </a:solidFill>
                <a:cs typeface="Mangal" pitchFamily="2"/>
              </a:rPr>
              <a:t>Общественные места </a:t>
            </a:r>
            <a:r>
              <a:rPr lang="ru-RU" sz="2400" dirty="0" smtClean="0">
                <a:cs typeface="Mangal" pitchFamily="2"/>
              </a:rPr>
              <a:t>  </a:t>
            </a:r>
            <a:r>
              <a:rPr lang="en-US" sz="2400" dirty="0" smtClean="0">
                <a:cs typeface="Mangal" pitchFamily="2"/>
              </a:rPr>
              <a:t>No smoking</a:t>
            </a:r>
            <a:r>
              <a:rPr lang="ru-RU" sz="2400" dirty="0" smtClean="0">
                <a:cs typeface="Mangal" pitchFamily="2"/>
              </a:rPr>
              <a:t>!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 </a:t>
            </a:r>
            <a:r>
              <a:rPr lang="en-US" sz="2400" dirty="0" smtClean="0">
                <a:cs typeface="Mangal" pitchFamily="2"/>
              </a:rPr>
              <a:t>Exit</a:t>
            </a:r>
            <a:endParaRPr lang="ru-RU" sz="2400" dirty="0" smtClean="0">
              <a:cs typeface="Mangal" pitchFamily="2"/>
            </a:endParaRPr>
          </a:p>
          <a:p>
            <a:r>
              <a:rPr lang="ru-RU" sz="2400" dirty="0" smtClean="0">
                <a:cs typeface="Mangal" pitchFamily="2"/>
              </a:rPr>
              <a:t>                                      </a:t>
            </a:r>
            <a:endParaRPr lang="ru-RU" sz="2400" dirty="0" smtClean="0">
              <a:solidFill>
                <a:srgbClr val="FFFF00"/>
              </a:solidFill>
              <a:cs typeface="Mangal" pitchFamily="2"/>
            </a:endParaRPr>
          </a:p>
          <a:p>
            <a:r>
              <a:rPr lang="ru-RU" sz="2400" dirty="0" smtClean="0">
                <a:solidFill>
                  <a:srgbClr val="FFFF00"/>
                </a:solidFill>
                <a:cs typeface="Mangal" pitchFamily="2"/>
              </a:rPr>
              <a:t>Клавиши управления </a:t>
            </a:r>
            <a:r>
              <a:rPr lang="ru-RU" sz="2400" dirty="0" smtClean="0">
                <a:cs typeface="Mangal" pitchFamily="2"/>
              </a:rPr>
              <a:t>  </a:t>
            </a:r>
            <a:r>
              <a:rPr lang="ru-RU" sz="2400" dirty="0" smtClean="0">
                <a:solidFill>
                  <a:srgbClr val="FFFF00"/>
                </a:solidFill>
                <a:cs typeface="Mangal" pitchFamily="2"/>
              </a:rPr>
              <a:t> </a:t>
            </a:r>
            <a:r>
              <a:rPr lang="en-US" sz="2400" dirty="0" smtClean="0">
                <a:cs typeface="Mangal" pitchFamily="2"/>
              </a:rPr>
              <a:t>Push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Stop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Low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High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On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Off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Print</a:t>
            </a:r>
            <a:r>
              <a:rPr lang="ru-RU" sz="2400" dirty="0" smtClean="0">
                <a:cs typeface="Mangal" pitchFamily="2"/>
              </a:rPr>
              <a:t>, 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 </a:t>
            </a:r>
            <a:r>
              <a:rPr lang="en-US" sz="2400" dirty="0" smtClean="0">
                <a:cs typeface="Mangal" pitchFamily="2"/>
              </a:rPr>
              <a:t>Clock</a:t>
            </a:r>
            <a:r>
              <a:rPr lang="ru-RU" sz="2400" dirty="0" smtClean="0">
                <a:cs typeface="Mangal" pitchFamily="2"/>
              </a:rPr>
              <a:t>,</a:t>
            </a:r>
            <a:r>
              <a:rPr lang="en-US" sz="2400" dirty="0" smtClean="0">
                <a:cs typeface="Mangal" pitchFamily="2"/>
              </a:rPr>
              <a:t> Timer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Memory</a:t>
            </a:r>
            <a:r>
              <a:rPr lang="ru-RU" sz="2400" dirty="0" smtClean="0">
                <a:cs typeface="Mangal" pitchFamily="2"/>
              </a:rPr>
              <a:t>, </a:t>
            </a:r>
            <a:r>
              <a:rPr lang="en-US" sz="2400" dirty="0" smtClean="0">
                <a:cs typeface="Mangal" pitchFamily="2"/>
              </a:rPr>
              <a:t>Clear</a:t>
            </a:r>
            <a:endParaRPr lang="ru-RU" sz="2400" dirty="0" smtClean="0">
              <a:cs typeface="Mangal" pitchFamily="2"/>
            </a:endParaRPr>
          </a:p>
          <a:p>
            <a:endParaRPr lang="ru-RU" sz="2400" dirty="0" smtClean="0">
              <a:cs typeface="Mangal" pitchFamily="2"/>
            </a:endParaRPr>
          </a:p>
          <a:p>
            <a:r>
              <a:rPr lang="ru-RU" sz="2400" dirty="0" smtClean="0">
                <a:solidFill>
                  <a:srgbClr val="FFFF00"/>
                </a:solidFill>
              </a:rPr>
              <a:t>Информация на             </a:t>
            </a:r>
            <a:r>
              <a:rPr lang="en-US" sz="2400" dirty="0" smtClean="0"/>
              <a:t>Made in Japan</a:t>
            </a:r>
            <a:r>
              <a:rPr lang="ru-RU" sz="2400" dirty="0" smtClean="0">
                <a:solidFill>
                  <a:srgbClr val="FFFF00"/>
                </a:solidFill>
              </a:rPr>
              <a:t>                 </a:t>
            </a:r>
          </a:p>
          <a:p>
            <a:r>
              <a:rPr lang="ru-RU" sz="2400" dirty="0" smtClean="0">
                <a:solidFill>
                  <a:srgbClr val="FFFF00"/>
                </a:solidFill>
              </a:rPr>
              <a:t>предметах одежды       </a:t>
            </a:r>
            <a:r>
              <a:rPr lang="ru-RU" sz="2400" dirty="0" smtClean="0"/>
              <a:t>100% </a:t>
            </a:r>
            <a:r>
              <a:rPr lang="en-US" sz="2400" dirty="0" smtClean="0"/>
              <a:t>cotton</a:t>
            </a:r>
            <a:endParaRPr lang="ru-RU" sz="2400" dirty="0" smtClean="0"/>
          </a:p>
          <a:p>
            <a:r>
              <a:rPr lang="ru-RU" sz="2400" dirty="0" smtClean="0"/>
              <a:t>                                        </a:t>
            </a:r>
            <a:r>
              <a:rPr lang="en-US" sz="2400" dirty="0" smtClean="0"/>
              <a:t>Wash</a:t>
            </a:r>
            <a:r>
              <a:rPr lang="ru-RU" sz="2400" dirty="0" smtClean="0"/>
              <a:t> 30-40</a:t>
            </a:r>
            <a:r>
              <a:rPr lang="ru-RU" sz="2400" dirty="0" smtClean="0">
                <a:cs typeface="Mangal"/>
              </a:rPr>
              <a:t>॰</a:t>
            </a:r>
            <a:r>
              <a:rPr lang="ru-RU" sz="2400" dirty="0" smtClean="0">
                <a:solidFill>
                  <a:srgbClr val="FFFF00"/>
                </a:solidFill>
              </a:rPr>
              <a:t>       </a:t>
            </a:r>
            <a:r>
              <a:rPr lang="ru-RU" sz="2400" dirty="0" smtClean="0">
                <a:cs typeface="Mangal" pitchFamily="2"/>
              </a:rPr>
              <a:t>            </a:t>
            </a:r>
          </a:p>
          <a:p>
            <a:r>
              <a:rPr lang="ru-RU" sz="2400" dirty="0">
                <a:cs typeface="Mangal" pitchFamily="2"/>
              </a:rPr>
              <a:t> </a:t>
            </a:r>
            <a:r>
              <a:rPr lang="ru-RU" sz="2400" dirty="0" smtClean="0">
                <a:cs typeface="Mangal" pitchFamily="2"/>
              </a:rPr>
              <a:t>                                       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 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 </a:t>
            </a:r>
          </a:p>
          <a:p>
            <a:r>
              <a:rPr lang="ru-RU" sz="2400" dirty="0" smtClean="0">
                <a:cs typeface="Mangal" pitchFamily="2"/>
              </a:rPr>
              <a:t>                                                                            </a:t>
            </a:r>
          </a:p>
          <a:p>
            <a:endParaRPr lang="ru-RU" sz="2400" dirty="0" smtClean="0">
              <a:solidFill>
                <a:srgbClr val="FFFF00"/>
              </a:solidFill>
              <a:cs typeface="Mangal" pitchFamily="2"/>
            </a:endParaRPr>
          </a:p>
          <a:p>
            <a:endParaRPr lang="ru-RU" sz="2400" dirty="0">
              <a:cs typeface="Mangal" pitchFamily="2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447636"/>
            <a:ext cx="532859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>Прослушайте и повторите слова</a:t>
            </a:r>
            <a:r>
              <a:rPr lang="ru-RU" dirty="0" smtClean="0"/>
              <a:t>: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755576" y="1052736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Parlia</a:t>
            </a:r>
            <a:r>
              <a:rPr lang="en-US" sz="2000" u="sng" dirty="0" smtClean="0"/>
              <a:t>ment</a:t>
            </a:r>
          </a:p>
          <a:p>
            <a:r>
              <a:rPr lang="en-US" sz="2000" dirty="0" smtClean="0"/>
              <a:t>Brows</a:t>
            </a:r>
            <a:r>
              <a:rPr lang="en-US" sz="2000" u="sng" dirty="0" smtClean="0"/>
              <a:t>er</a:t>
            </a:r>
          </a:p>
          <a:p>
            <a:r>
              <a:rPr lang="en-US" sz="2000" b="1" dirty="0" smtClean="0"/>
              <a:t>Surf</a:t>
            </a:r>
            <a:r>
              <a:rPr lang="en-US" sz="2000" b="1" u="sng" dirty="0" smtClean="0"/>
              <a:t>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2564904"/>
            <a:ext cx="69847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  <a:latin typeface="+mj-lt"/>
              </a:rPr>
              <a:t>Замените английские звуки и буквы русскими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</a:rPr>
              <a:t>:</a:t>
            </a:r>
            <a:endParaRPr lang="ru-RU" sz="2000" b="1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6" name="Рисунок 5" descr="http://festival.1september.ru/articles/595565/img2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212976"/>
            <a:ext cx="5904656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 стрелкой 10"/>
          <p:cNvCxnSpPr/>
          <p:nvPr/>
        </p:nvCxnSpPr>
        <p:spPr>
          <a:xfrm>
            <a:off x="2555776" y="1268760"/>
            <a:ext cx="24482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555776" y="1628800"/>
            <a:ext cx="244827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483768" y="1916832"/>
            <a:ext cx="25202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580112" y="1052736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Парла</a:t>
            </a:r>
            <a:r>
              <a:rPr lang="ru-RU" sz="2000" b="1" u="sng" dirty="0" smtClean="0">
                <a:latin typeface="+mj-lt"/>
              </a:rPr>
              <a:t>мент</a:t>
            </a:r>
            <a:endParaRPr lang="ru-RU" sz="2000" b="1" u="sng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80112" y="1340768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Брауз</a:t>
            </a:r>
            <a:r>
              <a:rPr lang="ru-RU" sz="2000" b="1" u="sng" dirty="0" smtClean="0">
                <a:latin typeface="+mj-lt"/>
              </a:rPr>
              <a:t>ер</a:t>
            </a:r>
            <a:endParaRPr lang="ru-RU" sz="2000" b="1" u="sng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80112" y="1700808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Серф</a:t>
            </a:r>
            <a:r>
              <a:rPr lang="ru-RU" sz="2000" b="1" u="sng" dirty="0" smtClean="0">
                <a:latin typeface="+mj-lt"/>
              </a:rPr>
              <a:t>инг</a:t>
            </a:r>
            <a:endParaRPr lang="ru-RU" sz="2000" b="1" u="sng" dirty="0">
              <a:latin typeface="+mj-lt"/>
            </a:endParaRPr>
          </a:p>
        </p:txBody>
      </p:sp>
      <p:pic>
        <p:nvPicPr>
          <p:cNvPr id="12" name="Picture 6" descr="AG00293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293096"/>
            <a:ext cx="1692275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332656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rgbClr val="FFFF00"/>
                </a:solidFill>
                <a:latin typeface="+mj-lt"/>
              </a:rPr>
              <a:t>Заимствованные слова</a:t>
            </a:r>
            <a:endParaRPr lang="ru-RU" sz="2000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98072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Mixer</a:t>
            </a:r>
            <a:r>
              <a:rPr lang="en-US" sz="2000" b="1" dirty="0" smtClean="0">
                <a:latin typeface="+mj-lt"/>
              </a:rPr>
              <a:t>               </a:t>
            </a:r>
          </a:p>
        </p:txBody>
      </p:sp>
      <p:pic>
        <p:nvPicPr>
          <p:cNvPr id="6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1" y="5058147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5058147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5058147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корзин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5058147"/>
            <a:ext cx="1584175" cy="17998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2411760" y="4653136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  <a:latin typeface="+mj-lt"/>
              </a:rPr>
              <a:t>компьюте</a:t>
            </a:r>
            <a:r>
              <a:rPr lang="ru-RU" sz="2000" b="1" dirty="0" smtClean="0">
                <a:solidFill>
                  <a:srgbClr val="FFFF00"/>
                </a:solidFill>
              </a:rPr>
              <a:t>р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3568" y="4653136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  <a:latin typeface="+mj-lt"/>
              </a:rPr>
              <a:t>быт</a:t>
            </a:r>
            <a:endParaRPr lang="ru-RU" sz="2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 flipH="1">
            <a:off x="5044763" y="4653136"/>
            <a:ext cx="1255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4932040" y="4725144"/>
            <a:ext cx="14401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  <a:latin typeface="+mj-lt"/>
              </a:rPr>
              <a:t>культура</a:t>
            </a:r>
            <a:endParaRPr lang="ru-RU" sz="2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64288" y="472514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FF00"/>
                </a:solidFill>
                <a:latin typeface="+mj-lt"/>
              </a:rPr>
              <a:t>спорт</a:t>
            </a:r>
            <a:endParaRPr lang="ru-RU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23728" y="1196752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Printer</a:t>
            </a:r>
            <a:endParaRPr lang="ru-RU" sz="2800" b="1" dirty="0"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836712"/>
            <a:ext cx="18722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Image</a:t>
            </a:r>
            <a:endParaRPr lang="ru-RU" sz="28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12160" y="980728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Toaste</a:t>
            </a:r>
            <a:r>
              <a:rPr lang="en-US" sz="2800" dirty="0" smtClean="0"/>
              <a:t>r</a:t>
            </a:r>
            <a:endParaRPr lang="ru-RU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5616" y="2204864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Diving</a:t>
            </a:r>
            <a:endParaRPr lang="ru-RU" sz="28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987824" y="2060848"/>
            <a:ext cx="2808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Match</a:t>
            </a:r>
            <a:endParaRPr lang="ru-RU" sz="2800" b="1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04048" y="191683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Jazz</a:t>
            </a:r>
            <a:endParaRPr lang="ru-RU" sz="2800" b="1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84168" y="2492896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Revolution</a:t>
            </a:r>
            <a:endParaRPr lang="ru-RU" sz="28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0.07769 L -0.05903 0.633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03 0.01271 L 0.02761 0.5895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2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9711E-6 L 0.17326 0.5872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2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99 0.0148 L -0.60313 0.6376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" y="3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5607E-6 L 0.66945 0.4300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46821E-6 L 0.48733 0.49734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00578E-6 L -0.00938 0.49734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" y="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21965E-6 L -0.14184 0.4929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" y="2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5429250"/>
            <a:ext cx="1428750" cy="1428750"/>
          </a:xfrm>
          <a:prstGeom prst="rect">
            <a:avLst/>
          </a:prstGeom>
        </p:spPr>
      </p:pic>
      <p:pic>
        <p:nvPicPr>
          <p:cNvPr id="3" name="Рисунок 2" descr="i (2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01008"/>
            <a:ext cx="1428750" cy="1428750"/>
          </a:xfrm>
          <a:prstGeom prst="rect">
            <a:avLst/>
          </a:prstGeom>
        </p:spPr>
      </p:pic>
      <p:pic>
        <p:nvPicPr>
          <p:cNvPr id="4" name="Рисунок 3" descr="i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5429250"/>
            <a:ext cx="952500" cy="1428750"/>
          </a:xfrm>
          <a:prstGeom prst="rect">
            <a:avLst/>
          </a:prstGeom>
        </p:spPr>
      </p:pic>
      <p:pic>
        <p:nvPicPr>
          <p:cNvPr id="5" name="Рисунок 4" descr="i (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812360" y="3501008"/>
            <a:ext cx="1114425" cy="1428750"/>
          </a:xfrm>
          <a:prstGeom prst="rect">
            <a:avLst/>
          </a:prstGeom>
        </p:spPr>
      </p:pic>
      <p:pic>
        <p:nvPicPr>
          <p:cNvPr id="6" name="Рисунок 5" descr="i (5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76256" y="5229200"/>
            <a:ext cx="1428750" cy="714375"/>
          </a:xfrm>
          <a:prstGeom prst="rect">
            <a:avLst/>
          </a:prstGeom>
        </p:spPr>
      </p:pic>
      <p:pic>
        <p:nvPicPr>
          <p:cNvPr id="7" name="Рисунок 6" descr="i (6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03648" y="5229200"/>
            <a:ext cx="978436" cy="1120347"/>
          </a:xfrm>
          <a:prstGeom prst="rect">
            <a:avLst/>
          </a:prstGeom>
        </p:spPr>
      </p:pic>
      <p:pic>
        <p:nvPicPr>
          <p:cNvPr id="8" name="Рисунок 7" descr="i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843808" y="5429250"/>
            <a:ext cx="762000" cy="14287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95536" y="2606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Исчезновение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75856" y="54868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Фея</a:t>
            </a:r>
            <a:endParaRPr lang="ru-RU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995936" y="1340768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Комета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588224" y="260648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Волна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547664" y="1196752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Газель арабская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5436096" y="2132856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Максимальный множитель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3131840" y="2636912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Голова и плечи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92 -0.0333 L 0.12795 0.6695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3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92137E-6 L -0.33073 0.3672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" y="1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3 -0.0333 L -0.29913 0.667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" y="3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67 -0.03885 L 0.60695 0.21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7" y="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528 -0.04394 L 0.11892 0.5101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" y="2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3.3025E-6 L -0.17691 0.24422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" y="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239 -0.08094 L 0.05643 0.2967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376</TotalTime>
  <Words>190</Words>
  <Application>Microsoft Office PowerPoint</Application>
  <PresentationFormat>Экран (4:3)</PresentationFormat>
  <Paragraphs>60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Английский вокруг нас</vt:lpstr>
      <vt:lpstr>Цель мастер-класса:   овладение участниками умениями по распознанию иностранных слов в повседневной жизни; формирование мотивации к самообучению, самосовершенствованию, саморазвитию. 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revaz</cp:lastModifiedBy>
  <cp:revision>36</cp:revision>
  <dcterms:created xsi:type="dcterms:W3CDTF">2011-12-25T04:18:09Z</dcterms:created>
  <dcterms:modified xsi:type="dcterms:W3CDTF">2012-03-28T06:41:29Z</dcterms:modified>
</cp:coreProperties>
</file>