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FF99FF"/>
    <a:srgbClr val="99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79DB4-0962-4114-A9B9-93D1B6F4BFDE}" type="datetimeFigureOut">
              <a:rPr lang="ru-RU"/>
              <a:pPr>
                <a:defRPr/>
              </a:pPr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98296-A7F6-471D-914C-0E18E823E9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32846-412E-4285-8095-C4E7CAE9E079}" type="datetimeFigureOut">
              <a:rPr lang="ru-RU"/>
              <a:pPr>
                <a:defRPr/>
              </a:pPr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6CBB3-B209-4D47-ACB7-F4AAD0BD73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72681-61A1-4A27-8862-2384C1036EBE}" type="datetimeFigureOut">
              <a:rPr lang="ru-RU"/>
              <a:pPr>
                <a:defRPr/>
              </a:pPr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76FDB-C7EC-44DC-8770-DDFA4F2D9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0CEFA-B557-4A47-BDD2-927898EDCA61}" type="datetimeFigureOut">
              <a:rPr lang="ru-RU"/>
              <a:pPr>
                <a:defRPr/>
              </a:pPr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F3B18-683C-49A6-BC28-2011A020E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06338-6B0E-475E-8142-F53DB24468ED}" type="datetimeFigureOut">
              <a:rPr lang="ru-RU"/>
              <a:pPr>
                <a:defRPr/>
              </a:pPr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6920-31C8-4D3A-8F9E-9205D8DAC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A9204-5936-45B2-9276-FC9B3D7C435D}" type="datetimeFigureOut">
              <a:rPr lang="ru-RU"/>
              <a:pPr>
                <a:defRPr/>
              </a:pPr>
              <a:t>04.04.2012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68FF2-8955-4531-98FE-3B14AE81F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333A3-9F5B-47B7-8A8A-A33F44518A08}" type="datetimeFigureOut">
              <a:rPr lang="ru-RU"/>
              <a:pPr>
                <a:defRPr/>
              </a:pPr>
              <a:t>04.04.2012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E1708-ECCC-46A1-AB49-D6CF1024F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A4821-E3C6-4848-9231-51B2D93D99DD}" type="datetimeFigureOut">
              <a:rPr lang="ru-RU"/>
              <a:pPr>
                <a:defRPr/>
              </a:pPr>
              <a:t>04.04.2012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F56F0-2029-40EA-9F98-8FBD50E90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CAA7C-1B8C-43A4-8C84-375216A937E2}" type="datetimeFigureOut">
              <a:rPr lang="ru-RU"/>
              <a:pPr>
                <a:defRPr/>
              </a:pPr>
              <a:t>04.04.2012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07EA9-43A7-4C52-A133-78DC1E932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FEE09-5ED7-49FD-B5B7-2FDE14184CB1}" type="datetimeFigureOut">
              <a:rPr lang="ru-RU"/>
              <a:pPr>
                <a:defRPr/>
              </a:pPr>
              <a:t>04.04.2012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353E6-3819-4B28-9102-71D023670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3F736-F6A8-42EC-916D-80400014F48F}" type="datetimeFigureOut">
              <a:rPr lang="ru-RU"/>
              <a:pPr>
                <a:defRPr/>
              </a:pPr>
              <a:t>04.04.2012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FAA2A-D86D-455E-BB43-E99E2AE53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5A3966-324A-4A42-910E-89DADBD523BE}" type="datetimeFigureOut">
              <a:rPr lang="ru-RU"/>
              <a:pPr>
                <a:defRPr/>
              </a:pPr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E7FE18-2E79-43CC-82BC-C6E28B318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5" Type="http://schemas.openxmlformats.org/officeDocument/2006/relationships/slide" Target="slide2.xml"/><Relationship Id="rId4" Type="http://schemas.openxmlformats.org/officeDocument/2006/relationships/image" Target="../media/image33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slide" Target="slide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6.xml"/><Relationship Id="rId2" Type="http://schemas.openxmlformats.org/officeDocument/2006/relationships/slide" Target="slide8.xml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500063" y="500063"/>
            <a:ext cx="8429625" cy="3500437"/>
          </a:xfrm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Внеклассное занятие по русскому языку</a:t>
            </a: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rgbClr val="0000FF"/>
                </a:solidFill>
              </a:rPr>
              <a:t/>
            </a:r>
            <a:br>
              <a:rPr lang="ru-RU" smtClean="0">
                <a:solidFill>
                  <a:srgbClr val="0000FF"/>
                </a:solidFill>
              </a:rPr>
            </a:br>
            <a:r>
              <a:rPr lang="ru-RU" sz="6000" b="1" smtClean="0">
                <a:solidFill>
                  <a:srgbClr val="0000FF"/>
                </a:solidFill>
              </a:rPr>
              <a:t>Почему их так назвали?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4786313"/>
            <a:ext cx="4500562" cy="20716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ООШ № 2 г.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Ковдор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Жилевич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Е.Н.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3"/>
          <p:cNvSpPr>
            <a:spLocks noGrp="1"/>
          </p:cNvSpPr>
          <p:nvPr>
            <p:ph type="title"/>
          </p:nvPr>
        </p:nvSpPr>
        <p:spPr>
          <a:xfrm>
            <a:off x="214313" y="214313"/>
            <a:ext cx="8229600" cy="1143000"/>
          </a:xfrm>
        </p:spPr>
        <p:txBody>
          <a:bodyPr/>
          <a:lstStyle/>
          <a:p>
            <a:r>
              <a:rPr lang="ru-RU" smtClean="0"/>
              <a:t>По месту произрастания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>
          <a:xfrm>
            <a:off x="285750" y="5572125"/>
            <a:ext cx="8858250" cy="857250"/>
          </a:xfrm>
        </p:spPr>
        <p:txBody>
          <a:bodyPr/>
          <a:lstStyle/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подснежник    подберёзовик        опёнок</a:t>
            </a: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897563" y="1143000"/>
            <a:ext cx="3246437" cy="2428875"/>
          </a:xfrm>
        </p:spPr>
      </p:pic>
      <p:pic>
        <p:nvPicPr>
          <p:cNvPr id="22532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2928938" y="1714500"/>
            <a:ext cx="2963862" cy="3951288"/>
          </a:xfrm>
        </p:spPr>
      </p:pic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4438"/>
            <a:ext cx="30083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 назначению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0" y="5286375"/>
            <a:ext cx="9144000" cy="928688"/>
          </a:xfrm>
        </p:spPr>
        <p:txBody>
          <a:bodyPr/>
          <a:lstStyle/>
          <a:p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сахарница   игольница    хлебница</a:t>
            </a: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85875"/>
            <a:ext cx="3143250" cy="1928813"/>
          </a:xfrm>
        </p:spPr>
      </p:pic>
      <p:pic>
        <p:nvPicPr>
          <p:cNvPr id="23556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857875" y="1143000"/>
            <a:ext cx="3286125" cy="1963738"/>
          </a:xfrm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2286000"/>
            <a:ext cx="2643188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По действию</a:t>
            </a:r>
            <a:endParaRPr lang="ru-RU" b="1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0" y="4572000"/>
            <a:ext cx="9144000" cy="1428750"/>
          </a:xfrm>
        </p:spPr>
        <p:txBody>
          <a:bodyPr/>
          <a:lstStyle/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светильник       снегопад            будильник</a:t>
            </a: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2714625" cy="3603625"/>
          </a:xfrm>
        </p:spPr>
      </p:pic>
      <p:pic>
        <p:nvPicPr>
          <p:cNvPr id="24580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6175375" y="0"/>
            <a:ext cx="2968625" cy="3643313"/>
          </a:xfrm>
        </p:spPr>
      </p:pic>
      <p:pic>
        <p:nvPicPr>
          <p:cNvPr id="24581" name="Picture 5" descr="C:\Users\Елена\Downloads\0_6d1e6_152d09cb_XL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25" y="2500313"/>
            <a:ext cx="350043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лнце 6">
            <a:hlinkClick r:id="rId5" action="ppaction://hlinksldjump"/>
          </p:cNvPr>
          <p:cNvSpPr/>
          <p:nvPr/>
        </p:nvSpPr>
        <p:spPr>
          <a:xfrm>
            <a:off x="3786188" y="1071563"/>
            <a:ext cx="1214437" cy="128587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Найди в этимологическом словаре информацию о происхождении слов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571500" y="2500313"/>
            <a:ext cx="2686050" cy="750887"/>
          </a:xfrm>
        </p:spPr>
        <p:txBody>
          <a:bodyPr/>
          <a:lstStyle/>
          <a:p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колобок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500063" y="4500563"/>
            <a:ext cx="2471737" cy="7143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тетрадь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5357813" y="2714625"/>
            <a:ext cx="2357437" cy="642938"/>
          </a:xfrm>
        </p:spPr>
        <p:txBody>
          <a:bodyPr/>
          <a:lstStyle/>
          <a:p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завтрак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5357813" y="4500563"/>
            <a:ext cx="2971800" cy="10541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малина</a:t>
            </a:r>
          </a:p>
        </p:txBody>
      </p:sp>
      <p:sp>
        <p:nvSpPr>
          <p:cNvPr id="15" name="4-конечная звезда 14"/>
          <p:cNvSpPr/>
          <p:nvPr/>
        </p:nvSpPr>
        <p:spPr>
          <a:xfrm>
            <a:off x="2714625" y="2500313"/>
            <a:ext cx="914400" cy="91440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4-конечная звезда 15"/>
          <p:cNvSpPr/>
          <p:nvPr/>
        </p:nvSpPr>
        <p:spPr>
          <a:xfrm>
            <a:off x="2714625" y="4500563"/>
            <a:ext cx="914400" cy="914400"/>
          </a:xfrm>
          <a:prstGeom prst="star4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4-конечная звезда 16"/>
          <p:cNvSpPr/>
          <p:nvPr/>
        </p:nvSpPr>
        <p:spPr>
          <a:xfrm>
            <a:off x="4429125" y="4429125"/>
            <a:ext cx="914400" cy="914400"/>
          </a:xfrm>
          <a:prstGeom prst="star4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4-конечная звезда 17"/>
          <p:cNvSpPr/>
          <p:nvPr/>
        </p:nvSpPr>
        <p:spPr>
          <a:xfrm>
            <a:off x="4357688" y="2500313"/>
            <a:ext cx="914400" cy="914400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1" grpId="0" build="p"/>
      <p:bldP spid="12" grpId="0" build="p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3140075"/>
            <a:ext cx="4602163" cy="3724275"/>
          </a:xfrm>
          <a:prstGeom prst="rect">
            <a:avLst/>
          </a:prstGeom>
          <a:noFill/>
        </p:spPr>
      </p:pic>
      <p:pic>
        <p:nvPicPr>
          <p:cNvPr id="7173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565650" y="207963"/>
            <a:ext cx="4005263" cy="3205162"/>
          </a:xfrm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5650" y="3425825"/>
            <a:ext cx="4011613" cy="3438525"/>
          </a:xfrm>
          <a:prstGeom prst="rect">
            <a:avLst/>
          </a:prstGeom>
          <a:noFill/>
        </p:spPr>
      </p:pic>
      <p:pic>
        <p:nvPicPr>
          <p:cNvPr id="16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-6350" y="36513"/>
            <a:ext cx="4511675" cy="3255962"/>
          </a:xfrm>
        </p:spPr>
      </p:pic>
      <p:sp>
        <p:nvSpPr>
          <p:cNvPr id="6" name="Солнце 5">
            <a:hlinkClick r:id="rId6" action="ppaction://hlinksldjump"/>
          </p:cNvPr>
          <p:cNvSpPr/>
          <p:nvPr/>
        </p:nvSpPr>
        <p:spPr>
          <a:xfrm>
            <a:off x="3929063" y="2786063"/>
            <a:ext cx="1357312" cy="1071562"/>
          </a:xfrm>
          <a:prstGeom prst="su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9700" y="212725"/>
            <a:ext cx="5718175" cy="6291263"/>
          </a:xfrm>
        </p:spPr>
      </p:pic>
      <p:sp>
        <p:nvSpPr>
          <p:cNvPr id="12" name="Семиугольник 11"/>
          <p:cNvSpPr/>
          <p:nvPr/>
        </p:nvSpPr>
        <p:spPr>
          <a:xfrm>
            <a:off x="5857875" y="428625"/>
            <a:ext cx="500063" cy="500063"/>
          </a:xfrm>
          <a:prstGeom prst="hep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00FF"/>
                </a:solidFill>
              </a:rPr>
              <a:t>1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13" name="Семиугольник 12"/>
          <p:cNvSpPr/>
          <p:nvPr/>
        </p:nvSpPr>
        <p:spPr>
          <a:xfrm>
            <a:off x="5857875" y="1357313"/>
            <a:ext cx="500063" cy="500062"/>
          </a:xfrm>
          <a:prstGeom prst="hep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00FF"/>
                </a:solidFill>
              </a:rPr>
              <a:t>2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14" name="Семиугольник 13"/>
          <p:cNvSpPr/>
          <p:nvPr/>
        </p:nvSpPr>
        <p:spPr>
          <a:xfrm>
            <a:off x="5857875" y="2357438"/>
            <a:ext cx="500063" cy="500062"/>
          </a:xfrm>
          <a:prstGeom prst="hep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00FF"/>
                </a:solidFill>
              </a:rPr>
              <a:t>3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15" name="Семиугольник 14"/>
          <p:cNvSpPr/>
          <p:nvPr/>
        </p:nvSpPr>
        <p:spPr>
          <a:xfrm>
            <a:off x="5929313" y="3643313"/>
            <a:ext cx="500062" cy="500062"/>
          </a:xfrm>
          <a:prstGeom prst="hep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00FF"/>
                </a:solidFill>
              </a:rPr>
              <a:t>4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16" name="Семиугольник 15"/>
          <p:cNvSpPr/>
          <p:nvPr/>
        </p:nvSpPr>
        <p:spPr>
          <a:xfrm>
            <a:off x="5929313" y="4643438"/>
            <a:ext cx="500062" cy="500062"/>
          </a:xfrm>
          <a:prstGeom prst="hep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00FF"/>
                </a:solidFill>
              </a:rPr>
              <a:t>5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17" name="Семиугольник 16"/>
          <p:cNvSpPr/>
          <p:nvPr/>
        </p:nvSpPr>
        <p:spPr>
          <a:xfrm>
            <a:off x="5857875" y="5715000"/>
            <a:ext cx="571500" cy="571500"/>
          </a:xfrm>
          <a:prstGeom prst="hep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00FF"/>
                </a:solidFill>
              </a:rPr>
              <a:t>6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357938" y="1357313"/>
            <a:ext cx="2571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Какое растение говорит где оно растет?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429375" y="0"/>
            <a:ext cx="2714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Музыкальный инструмент которому дали название за издаваемый звук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357938" y="2143125"/>
            <a:ext cx="2571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Эта птица получила свое название за то, </a:t>
            </a:r>
          </a:p>
          <a:p>
            <a:r>
              <a:rPr lang="ru-RU" b="1">
                <a:latin typeface="Calibri" pitchFamily="34" charset="0"/>
              </a:rPr>
              <a:t>что питается мухами, </a:t>
            </a:r>
          </a:p>
          <a:p>
            <a:r>
              <a:rPr lang="ru-RU" b="1">
                <a:latin typeface="Calibri" pitchFamily="34" charset="0"/>
              </a:rPr>
              <a:t>которых ловит на лету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429375" y="3571875"/>
            <a:ext cx="24526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Название этого зверя</a:t>
            </a:r>
          </a:p>
          <a:p>
            <a:r>
              <a:rPr lang="ru-RU" b="1">
                <a:latin typeface="Calibri" pitchFamily="34" charset="0"/>
              </a:rPr>
              <a:t> образовалось от слов </a:t>
            </a:r>
          </a:p>
          <a:p>
            <a:r>
              <a:rPr lang="ru-RU" b="1">
                <a:latin typeface="Calibri" pitchFamily="34" charset="0"/>
              </a:rPr>
              <a:t>«мёд» и «еда»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572250" y="4572000"/>
            <a:ext cx="2571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Эта птица получила</a:t>
            </a:r>
          </a:p>
          <a:p>
            <a:r>
              <a:rPr lang="ru-RU" b="1">
                <a:latin typeface="Calibri" pitchFamily="34" charset="0"/>
              </a:rPr>
              <a:t> название по своему </a:t>
            </a:r>
          </a:p>
          <a:p>
            <a:r>
              <a:rPr lang="ru-RU" b="1">
                <a:latin typeface="Calibri" pitchFamily="34" charset="0"/>
              </a:rPr>
              <a:t>крику: ку-ку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429375" y="5786438"/>
            <a:ext cx="242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Эта ягода получила название за свой цвет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8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7038" y="139700"/>
            <a:ext cx="6503987" cy="6546850"/>
          </a:xfrm>
        </p:spPr>
      </p:pic>
      <p:sp>
        <p:nvSpPr>
          <p:cNvPr id="6" name="Солнце 5">
            <a:hlinkClick r:id="rId3" action="ppaction://hlinksldjump"/>
          </p:cNvPr>
          <p:cNvSpPr/>
          <p:nvPr/>
        </p:nvSpPr>
        <p:spPr>
          <a:xfrm>
            <a:off x="7500938" y="5357813"/>
            <a:ext cx="1071562" cy="1143000"/>
          </a:xfrm>
          <a:prstGeom prst="su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лнце 15">
            <a:hlinkClick r:id="rId2" action="ppaction://hlinksldjump"/>
          </p:cNvPr>
          <p:cNvSpPr/>
          <p:nvPr/>
        </p:nvSpPr>
        <p:spPr>
          <a:xfrm>
            <a:off x="1357313" y="1000125"/>
            <a:ext cx="2071687" cy="207168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олнце 16">
            <a:hlinkClick r:id="rId3" action="ppaction://hlinksldjump"/>
          </p:cNvPr>
          <p:cNvSpPr/>
          <p:nvPr/>
        </p:nvSpPr>
        <p:spPr>
          <a:xfrm>
            <a:off x="1214438" y="3286125"/>
            <a:ext cx="2071687" cy="2071688"/>
          </a:xfrm>
          <a:prstGeom prst="su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олнце 17">
            <a:hlinkClick r:id="rId4" action="ppaction://hlinksldjump"/>
          </p:cNvPr>
          <p:cNvSpPr/>
          <p:nvPr/>
        </p:nvSpPr>
        <p:spPr>
          <a:xfrm>
            <a:off x="5572125" y="3714750"/>
            <a:ext cx="2071688" cy="2071688"/>
          </a:xfrm>
          <a:prstGeom prst="su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олнце 18">
            <a:hlinkClick r:id="rId5" action="ppaction://hlinksldjump"/>
          </p:cNvPr>
          <p:cNvSpPr/>
          <p:nvPr/>
        </p:nvSpPr>
        <p:spPr>
          <a:xfrm>
            <a:off x="5857875" y="1143000"/>
            <a:ext cx="2071688" cy="2071688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олнце 19">
            <a:hlinkClick r:id="rId6" action="ppaction://hlinksldjump"/>
          </p:cNvPr>
          <p:cNvSpPr/>
          <p:nvPr/>
        </p:nvSpPr>
        <p:spPr>
          <a:xfrm>
            <a:off x="3500438" y="214313"/>
            <a:ext cx="2071687" cy="2071687"/>
          </a:xfrm>
          <a:prstGeom prst="su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олнце 20">
            <a:hlinkClick r:id="rId7" action="ppaction://hlinksldjump"/>
          </p:cNvPr>
          <p:cNvSpPr/>
          <p:nvPr/>
        </p:nvSpPr>
        <p:spPr>
          <a:xfrm>
            <a:off x="3357563" y="4500563"/>
            <a:ext cx="2071687" cy="2071687"/>
          </a:xfrm>
          <a:prstGeom prst="su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Облако 32"/>
          <p:cNvSpPr/>
          <p:nvPr/>
        </p:nvSpPr>
        <p:spPr>
          <a:xfrm>
            <a:off x="5000625" y="3571875"/>
            <a:ext cx="1928813" cy="985838"/>
          </a:xfrm>
          <a:prstGeom prst="cloud">
            <a:avLst/>
          </a:prstGeom>
          <a:solidFill>
            <a:srgbClr val="99FF66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блако 30"/>
          <p:cNvSpPr/>
          <p:nvPr/>
        </p:nvSpPr>
        <p:spPr>
          <a:xfrm>
            <a:off x="428625" y="4071938"/>
            <a:ext cx="1928813" cy="985837"/>
          </a:xfrm>
          <a:prstGeom prst="cloud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блако 26"/>
          <p:cNvSpPr/>
          <p:nvPr/>
        </p:nvSpPr>
        <p:spPr>
          <a:xfrm>
            <a:off x="6357938" y="2643188"/>
            <a:ext cx="1928812" cy="985837"/>
          </a:xfrm>
          <a:prstGeom prst="cloud">
            <a:avLst/>
          </a:prstGeom>
          <a:solidFill>
            <a:srgbClr val="99FF66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блако 25"/>
          <p:cNvSpPr/>
          <p:nvPr/>
        </p:nvSpPr>
        <p:spPr>
          <a:xfrm>
            <a:off x="1143000" y="2857500"/>
            <a:ext cx="1928813" cy="985838"/>
          </a:xfrm>
          <a:prstGeom prst="cloud">
            <a:avLst/>
          </a:prstGeom>
          <a:solidFill>
            <a:srgbClr val="99FF66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блако 23"/>
          <p:cNvSpPr/>
          <p:nvPr/>
        </p:nvSpPr>
        <p:spPr>
          <a:xfrm>
            <a:off x="4286250" y="1285875"/>
            <a:ext cx="1928813" cy="985838"/>
          </a:xfrm>
          <a:prstGeom prst="cloud">
            <a:avLst/>
          </a:prstGeom>
          <a:solidFill>
            <a:srgbClr val="99FF66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блако 22"/>
          <p:cNvSpPr/>
          <p:nvPr/>
        </p:nvSpPr>
        <p:spPr>
          <a:xfrm>
            <a:off x="2714625" y="3714750"/>
            <a:ext cx="1928813" cy="98583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блако 21"/>
          <p:cNvSpPr/>
          <p:nvPr/>
        </p:nvSpPr>
        <p:spPr>
          <a:xfrm>
            <a:off x="5715000" y="5429250"/>
            <a:ext cx="1928813" cy="98583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блако 19"/>
          <p:cNvSpPr/>
          <p:nvPr/>
        </p:nvSpPr>
        <p:spPr>
          <a:xfrm>
            <a:off x="6786563" y="4286250"/>
            <a:ext cx="1928812" cy="985838"/>
          </a:xfrm>
          <a:prstGeom prst="cloud">
            <a:avLst/>
          </a:prstGeom>
          <a:solidFill>
            <a:srgbClr val="FF99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блако 20"/>
          <p:cNvSpPr/>
          <p:nvPr/>
        </p:nvSpPr>
        <p:spPr>
          <a:xfrm>
            <a:off x="6572250" y="1500188"/>
            <a:ext cx="1928813" cy="985837"/>
          </a:xfrm>
          <a:prstGeom prst="cloud">
            <a:avLst/>
          </a:prstGeom>
          <a:solidFill>
            <a:srgbClr val="FF99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1285875" y="5143500"/>
            <a:ext cx="1928813" cy="985838"/>
          </a:xfrm>
          <a:prstGeom prst="cloud">
            <a:avLst/>
          </a:prstGeom>
          <a:solidFill>
            <a:srgbClr val="FF99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блако 17"/>
          <p:cNvSpPr/>
          <p:nvPr/>
        </p:nvSpPr>
        <p:spPr>
          <a:xfrm>
            <a:off x="3500438" y="2428875"/>
            <a:ext cx="1928812" cy="985838"/>
          </a:xfrm>
          <a:prstGeom prst="cloud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блако 16"/>
          <p:cNvSpPr/>
          <p:nvPr/>
        </p:nvSpPr>
        <p:spPr>
          <a:xfrm>
            <a:off x="1000125" y="1500188"/>
            <a:ext cx="1928813" cy="985837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7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Составь слова</a:t>
            </a:r>
          </a:p>
        </p:txBody>
      </p:sp>
      <p:sp>
        <p:nvSpPr>
          <p:cNvPr id="15374" name="Содержимое 4"/>
          <p:cNvSpPr>
            <a:spLocks noGrp="1"/>
          </p:cNvSpPr>
          <p:nvPr>
            <p:ph sz="half" idx="1"/>
          </p:nvPr>
        </p:nvSpPr>
        <p:spPr>
          <a:xfrm>
            <a:off x="4572000" y="1357313"/>
            <a:ext cx="1500188" cy="7858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сам</a:t>
            </a:r>
          </a:p>
        </p:txBody>
      </p:sp>
      <p:sp>
        <p:nvSpPr>
          <p:cNvPr id="15375" name="Содержимое 5"/>
          <p:cNvSpPr>
            <a:spLocks noGrp="1"/>
          </p:cNvSpPr>
          <p:nvPr>
            <p:ph sz="half" idx="2"/>
          </p:nvPr>
        </p:nvSpPr>
        <p:spPr>
          <a:xfrm>
            <a:off x="6929438" y="1571625"/>
            <a:ext cx="1571625" cy="6191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снег</a:t>
            </a:r>
          </a:p>
        </p:txBody>
      </p:sp>
      <p:sp>
        <p:nvSpPr>
          <p:cNvPr id="15376" name="TextBox 6"/>
          <p:cNvSpPr txBox="1">
            <a:spLocks noChangeArrowheads="1"/>
          </p:cNvSpPr>
          <p:nvPr/>
        </p:nvSpPr>
        <p:spPr bwMode="auto">
          <a:xfrm>
            <a:off x="6715125" y="2786063"/>
            <a:ext cx="1522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лет</a:t>
            </a:r>
            <a:r>
              <a:rPr lang="ru-RU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377" name="TextBox 7"/>
          <p:cNvSpPr txBox="1">
            <a:spLocks noChangeArrowheads="1"/>
          </p:cNvSpPr>
          <p:nvPr/>
        </p:nvSpPr>
        <p:spPr bwMode="auto">
          <a:xfrm>
            <a:off x="3714750" y="2500313"/>
            <a:ext cx="2143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катит</a:t>
            </a:r>
          </a:p>
        </p:txBody>
      </p:sp>
      <p:sp>
        <p:nvSpPr>
          <p:cNvPr id="15378" name="TextBox 8"/>
          <p:cNvSpPr txBox="1">
            <a:spLocks noChangeArrowheads="1"/>
          </p:cNvSpPr>
          <p:nvPr/>
        </p:nvSpPr>
        <p:spPr bwMode="auto">
          <a:xfrm>
            <a:off x="1357313" y="5214938"/>
            <a:ext cx="2000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свалит</a:t>
            </a:r>
          </a:p>
        </p:txBody>
      </p:sp>
      <p:sp>
        <p:nvSpPr>
          <p:cNvPr id="15379" name="TextBox 10"/>
          <p:cNvSpPr txBox="1">
            <a:spLocks noChangeArrowheads="1"/>
          </p:cNvSpPr>
          <p:nvPr/>
        </p:nvSpPr>
        <p:spPr bwMode="auto">
          <a:xfrm>
            <a:off x="1571625" y="2928938"/>
            <a:ext cx="2143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пар</a:t>
            </a:r>
          </a:p>
        </p:txBody>
      </p:sp>
      <p:sp>
        <p:nvSpPr>
          <p:cNvPr id="15380" name="TextBox 11"/>
          <p:cNvSpPr txBox="1">
            <a:spLocks noChangeArrowheads="1"/>
          </p:cNvSpPr>
          <p:nvPr/>
        </p:nvSpPr>
        <p:spPr bwMode="auto">
          <a:xfrm>
            <a:off x="3000375" y="3857625"/>
            <a:ext cx="1500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возит</a:t>
            </a:r>
          </a:p>
        </p:txBody>
      </p:sp>
      <p:sp>
        <p:nvSpPr>
          <p:cNvPr id="15381" name="TextBox 13"/>
          <p:cNvSpPr txBox="1">
            <a:spLocks noChangeArrowheads="1"/>
          </p:cNvSpPr>
          <p:nvPr/>
        </p:nvSpPr>
        <p:spPr bwMode="auto">
          <a:xfrm>
            <a:off x="6858000" y="4286250"/>
            <a:ext cx="1785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падает</a:t>
            </a:r>
          </a:p>
        </p:txBody>
      </p:sp>
      <p:sp>
        <p:nvSpPr>
          <p:cNvPr id="15382" name="TextBox 12"/>
          <p:cNvSpPr txBox="1">
            <a:spLocks noChangeArrowheads="1"/>
          </p:cNvSpPr>
          <p:nvPr/>
        </p:nvSpPr>
        <p:spPr bwMode="auto">
          <a:xfrm>
            <a:off x="5857875" y="5500688"/>
            <a:ext cx="1714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тепло</a:t>
            </a:r>
          </a:p>
        </p:txBody>
      </p:sp>
      <p:sp>
        <p:nvSpPr>
          <p:cNvPr id="15383" name="TextBox 14"/>
          <p:cNvSpPr txBox="1">
            <a:spLocks noChangeArrowheads="1"/>
          </p:cNvSpPr>
          <p:nvPr/>
        </p:nvSpPr>
        <p:spPr bwMode="auto">
          <a:xfrm>
            <a:off x="1214438" y="1571625"/>
            <a:ext cx="15446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везде</a:t>
            </a:r>
          </a:p>
        </p:txBody>
      </p:sp>
      <p:sp>
        <p:nvSpPr>
          <p:cNvPr id="28" name="Облако 27"/>
          <p:cNvSpPr/>
          <p:nvPr/>
        </p:nvSpPr>
        <p:spPr>
          <a:xfrm>
            <a:off x="3714750" y="4857750"/>
            <a:ext cx="1928813" cy="985838"/>
          </a:xfrm>
          <a:prstGeom prst="cloud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85" name="TextBox 9"/>
          <p:cNvSpPr txBox="1">
            <a:spLocks noChangeArrowheads="1"/>
          </p:cNvSpPr>
          <p:nvPr/>
        </p:nvSpPr>
        <p:spPr bwMode="auto">
          <a:xfrm>
            <a:off x="4286250" y="4929188"/>
            <a:ext cx="2071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ход</a:t>
            </a:r>
          </a:p>
        </p:txBody>
      </p:sp>
      <p:sp>
        <p:nvSpPr>
          <p:cNvPr id="15386" name="TextBox 29"/>
          <p:cNvSpPr txBox="1">
            <a:spLocks noChangeArrowheads="1"/>
          </p:cNvSpPr>
          <p:nvPr/>
        </p:nvSpPr>
        <p:spPr bwMode="auto">
          <a:xfrm>
            <a:off x="714375" y="4286250"/>
            <a:ext cx="1571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лёд</a:t>
            </a:r>
          </a:p>
        </p:txBody>
      </p:sp>
      <p:sp>
        <p:nvSpPr>
          <p:cNvPr id="15387" name="TextBox 31"/>
          <p:cNvSpPr txBox="1">
            <a:spLocks noChangeArrowheads="1"/>
          </p:cNvSpPr>
          <p:nvPr/>
        </p:nvSpPr>
        <p:spPr bwMode="auto">
          <a:xfrm>
            <a:off x="5214938" y="3714750"/>
            <a:ext cx="17430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варит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Проверь себя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642938" y="1285875"/>
            <a:ext cx="4092575" cy="466407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Снегоход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Снегокат</a:t>
            </a:r>
            <a:endParaRPr lang="ru-RU" sz="4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Вездеход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Пароход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Паровоз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Ледоход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5" y="1285875"/>
            <a:ext cx="4076700" cy="466407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Самолёт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Самокат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Самоход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Самосвал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Тепловоз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Самовар </a:t>
            </a:r>
            <a:endParaRPr lang="ru-RU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лнце 4">
            <a:hlinkClick r:id="rId2" action="ppaction://hlinksldjump"/>
          </p:cNvPr>
          <p:cNvSpPr/>
          <p:nvPr/>
        </p:nvSpPr>
        <p:spPr>
          <a:xfrm>
            <a:off x="7572375" y="5643563"/>
            <a:ext cx="1357313" cy="1214437"/>
          </a:xfrm>
          <a:prstGeom prst="su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4"/>
          <p:cNvSpPr>
            <a:spLocks noGrp="1"/>
          </p:cNvSpPr>
          <p:nvPr>
            <p:ph type="title"/>
          </p:nvPr>
        </p:nvSpPr>
        <p:spPr>
          <a:xfrm>
            <a:off x="2928938" y="3786188"/>
            <a:ext cx="3286125" cy="2143125"/>
          </a:xfrm>
        </p:spPr>
        <p:txBody>
          <a:bodyPr/>
          <a:lstStyle/>
          <a:p>
            <a:r>
              <a:rPr lang="ru-RU" smtClean="0"/>
              <a:t>Угадай что это?</a:t>
            </a:r>
          </a:p>
        </p:txBody>
      </p:sp>
      <p:sp>
        <p:nvSpPr>
          <p:cNvPr id="4" name="Солнце 3">
            <a:hlinkClick r:id="rId2" action="ppaction://hlinksldjump"/>
          </p:cNvPr>
          <p:cNvSpPr/>
          <p:nvPr/>
        </p:nvSpPr>
        <p:spPr>
          <a:xfrm>
            <a:off x="3714750" y="5715000"/>
            <a:ext cx="928688" cy="928688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60325" y="3328988"/>
            <a:ext cx="3279775" cy="3889375"/>
          </a:xfr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6675" y="-133350"/>
            <a:ext cx="3254375" cy="3778250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0275" y="-60325"/>
            <a:ext cx="3206750" cy="3846513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0275" y="3438525"/>
            <a:ext cx="3133725" cy="3779838"/>
          </a:xfrm>
          <a:prstGeom prst="rect">
            <a:avLst/>
          </a:prstGeom>
          <a:noFill/>
        </p:spPr>
      </p:pic>
      <p:pic>
        <p:nvPicPr>
          <p:cNvPr id="1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/>
          <a:srcRect/>
          <a:stretch>
            <a:fillRect/>
          </a:stretch>
        </p:blipFill>
        <p:spPr>
          <a:xfrm>
            <a:off x="2938463" y="-60325"/>
            <a:ext cx="3406775" cy="4041775"/>
          </a:xfrm>
        </p:spPr>
      </p:pic>
      <p:sp>
        <p:nvSpPr>
          <p:cNvPr id="16" name="Улыбающееся лицо 15"/>
          <p:cNvSpPr/>
          <p:nvPr/>
        </p:nvSpPr>
        <p:spPr>
          <a:xfrm>
            <a:off x="6286500" y="4143375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Улыбающееся лицо 18"/>
          <p:cNvSpPr/>
          <p:nvPr/>
        </p:nvSpPr>
        <p:spPr>
          <a:xfrm>
            <a:off x="6429375" y="1714500"/>
            <a:ext cx="914400" cy="914400"/>
          </a:xfrm>
          <a:prstGeom prst="smileyFac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Улыбающееся лицо 19"/>
          <p:cNvSpPr/>
          <p:nvPr/>
        </p:nvSpPr>
        <p:spPr>
          <a:xfrm>
            <a:off x="4143375" y="1000125"/>
            <a:ext cx="914400" cy="914400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Улыбающееся лицо 20"/>
          <p:cNvSpPr/>
          <p:nvPr/>
        </p:nvSpPr>
        <p:spPr>
          <a:xfrm>
            <a:off x="1857375" y="1785938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Улыбающееся лицо 21"/>
          <p:cNvSpPr/>
          <p:nvPr/>
        </p:nvSpPr>
        <p:spPr>
          <a:xfrm>
            <a:off x="1785938" y="4214813"/>
            <a:ext cx="914400" cy="914400"/>
          </a:xfrm>
          <a:prstGeom prst="smileyFac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313" y="0"/>
            <a:ext cx="8229600" cy="9286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Попробуй образовать новые слова</a:t>
            </a:r>
            <a:endParaRPr lang="ru-RU" dirty="0"/>
          </a:p>
        </p:txBody>
      </p:sp>
      <p:sp>
        <p:nvSpPr>
          <p:cNvPr id="23" name="Текст 22"/>
          <p:cNvSpPr>
            <a:spLocks noGrp="1"/>
          </p:cNvSpPr>
          <p:nvPr>
            <p:ph type="body" idx="1"/>
          </p:nvPr>
        </p:nvSpPr>
        <p:spPr>
          <a:xfrm>
            <a:off x="4857750" y="6000750"/>
            <a:ext cx="4040188" cy="639763"/>
          </a:xfrm>
        </p:spPr>
        <p:txBody>
          <a:bodyPr/>
          <a:lstStyle/>
          <a:p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молокозавод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14438"/>
            <a:ext cx="2071688" cy="1857375"/>
          </a:xfrm>
        </p:spPr>
      </p:pic>
      <p:sp>
        <p:nvSpPr>
          <p:cNvPr id="24" name="Текст 23"/>
          <p:cNvSpPr>
            <a:spLocks noGrp="1"/>
          </p:cNvSpPr>
          <p:nvPr>
            <p:ph type="body" sz="quarter" idx="3"/>
          </p:nvPr>
        </p:nvSpPr>
        <p:spPr>
          <a:xfrm>
            <a:off x="5102225" y="2928938"/>
            <a:ext cx="4041775" cy="639762"/>
          </a:xfrm>
        </p:spPr>
        <p:txBody>
          <a:bodyPr/>
          <a:lstStyle/>
          <a:p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хлебопечка</a:t>
            </a:r>
          </a:p>
        </p:txBody>
      </p:sp>
      <p:pic>
        <p:nvPicPr>
          <p:cNvPr id="18437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3429000" y="1143000"/>
            <a:ext cx="2020888" cy="1857375"/>
          </a:xfr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714375"/>
            <a:ext cx="27336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57625"/>
            <a:ext cx="20716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25" y="3786188"/>
            <a:ext cx="23939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50" y="3500438"/>
            <a:ext cx="257175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Крест 20"/>
          <p:cNvSpPr/>
          <p:nvPr/>
        </p:nvSpPr>
        <p:spPr>
          <a:xfrm>
            <a:off x="2286000" y="1714500"/>
            <a:ext cx="928688" cy="85725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Крест 21"/>
          <p:cNvSpPr/>
          <p:nvPr/>
        </p:nvSpPr>
        <p:spPr>
          <a:xfrm>
            <a:off x="2214563" y="4500563"/>
            <a:ext cx="928687" cy="85725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idx="1"/>
          </p:nvPr>
        </p:nvSpPr>
        <p:spPr>
          <a:xfrm>
            <a:off x="4857750" y="6000750"/>
            <a:ext cx="4040188" cy="639763"/>
          </a:xfrm>
        </p:spPr>
        <p:txBody>
          <a:bodyPr/>
          <a:lstStyle/>
          <a:p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зубочистка</a:t>
            </a:r>
          </a:p>
        </p:txBody>
      </p:sp>
      <p:pic>
        <p:nvPicPr>
          <p:cNvPr id="19459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071563"/>
            <a:ext cx="2214563" cy="1928812"/>
          </a:xfrm>
        </p:spPr>
      </p:pic>
      <p:sp>
        <p:nvSpPr>
          <p:cNvPr id="18" name="Текст 17"/>
          <p:cNvSpPr>
            <a:spLocks noGrp="1"/>
          </p:cNvSpPr>
          <p:nvPr>
            <p:ph type="body" sz="quarter" idx="3"/>
          </p:nvPr>
        </p:nvSpPr>
        <p:spPr>
          <a:xfrm>
            <a:off x="4714875" y="3071813"/>
            <a:ext cx="4041775" cy="639762"/>
          </a:xfrm>
        </p:spPr>
        <p:txBody>
          <a:bodyPr/>
          <a:lstStyle/>
          <a:p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кофемолка</a:t>
            </a:r>
          </a:p>
        </p:txBody>
      </p:sp>
      <p:pic>
        <p:nvPicPr>
          <p:cNvPr id="19461" name="Picture 1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3286125" y="1143000"/>
            <a:ext cx="2546350" cy="1695450"/>
          </a:xfrm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285750"/>
            <a:ext cx="2786063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Крест 9"/>
          <p:cNvSpPr/>
          <p:nvPr/>
        </p:nvSpPr>
        <p:spPr>
          <a:xfrm>
            <a:off x="2286000" y="1643063"/>
            <a:ext cx="928688" cy="85725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4071938"/>
            <a:ext cx="17145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4071938"/>
            <a:ext cx="23526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Крест 12"/>
          <p:cNvSpPr/>
          <p:nvPr/>
        </p:nvSpPr>
        <p:spPr>
          <a:xfrm>
            <a:off x="2214563" y="4500563"/>
            <a:ext cx="928687" cy="85725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88" y="3714750"/>
            <a:ext cx="2857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олнце 14">
            <a:hlinkClick r:id="rId8" action="ppaction://hlinksldjump"/>
          </p:cNvPr>
          <p:cNvSpPr/>
          <p:nvPr/>
        </p:nvSpPr>
        <p:spPr>
          <a:xfrm>
            <a:off x="2286000" y="5929313"/>
            <a:ext cx="857250" cy="928687"/>
          </a:xfrm>
          <a:prstGeom prst="su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 build="p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313" y="274638"/>
            <a:ext cx="8472487" cy="18684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Распредели слова на группы по признаку, по которому образованы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их названий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482" name="Содержимое 7"/>
          <p:cNvSpPr>
            <a:spLocks noGrp="1"/>
          </p:cNvSpPr>
          <p:nvPr>
            <p:ph sz="half" idx="1"/>
          </p:nvPr>
        </p:nvSpPr>
        <p:spPr>
          <a:xfrm>
            <a:off x="571500" y="2357438"/>
            <a:ext cx="8001000" cy="292893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solidFill>
                  <a:srgbClr val="0000FF"/>
                </a:solidFill>
              </a:rPr>
              <a:t>    </a:t>
            </a:r>
            <a:r>
              <a:rPr lang="ru-RU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Опёнок   кофеварка колокольчик сахарница игольница подберёзовик снегопад светильник  лисички хлебница подснежник шиповник</a:t>
            </a:r>
          </a:p>
        </p:txBody>
      </p:sp>
      <p:sp>
        <p:nvSpPr>
          <p:cNvPr id="20483" name="Содержимое 8"/>
          <p:cNvSpPr>
            <a:spLocks noGrp="1"/>
          </p:cNvSpPr>
          <p:nvPr>
            <p:ph sz="half" idx="2"/>
          </p:nvPr>
        </p:nvSpPr>
        <p:spPr>
          <a:xfrm>
            <a:off x="1000125" y="5446713"/>
            <a:ext cx="1828800" cy="1411287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000125"/>
          </a:xfrm>
        </p:spPr>
        <p:txBody>
          <a:bodyPr/>
          <a:lstStyle/>
          <a:p>
            <a:r>
              <a:rPr lang="ru-RU" smtClean="0"/>
              <a:t>По внешнему виду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0" y="5929313"/>
            <a:ext cx="8929688" cy="642937"/>
          </a:xfrm>
        </p:spPr>
        <p:txBody>
          <a:bodyPr/>
          <a:lstStyle/>
          <a:p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колокольчик     лисички     шиповник </a:t>
            </a: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857250"/>
            <a:ext cx="2557463" cy="2643188"/>
          </a:xfrm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357188" y="3571875"/>
            <a:ext cx="2357437" cy="2208213"/>
          </a:xfrm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1071563"/>
            <a:ext cx="2747963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 l="17818" b="-2374"/>
          <a:stretch>
            <a:fillRect/>
          </a:stretch>
        </p:blipFill>
        <p:spPr bwMode="auto">
          <a:xfrm>
            <a:off x="3286125" y="3500438"/>
            <a:ext cx="2643188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05588" y="3714750"/>
            <a:ext cx="253841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13" y="642938"/>
            <a:ext cx="2643187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</TotalTime>
  <Words>174</Words>
  <Application>Microsoft Office PowerPoint</Application>
  <PresentationFormat>Экран (4:3)</PresentationFormat>
  <Paragraphs>70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Calibri</vt:lpstr>
      <vt:lpstr>Arial</vt:lpstr>
      <vt:lpstr>Times New Roman</vt:lpstr>
      <vt:lpstr>Тема Office</vt:lpstr>
      <vt:lpstr>Внеклассное занятие по русскому языку    Почему их так назвали?</vt:lpstr>
      <vt:lpstr>Слайд 2</vt:lpstr>
      <vt:lpstr>Составь слова</vt:lpstr>
      <vt:lpstr>Проверь себя</vt:lpstr>
      <vt:lpstr>Угадай что это?</vt:lpstr>
      <vt:lpstr>Попробуй образовать новые слова</vt:lpstr>
      <vt:lpstr>Слайд 7</vt:lpstr>
      <vt:lpstr>Распредели слова на группы по признаку, по которому образованы  их названий</vt:lpstr>
      <vt:lpstr>По внешнему виду</vt:lpstr>
      <vt:lpstr>По месту произрастания</vt:lpstr>
      <vt:lpstr>По назначению</vt:lpstr>
      <vt:lpstr>По действию</vt:lpstr>
      <vt:lpstr>Найди в этимологическом словаре информацию о происхождении слов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их так назвали?</dc:title>
  <dc:creator>Елена</dc:creator>
  <cp:lastModifiedBy>nadezhda.pronskaya</cp:lastModifiedBy>
  <cp:revision>46</cp:revision>
  <dcterms:created xsi:type="dcterms:W3CDTF">2012-01-24T19:44:38Z</dcterms:created>
  <dcterms:modified xsi:type="dcterms:W3CDTF">2012-04-04T11:09:13Z</dcterms:modified>
</cp:coreProperties>
</file>