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8" r:id="rId2"/>
    <p:sldId id="263" r:id="rId3"/>
    <p:sldId id="260" r:id="rId4"/>
    <p:sldId id="256" r:id="rId5"/>
    <p:sldId id="267" r:id="rId6"/>
    <p:sldId id="264" r:id="rId7"/>
    <p:sldId id="266" r:id="rId8"/>
    <p:sldId id="261" r:id="rId9"/>
    <p:sldId id="257" r:id="rId10"/>
    <p:sldId id="259" r:id="rId11"/>
    <p:sldId id="258" r:id="rId12"/>
    <p:sldId id="262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D744"/>
    <a:srgbClr val="1508B8"/>
    <a:srgbClr val="BDD3E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971668-7E54-427E-9469-5738816A1ED1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E1AA1-9866-4BB4-98F2-D43286DF0D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E1AA1-9866-4BB4-98F2-D43286DF0D4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6.bin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10" Type="http://schemas.openxmlformats.org/officeDocument/2006/relationships/image" Target="../media/image16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214290"/>
            <a:ext cx="67940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Муниципальное общеобразовательное учреждение гимназия № 3</a:t>
            </a:r>
          </a:p>
          <a:p>
            <a:pPr algn="ctr"/>
            <a:r>
              <a:rPr lang="ru-RU" dirty="0" smtClean="0"/>
              <a:t>Центрального района г. Волгограда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857224" y="2285992"/>
            <a:ext cx="7908383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i="1" smtClean="0"/>
              <a:t>Тема урока </a:t>
            </a:r>
            <a:endParaRPr lang="ru-RU" sz="2800" i="1" dirty="0" smtClean="0"/>
          </a:p>
          <a:p>
            <a:pPr algn="ctr"/>
            <a:r>
              <a:rPr lang="ru-RU" sz="3600" dirty="0" smtClean="0"/>
              <a:t>Определение подобных треугольников</a:t>
            </a:r>
          </a:p>
          <a:p>
            <a:pPr algn="ctr"/>
            <a:r>
              <a:rPr lang="ru-RU" dirty="0" smtClean="0"/>
              <a:t>(8 класс)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572000" y="4643446"/>
            <a:ext cx="45296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Выполнила </a:t>
            </a:r>
          </a:p>
          <a:p>
            <a:r>
              <a:rPr lang="ru-RU" dirty="0" smtClean="0"/>
              <a:t>Шлычкова Марина Федоровна,</a:t>
            </a:r>
          </a:p>
          <a:p>
            <a:r>
              <a:rPr lang="ru-RU" dirty="0" smtClean="0"/>
              <a:t>Персональный идентификатор: 242-096-986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857620" y="6286520"/>
            <a:ext cx="1885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Волгоград 2012г.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8860" y="214290"/>
            <a:ext cx="44584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Подобные треугольники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000100" y="3571876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А</a:t>
            </a:r>
          </a:p>
          <a:p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857620" y="3571876"/>
            <a:ext cx="4286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/>
          </a:p>
          <a:p>
            <a:r>
              <a:rPr lang="ru-RU" sz="2000" dirty="0" smtClean="0"/>
              <a:t>С</a:t>
            </a:r>
          </a:p>
          <a:p>
            <a:endParaRPr lang="ru-RU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643042" y="928670"/>
            <a:ext cx="4286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/>
          </a:p>
          <a:p>
            <a:r>
              <a:rPr lang="ru-RU" sz="2000" dirty="0" smtClean="0"/>
              <a:t>В</a:t>
            </a:r>
          </a:p>
          <a:p>
            <a:endParaRPr lang="ru-RU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429124" y="4429132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500562" y="785794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8215338" y="4071942"/>
            <a:ext cx="4286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/>
          </a:p>
          <a:p>
            <a:r>
              <a:rPr lang="ru-RU" sz="2000" dirty="0" smtClean="0"/>
              <a:t>С</a:t>
            </a:r>
            <a:r>
              <a:rPr lang="ru-RU" sz="2000" baseline="-25000" dirty="0" smtClean="0"/>
              <a:t>1</a:t>
            </a:r>
            <a:endParaRPr lang="ru-RU" sz="2000" dirty="0" smtClean="0"/>
          </a:p>
          <a:p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000100" y="5715016"/>
            <a:ext cx="26871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∆ </a:t>
            </a:r>
            <a:r>
              <a:rPr lang="ru-RU" sz="2800" dirty="0" smtClean="0"/>
              <a:t>АВС  </a:t>
            </a:r>
            <a:r>
              <a:rPr lang="ru-RU" sz="4000" baseline="-25000" dirty="0" smtClean="0"/>
              <a:t>~   </a:t>
            </a:r>
            <a:r>
              <a:rPr lang="ru-RU" sz="2000" dirty="0" smtClean="0"/>
              <a:t>∆ </a:t>
            </a:r>
            <a:r>
              <a:rPr lang="ru-RU" sz="2800" dirty="0" smtClean="0"/>
              <a:t>А</a:t>
            </a:r>
            <a:r>
              <a:rPr lang="ru-RU" sz="2800" baseline="-25000" dirty="0" smtClean="0"/>
              <a:t>1</a:t>
            </a:r>
            <a:r>
              <a:rPr lang="ru-RU" sz="2800" dirty="0" smtClean="0"/>
              <a:t>В</a:t>
            </a:r>
            <a:r>
              <a:rPr lang="ru-RU" sz="2800" baseline="-25000" dirty="0" smtClean="0"/>
              <a:t>1</a:t>
            </a:r>
            <a:r>
              <a:rPr lang="ru-RU" sz="2800" dirty="0" smtClean="0"/>
              <a:t>С</a:t>
            </a:r>
            <a:r>
              <a:rPr lang="ru-RU" sz="2800" baseline="-25000" dirty="0" smtClean="0"/>
              <a:t>1</a:t>
            </a:r>
            <a:endParaRPr lang="ru-RU" sz="2800" dirty="0"/>
          </a:p>
        </p:txBody>
      </p:sp>
      <p:sp>
        <p:nvSpPr>
          <p:cNvPr id="15" name="Пирог 14"/>
          <p:cNvSpPr/>
          <p:nvPr/>
        </p:nvSpPr>
        <p:spPr>
          <a:xfrm rot="15824413">
            <a:off x="1047225" y="3404688"/>
            <a:ext cx="914400" cy="914400"/>
          </a:xfrm>
          <a:prstGeom prst="pie">
            <a:avLst>
              <a:gd name="adj1" fmla="val 1083076"/>
              <a:gd name="adj2" fmla="val 5626475"/>
            </a:avLst>
          </a:prstGeom>
          <a:gradFill flip="none" rotWithShape="1">
            <a:gsLst>
              <a:gs pos="0">
                <a:schemeClr val="accent3">
                  <a:lumMod val="60000"/>
                  <a:lumOff val="40000"/>
                </a:schemeClr>
              </a:gs>
              <a:gs pos="40000">
                <a:schemeClr val="bg2">
                  <a:tint val="45000"/>
                  <a:shade val="99000"/>
                  <a:satMod val="350000"/>
                </a:schemeClr>
              </a:gs>
              <a:gs pos="100000">
                <a:schemeClr val="bg2">
                  <a:shade val="20000"/>
                  <a:satMod val="25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Пирог 15"/>
          <p:cNvSpPr/>
          <p:nvPr/>
        </p:nvSpPr>
        <p:spPr>
          <a:xfrm rot="15824413">
            <a:off x="1047226" y="3404687"/>
            <a:ext cx="914400" cy="914400"/>
          </a:xfrm>
          <a:prstGeom prst="pie">
            <a:avLst>
              <a:gd name="adj1" fmla="val 1083076"/>
              <a:gd name="adj2" fmla="val 5626475"/>
            </a:avLst>
          </a:prstGeom>
          <a:gradFill flip="none" rotWithShape="1">
            <a:gsLst>
              <a:gs pos="0">
                <a:schemeClr val="accent3">
                  <a:lumMod val="60000"/>
                  <a:lumOff val="40000"/>
                </a:schemeClr>
              </a:gs>
              <a:gs pos="40000">
                <a:schemeClr val="bg2">
                  <a:tint val="45000"/>
                  <a:shade val="99000"/>
                  <a:satMod val="350000"/>
                </a:schemeClr>
              </a:gs>
              <a:gs pos="100000">
                <a:schemeClr val="bg2">
                  <a:shade val="20000"/>
                  <a:satMod val="25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ирог 17"/>
          <p:cNvSpPr/>
          <p:nvPr/>
        </p:nvSpPr>
        <p:spPr>
          <a:xfrm rot="15824413">
            <a:off x="1047225" y="3404687"/>
            <a:ext cx="914400" cy="914400"/>
          </a:xfrm>
          <a:prstGeom prst="pie">
            <a:avLst>
              <a:gd name="adj1" fmla="val 1083076"/>
              <a:gd name="adj2" fmla="val 5626475"/>
            </a:avLst>
          </a:prstGeom>
          <a:gradFill flip="none" rotWithShape="1">
            <a:gsLst>
              <a:gs pos="0">
                <a:schemeClr val="accent3">
                  <a:lumMod val="60000"/>
                  <a:lumOff val="40000"/>
                </a:schemeClr>
              </a:gs>
              <a:gs pos="40000">
                <a:schemeClr val="bg2">
                  <a:tint val="45000"/>
                  <a:shade val="99000"/>
                  <a:satMod val="350000"/>
                </a:schemeClr>
              </a:gs>
              <a:gs pos="100000">
                <a:schemeClr val="bg2">
                  <a:shade val="20000"/>
                  <a:satMod val="25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1071538" y="1214422"/>
            <a:ext cx="3555650" cy="3077004"/>
            <a:chOff x="1071538" y="1214422"/>
            <a:chExt cx="3555650" cy="3077004"/>
          </a:xfrm>
        </p:grpSpPr>
        <p:sp>
          <p:nvSpPr>
            <p:cNvPr id="3" name="Равнобедренный треугольник 2"/>
            <p:cNvSpPr/>
            <p:nvPr/>
          </p:nvSpPr>
          <p:spPr>
            <a:xfrm>
              <a:off x="1524479" y="1686826"/>
              <a:ext cx="2643206" cy="2143140"/>
            </a:xfrm>
            <a:prstGeom prst="triangle">
              <a:avLst>
                <a:gd name="adj" fmla="val 1261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ирог 21"/>
            <p:cNvSpPr/>
            <p:nvPr/>
          </p:nvSpPr>
          <p:spPr>
            <a:xfrm rot="15824413">
              <a:off x="1071538" y="3377026"/>
              <a:ext cx="914400" cy="914400"/>
            </a:xfrm>
            <a:prstGeom prst="pie">
              <a:avLst>
                <a:gd name="adj1" fmla="val 1083076"/>
                <a:gd name="adj2" fmla="val 5626475"/>
              </a:avLst>
            </a:prstGeom>
            <a:gradFill flip="none" rotWithShape="1">
              <a:gsLst>
                <a:gs pos="0">
                  <a:schemeClr val="accent3">
                    <a:lumMod val="60000"/>
                    <a:lumOff val="40000"/>
                  </a:schemeClr>
                </a:gs>
                <a:gs pos="40000">
                  <a:schemeClr val="bg2">
                    <a:tint val="45000"/>
                    <a:shade val="99000"/>
                    <a:satMod val="350000"/>
                  </a:schemeClr>
                </a:gs>
                <a:gs pos="100000">
                  <a:schemeClr val="bg2">
                    <a:shade val="20000"/>
                    <a:satMod val="25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5" name="Пирог 24"/>
            <p:cNvSpPr/>
            <p:nvPr/>
          </p:nvSpPr>
          <p:spPr>
            <a:xfrm rot="11014840">
              <a:off x="1409264" y="1214422"/>
              <a:ext cx="914400" cy="914400"/>
            </a:xfrm>
            <a:prstGeom prst="pie">
              <a:avLst>
                <a:gd name="adj1" fmla="val 13338821"/>
                <a:gd name="adj2" fmla="val 16420173"/>
              </a:avLst>
            </a:prstGeom>
            <a:gradFill flip="none" rotWithShape="1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7" name="Пирог 26"/>
            <p:cNvSpPr/>
            <p:nvPr/>
          </p:nvSpPr>
          <p:spPr>
            <a:xfrm rot="20878101">
              <a:off x="3712788" y="3372757"/>
              <a:ext cx="914400" cy="914400"/>
            </a:xfrm>
            <a:prstGeom prst="pie">
              <a:avLst>
                <a:gd name="adj1" fmla="val 11603551"/>
                <a:gd name="adj2" fmla="val 14048620"/>
              </a:avLst>
            </a:prstGeom>
            <a:gradFill flip="none"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4" name="Пирог 23"/>
          <p:cNvSpPr/>
          <p:nvPr/>
        </p:nvSpPr>
        <p:spPr>
          <a:xfrm rot="16914542">
            <a:off x="1071538" y="3384752"/>
            <a:ext cx="857256" cy="857256"/>
          </a:xfrm>
          <a:prstGeom prst="pie">
            <a:avLst>
              <a:gd name="adj1" fmla="val 232679"/>
              <a:gd name="adj2" fmla="val 4506465"/>
            </a:avLst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46" name="Группа 45"/>
          <p:cNvGrpSpPr/>
          <p:nvPr/>
        </p:nvGrpSpPr>
        <p:grpSpPr>
          <a:xfrm>
            <a:off x="1071538" y="1214422"/>
            <a:ext cx="3513933" cy="3061532"/>
            <a:chOff x="1076063" y="1214422"/>
            <a:chExt cx="3513933" cy="3061532"/>
          </a:xfrm>
        </p:grpSpPr>
        <p:sp>
          <p:nvSpPr>
            <p:cNvPr id="4" name="Равнобедренный треугольник 3"/>
            <p:cNvSpPr/>
            <p:nvPr/>
          </p:nvSpPr>
          <p:spPr>
            <a:xfrm>
              <a:off x="1516753" y="1686827"/>
              <a:ext cx="2643206" cy="2143140"/>
            </a:xfrm>
            <a:prstGeom prst="triangle">
              <a:avLst>
                <a:gd name="adj" fmla="val 12616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ирог 25"/>
            <p:cNvSpPr/>
            <p:nvPr/>
          </p:nvSpPr>
          <p:spPr>
            <a:xfrm rot="11014840">
              <a:off x="1401538" y="1214422"/>
              <a:ext cx="914400" cy="914400"/>
            </a:xfrm>
            <a:prstGeom prst="pie">
              <a:avLst>
                <a:gd name="adj1" fmla="val 13338821"/>
                <a:gd name="adj2" fmla="val 16420173"/>
              </a:avLst>
            </a:prstGeom>
            <a:gradFill flip="none" rotWithShape="1">
              <a:gsLst>
                <a:gs pos="0">
                  <a:srgbClr val="FFEFD1"/>
                </a:gs>
                <a:gs pos="64999">
                  <a:srgbClr val="F0EBD5"/>
                </a:gs>
                <a:gs pos="100000">
                  <a:srgbClr val="D1C39F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8" name="Пирог 27"/>
            <p:cNvSpPr/>
            <p:nvPr/>
          </p:nvSpPr>
          <p:spPr>
            <a:xfrm rot="20878101">
              <a:off x="3675596" y="3343526"/>
              <a:ext cx="914400" cy="932428"/>
            </a:xfrm>
            <a:prstGeom prst="pie">
              <a:avLst>
                <a:gd name="adj1" fmla="val 11603551"/>
                <a:gd name="adj2" fmla="val 14048620"/>
              </a:avLst>
            </a:prstGeom>
            <a:gradFill flip="none"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2" name="Пирог 31"/>
            <p:cNvSpPr/>
            <p:nvPr/>
          </p:nvSpPr>
          <p:spPr>
            <a:xfrm rot="16914542">
              <a:off x="1076063" y="3382863"/>
              <a:ext cx="857256" cy="857256"/>
            </a:xfrm>
            <a:prstGeom prst="pie">
              <a:avLst>
                <a:gd name="adj1" fmla="val 136362"/>
                <a:gd name="adj2" fmla="val 4621996"/>
              </a:avLst>
            </a:prstGeom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285852" y="2428868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х</a:t>
            </a:r>
            <a:endParaRPr lang="ru-RU" sz="3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071934" y="1928802"/>
            <a:ext cx="548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k</a:t>
            </a:r>
            <a:r>
              <a:rPr lang="ru-RU" sz="32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х</a:t>
            </a:r>
            <a:endParaRPr lang="ru-RU" sz="3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00298" y="3786190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у</a:t>
            </a:r>
            <a:endParaRPr lang="ru-RU" sz="3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215074" y="4500570"/>
            <a:ext cx="5565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k</a:t>
            </a:r>
            <a:r>
              <a:rPr lang="ru-RU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у</a:t>
            </a:r>
            <a:endParaRPr lang="ru-RU" sz="3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000364" y="2428868"/>
            <a:ext cx="3465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accent6"/>
                </a:solidFill>
              </a:rPr>
              <a:t>z</a:t>
            </a:r>
            <a:endParaRPr lang="ru-RU" sz="3200" dirty="0">
              <a:solidFill>
                <a:schemeClr val="accent6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500826" y="1857364"/>
            <a:ext cx="5325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k</a:t>
            </a:r>
            <a:r>
              <a:rPr lang="en-US" sz="3200" dirty="0" err="1" smtClean="0">
                <a:solidFill>
                  <a:schemeClr val="accent6"/>
                </a:solidFill>
              </a:rPr>
              <a:t>z</a:t>
            </a:r>
            <a:endParaRPr lang="ru-RU" sz="32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48148E-6 L 0.40277 0.0053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000"/>
                            </p:stCondLst>
                            <p:childTnLst>
                              <p:par>
                                <p:cTn id="2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3000"/>
                            </p:stCondLst>
                            <p:childTnLst>
                              <p:par>
                                <p:cTn id="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100"/>
                            </p:stCondLst>
                            <p:childTnLst>
                              <p:par>
                                <p:cTn id="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7100"/>
                            </p:stCondLst>
                            <p:childTnLst>
                              <p:par>
                                <p:cTn id="4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9200"/>
                            </p:stCondLst>
                            <p:childTnLst>
                              <p:par>
                                <p:cTn id="4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1200"/>
                            </p:stCondLst>
                            <p:childTnLst>
                              <p:par>
                                <p:cTn id="5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33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30" grpId="0"/>
      <p:bldP spid="31" grpId="0"/>
      <p:bldP spid="33" grpId="0"/>
      <p:bldP spid="34" grpId="0"/>
      <p:bldP spid="35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785786" y="1142984"/>
            <a:ext cx="3071834" cy="2571768"/>
          </a:xfrm>
          <a:prstGeom prst="triangle">
            <a:avLst>
              <a:gd name="adj" fmla="val 774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5286380" y="1285860"/>
            <a:ext cx="1785950" cy="1571636"/>
          </a:xfrm>
          <a:prstGeom prst="triangle">
            <a:avLst>
              <a:gd name="adj" fmla="val 774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5286380" y="2428868"/>
            <a:ext cx="500066" cy="428628"/>
          </a:xfrm>
          <a:prstGeom prst="triangle">
            <a:avLst>
              <a:gd name="adj" fmla="val 76544"/>
            </a:avLst>
          </a:prstGeom>
          <a:gradFill flip="none" rotWithShape="1">
            <a:gsLst>
              <a:gs pos="0">
                <a:srgbClr val="FFFF00"/>
              </a:gs>
              <a:gs pos="40000">
                <a:schemeClr val="bg2">
                  <a:tint val="45000"/>
                  <a:shade val="99000"/>
                  <a:satMod val="350000"/>
                </a:schemeClr>
              </a:gs>
              <a:gs pos="100000">
                <a:schemeClr val="bg2">
                  <a:shade val="20000"/>
                  <a:satMod val="255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785786" y="3286124"/>
            <a:ext cx="500066" cy="428628"/>
          </a:xfrm>
          <a:prstGeom prst="triangle">
            <a:avLst>
              <a:gd name="adj" fmla="val 76543"/>
            </a:avLst>
          </a:prstGeom>
          <a:gradFill flip="none" rotWithShape="1">
            <a:gsLst>
              <a:gs pos="0">
                <a:srgbClr val="FFFF00"/>
              </a:gs>
              <a:gs pos="40000">
                <a:schemeClr val="bg2">
                  <a:tint val="45000"/>
                  <a:shade val="99000"/>
                  <a:satMod val="350000"/>
                </a:schemeClr>
              </a:gs>
              <a:gs pos="100000">
                <a:schemeClr val="bg2">
                  <a:shade val="20000"/>
                  <a:satMod val="255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endCxn id="2" idx="4"/>
          </p:cNvCxnSpPr>
          <p:nvPr/>
        </p:nvCxnSpPr>
        <p:spPr>
          <a:xfrm rot="16200000" flipH="1">
            <a:off x="2214546" y="2071678"/>
            <a:ext cx="2571768" cy="714380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endCxn id="3" idx="4"/>
          </p:cNvCxnSpPr>
          <p:nvPr/>
        </p:nvCxnSpPr>
        <p:spPr>
          <a:xfrm rot="16200000" flipH="1">
            <a:off x="6107917" y="1893083"/>
            <a:ext cx="1571636" cy="357190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000100" y="4929198"/>
            <a:ext cx="72367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Сходственные стороны:    </a:t>
            </a:r>
            <a:r>
              <a:rPr lang="ru-RU" sz="3600" dirty="0" smtClean="0">
                <a:solidFill>
                  <a:srgbClr val="FFFF00"/>
                </a:solidFill>
              </a:rPr>
              <a:t>ВС</a:t>
            </a:r>
            <a:r>
              <a:rPr lang="ru-RU" sz="3600" dirty="0" smtClean="0"/>
              <a:t>  и  </a:t>
            </a:r>
            <a:r>
              <a:rPr lang="ru-RU" sz="3600" dirty="0" smtClean="0">
                <a:solidFill>
                  <a:srgbClr val="FFFF00"/>
                </a:solidFill>
              </a:rPr>
              <a:t>В</a:t>
            </a:r>
            <a:r>
              <a:rPr lang="ru-RU" sz="3600" baseline="-25000" dirty="0" smtClean="0">
                <a:solidFill>
                  <a:srgbClr val="FFFF00"/>
                </a:solidFill>
              </a:rPr>
              <a:t>1</a:t>
            </a:r>
            <a:r>
              <a:rPr lang="ru-RU" sz="3600" dirty="0" smtClean="0">
                <a:solidFill>
                  <a:srgbClr val="FFFF00"/>
                </a:solidFill>
              </a:rPr>
              <a:t>С</a:t>
            </a:r>
            <a:r>
              <a:rPr lang="ru-RU" sz="3600" baseline="-25000" dirty="0" smtClean="0">
                <a:solidFill>
                  <a:srgbClr val="FFFF00"/>
                </a:solidFill>
              </a:rPr>
              <a:t>1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8596" y="350043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929190" y="2714620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539148" y="500041"/>
          <a:ext cx="2675926" cy="918601"/>
        </p:xfrm>
        <a:graphic>
          <a:graphicData uri="http://schemas.openxmlformats.org/presentationml/2006/ole">
            <p:oleObj spid="_x0000_s15365" name="Формула" r:id="rId3" imgW="634680" imgH="215640" progId="Equation.3">
              <p:embed/>
            </p:oleObj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857488" y="78579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В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14744" y="378619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С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643702" y="857232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В</a:t>
            </a:r>
            <a:r>
              <a:rPr lang="ru-RU" baseline="-25000" dirty="0" smtClean="0">
                <a:solidFill>
                  <a:srgbClr val="FFFF00"/>
                </a:solidFill>
              </a:rPr>
              <a:t>1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72330" y="2714620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С</a:t>
            </a:r>
            <a:r>
              <a:rPr lang="ru-RU" baseline="-25000" dirty="0" smtClean="0">
                <a:solidFill>
                  <a:srgbClr val="FFFF00"/>
                </a:solidFill>
              </a:rPr>
              <a:t>1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357166"/>
            <a:ext cx="73690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СВОЙСТВО ПОДОБНЫХ ТРЕУГОЛЬНИКОВ.</a:t>
            </a:r>
            <a:endParaRPr lang="ru-RU" sz="3200" dirty="0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500034" y="1357298"/>
            <a:ext cx="1785918" cy="642942"/>
          </a:xfrm>
          <a:prstGeom prst="triangle">
            <a:avLst>
              <a:gd name="adj" fmla="val 244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внобедренный треугольник 3"/>
          <p:cNvSpPr/>
          <p:nvPr/>
        </p:nvSpPr>
        <p:spPr>
          <a:xfrm rot="9560326">
            <a:off x="2527195" y="1967956"/>
            <a:ext cx="2428892" cy="1000132"/>
          </a:xfrm>
          <a:prstGeom prst="triangle">
            <a:avLst>
              <a:gd name="adj" fmla="val 244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14282" y="207167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71472" y="1071546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214546" y="157161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643438" y="2643182"/>
            <a:ext cx="38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000232" y="2500306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857752" y="1285860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r>
              <a:rPr lang="ru-RU" baseline="-25000" dirty="0" smtClean="0"/>
              <a:t>1</a:t>
            </a:r>
            <a:endParaRPr lang="ru-RU" dirty="0"/>
          </a:p>
        </p:txBody>
      </p:sp>
      <p:sp>
        <p:nvSpPr>
          <p:cNvPr id="11" name="Пирог 10"/>
          <p:cNvSpPr/>
          <p:nvPr/>
        </p:nvSpPr>
        <p:spPr>
          <a:xfrm rot="5400000">
            <a:off x="155997" y="1673500"/>
            <a:ext cx="714380" cy="642942"/>
          </a:xfrm>
          <a:prstGeom prst="pie">
            <a:avLst>
              <a:gd name="adj1" fmla="val 12936638"/>
              <a:gd name="adj2" fmla="val 16200000"/>
            </a:avLst>
          </a:prstGeom>
          <a:gradFill flip="none" rotWithShape="1">
            <a:gsLst>
              <a:gs pos="0">
                <a:srgbClr val="FFC000"/>
              </a:gs>
              <a:gs pos="40000">
                <a:schemeClr val="bg2">
                  <a:tint val="45000"/>
                  <a:shade val="99000"/>
                  <a:satMod val="350000"/>
                </a:schemeClr>
              </a:gs>
              <a:gs pos="100000">
                <a:schemeClr val="bg2">
                  <a:shade val="20000"/>
                  <a:satMod val="25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ирог 11"/>
          <p:cNvSpPr/>
          <p:nvPr/>
        </p:nvSpPr>
        <p:spPr>
          <a:xfrm rot="14661244">
            <a:off x="4361010" y="1220914"/>
            <a:ext cx="714380" cy="642942"/>
          </a:xfrm>
          <a:prstGeom prst="pie">
            <a:avLst>
              <a:gd name="adj1" fmla="val 12936638"/>
              <a:gd name="adj2" fmla="val 16200000"/>
            </a:avLst>
          </a:prstGeom>
          <a:gradFill flip="none" rotWithShape="1">
            <a:gsLst>
              <a:gs pos="0">
                <a:srgbClr val="FFC000"/>
              </a:gs>
              <a:gs pos="40000">
                <a:schemeClr val="bg2">
                  <a:tint val="45000"/>
                  <a:shade val="99000"/>
                  <a:satMod val="350000"/>
                </a:schemeClr>
              </a:gs>
              <a:gs pos="100000">
                <a:schemeClr val="bg2">
                  <a:shade val="20000"/>
                  <a:satMod val="25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 flipH="1" flipV="1">
            <a:off x="3170165" y="794349"/>
            <a:ext cx="889298" cy="2312913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endCxn id="3" idx="0"/>
          </p:cNvCxnSpPr>
          <p:nvPr/>
        </p:nvCxnSpPr>
        <p:spPr>
          <a:xfrm rot="5400000" flipH="1" flipV="1">
            <a:off x="396445" y="1460887"/>
            <a:ext cx="642942" cy="43576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00034" y="2000240"/>
            <a:ext cx="1771218" cy="5541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endCxn id="4" idx="0"/>
          </p:cNvCxnSpPr>
          <p:nvPr/>
        </p:nvCxnSpPr>
        <p:spPr>
          <a:xfrm rot="5400000">
            <a:off x="4032230" y="2006987"/>
            <a:ext cx="1177202" cy="2418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57158" y="3000372"/>
            <a:ext cx="87014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1) Теорема о площадях треугольников, имеющих по одному равному углу:  </a:t>
            </a:r>
            <a:endParaRPr lang="ru-RU" sz="2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000100" y="3643314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А   =    А</a:t>
            </a:r>
            <a:r>
              <a:rPr lang="ru-RU" sz="2400" baseline="-25000" dirty="0" smtClean="0"/>
              <a:t>1</a:t>
            </a:r>
            <a:endParaRPr lang="ru-RU" sz="2400" dirty="0"/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7410" name="Формула" r:id="rId3" imgW="114120" imgH="215640" progId="Equation.3">
              <p:embed/>
            </p:oleObj>
          </a:graphicData>
        </a:graphic>
      </p:graphicFrame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857224" y="3714752"/>
          <a:ext cx="214315" cy="357190"/>
        </p:xfrm>
        <a:graphic>
          <a:graphicData uri="http://schemas.openxmlformats.org/presentationml/2006/ole">
            <p:oleObj spid="_x0000_s17411" name="Формула" r:id="rId4" imgW="164957" imgH="152268" progId="Equation.3">
              <p:embed/>
            </p:oleObj>
          </a:graphicData>
        </a:graphic>
      </p:graphicFrame>
      <p:graphicFrame>
        <p:nvGraphicFramePr>
          <p:cNvPr id="32" name="Object 3"/>
          <p:cNvGraphicFramePr>
            <a:graphicFrameLocks noChangeAspect="1"/>
          </p:cNvGraphicFramePr>
          <p:nvPr/>
        </p:nvGraphicFramePr>
        <p:xfrm>
          <a:off x="1571604" y="3714752"/>
          <a:ext cx="214315" cy="357190"/>
        </p:xfrm>
        <a:graphic>
          <a:graphicData uri="http://schemas.openxmlformats.org/presentationml/2006/ole">
            <p:oleObj spid="_x0000_s17413" name="Формула" r:id="rId5" imgW="164957" imgH="152268" progId="Equation.3">
              <p:embed/>
            </p:oleObj>
          </a:graphicData>
        </a:graphic>
      </p:graphicFrame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2398713" y="3357563"/>
          <a:ext cx="2559050" cy="928687"/>
        </p:xfrm>
        <a:graphic>
          <a:graphicData uri="http://schemas.openxmlformats.org/presentationml/2006/ole">
            <p:oleObj spid="_x0000_s17416" name="Формула" r:id="rId6" imgW="1180800" imgH="431640" progId="Equation.3">
              <p:embed/>
            </p:oleObj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571472" y="4572008"/>
            <a:ext cx="3989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2) АВ и  А</a:t>
            </a:r>
            <a:r>
              <a:rPr lang="ru-RU" baseline="-25000" dirty="0" smtClean="0"/>
              <a:t>1</a:t>
            </a:r>
            <a:r>
              <a:rPr lang="ru-RU" dirty="0" smtClean="0"/>
              <a:t> В</a:t>
            </a:r>
            <a:r>
              <a:rPr lang="ru-RU" baseline="-25000" dirty="0" smtClean="0"/>
              <a:t>1</a:t>
            </a:r>
            <a:r>
              <a:rPr lang="ru-RU" dirty="0" smtClean="0"/>
              <a:t>  </a:t>
            </a:r>
            <a:r>
              <a:rPr lang="ru-RU" b="1" dirty="0" smtClean="0"/>
              <a:t>-   </a:t>
            </a:r>
            <a:r>
              <a:rPr lang="ru-RU" b="1" dirty="0" smtClean="0">
                <a:solidFill>
                  <a:srgbClr val="FFFF00"/>
                </a:solidFill>
              </a:rPr>
              <a:t>сходственные</a:t>
            </a:r>
            <a:r>
              <a:rPr lang="ru-RU" b="1" baseline="-25000" dirty="0" smtClean="0">
                <a:solidFill>
                  <a:srgbClr val="FFFF00"/>
                </a:solidFill>
              </a:rPr>
              <a:t> </a:t>
            </a:r>
            <a:r>
              <a:rPr lang="ru-RU" b="1" dirty="0" smtClean="0">
                <a:solidFill>
                  <a:srgbClr val="FFFF00"/>
                </a:solidFill>
              </a:rPr>
              <a:t>,  </a:t>
            </a:r>
            <a:r>
              <a:rPr lang="ru-RU" dirty="0" smtClean="0"/>
              <a:t>значит</a:t>
            </a:r>
            <a:endParaRPr lang="ru-RU" dirty="0"/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4572000" y="4429132"/>
          <a:ext cx="1071570" cy="765407"/>
        </p:xfrm>
        <a:graphic>
          <a:graphicData uri="http://schemas.openxmlformats.org/presentationml/2006/ole">
            <p:oleObj spid="_x0000_s17418" name="Формула" r:id="rId7" imgW="596900" imgH="431800" progId="Equation.3">
              <p:embed/>
            </p:oleObj>
          </a:graphicData>
        </a:graphic>
      </p:graphicFrame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4572000" y="5143512"/>
          <a:ext cx="1100145" cy="785818"/>
        </p:xfrm>
        <a:graphic>
          <a:graphicData uri="http://schemas.openxmlformats.org/presentationml/2006/ole">
            <p:oleObj spid="_x0000_s17420" name="Формула" r:id="rId8" imgW="596900" imgH="431800" progId="Equation.3">
              <p:embed/>
            </p:oleObj>
          </a:graphicData>
        </a:graphic>
      </p:graphicFrame>
      <p:sp>
        <p:nvSpPr>
          <p:cNvPr id="44" name="Прямоугольник 43"/>
          <p:cNvSpPr/>
          <p:nvPr/>
        </p:nvSpPr>
        <p:spPr>
          <a:xfrm>
            <a:off x="785786" y="5214950"/>
            <a:ext cx="3748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АС и  А</a:t>
            </a:r>
            <a:r>
              <a:rPr lang="ru-RU" baseline="-25000" dirty="0" smtClean="0"/>
              <a:t>1</a:t>
            </a:r>
            <a:r>
              <a:rPr lang="ru-RU" dirty="0" smtClean="0"/>
              <a:t> С</a:t>
            </a:r>
            <a:r>
              <a:rPr lang="ru-RU" baseline="-25000" dirty="0" smtClean="0"/>
              <a:t>1</a:t>
            </a:r>
            <a:r>
              <a:rPr lang="ru-RU" dirty="0" smtClean="0"/>
              <a:t>  -   </a:t>
            </a:r>
            <a:r>
              <a:rPr lang="ru-RU" b="1" dirty="0" smtClean="0">
                <a:solidFill>
                  <a:srgbClr val="FFFF00"/>
                </a:solidFill>
              </a:rPr>
              <a:t>сходственные</a:t>
            </a:r>
            <a:r>
              <a:rPr lang="ru-RU" b="1" baseline="-25000" dirty="0" smtClean="0">
                <a:solidFill>
                  <a:srgbClr val="FFFF00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</a:rPr>
              <a:t>,  </a:t>
            </a:r>
            <a:r>
              <a:rPr lang="ru-RU" dirty="0" smtClean="0"/>
              <a:t>значит</a:t>
            </a:r>
            <a:endParaRPr lang="ru-RU" dirty="0"/>
          </a:p>
        </p:txBody>
      </p:sp>
      <p:sp>
        <p:nvSpPr>
          <p:cNvPr id="45" name="TextBox 44"/>
          <p:cNvSpPr txBox="1"/>
          <p:nvPr/>
        </p:nvSpPr>
        <p:spPr>
          <a:xfrm>
            <a:off x="642910" y="6215082"/>
            <a:ext cx="998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3)  Тогда</a:t>
            </a:r>
            <a:endParaRPr lang="ru-RU" dirty="0"/>
          </a:p>
        </p:txBody>
      </p:sp>
      <p:graphicFrame>
        <p:nvGraphicFramePr>
          <p:cNvPr id="46" name="Object 8"/>
          <p:cNvGraphicFramePr>
            <a:graphicFrameLocks noChangeAspect="1"/>
          </p:cNvGraphicFramePr>
          <p:nvPr/>
        </p:nvGraphicFramePr>
        <p:xfrm>
          <a:off x="2786050" y="3357562"/>
          <a:ext cx="2173288" cy="928687"/>
        </p:xfrm>
        <a:graphic>
          <a:graphicData uri="http://schemas.openxmlformats.org/presentationml/2006/ole">
            <p:oleObj spid="_x0000_s17422" name="Формула" r:id="rId9" imgW="1002960" imgH="431640" progId="Equation.3">
              <p:embed/>
            </p:oleObj>
          </a:graphicData>
        </a:graphic>
      </p:graphicFrame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4786314" y="5913883"/>
          <a:ext cx="785818" cy="955725"/>
        </p:xfrm>
        <a:graphic>
          <a:graphicData uri="http://schemas.openxmlformats.org/presentationml/2006/ole">
            <p:oleObj spid="_x0000_s17423" name="Формула" r:id="rId10" imgW="355446" imgH="431613" progId="Equation.3">
              <p:embed/>
            </p:oleObj>
          </a:graphicData>
        </a:graphic>
      </p:graphicFrame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5786446" y="5929330"/>
          <a:ext cx="734648" cy="928670"/>
        </p:xfrm>
        <a:graphic>
          <a:graphicData uri="http://schemas.openxmlformats.org/presentationml/2006/ole">
            <p:oleObj spid="_x0000_s17425" name="Формула" r:id="rId11" imgW="342720" imgH="431640" progId="Equation.3">
              <p:embed/>
            </p:oleObj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4357686" y="614364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=</a:t>
            </a: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>
            <a:off x="5572132" y="6215082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∙</a:t>
            </a: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6572264" y="6000768"/>
            <a:ext cx="16498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= </a:t>
            </a:r>
            <a:r>
              <a:rPr lang="en-US" sz="3600" dirty="0" err="1" smtClean="0"/>
              <a:t>k∙k</a:t>
            </a:r>
            <a:r>
              <a:rPr lang="en-US" sz="3600" dirty="0" smtClean="0"/>
              <a:t>=k</a:t>
            </a:r>
            <a:r>
              <a:rPr lang="en-US" sz="3600" baseline="30000" dirty="0" smtClean="0"/>
              <a:t>2</a:t>
            </a:r>
            <a:endParaRPr lang="ru-RU" sz="3600" dirty="0"/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6715140" y="1071546"/>
          <a:ext cx="2249487" cy="1928813"/>
        </p:xfrm>
        <a:graphic>
          <a:graphicData uri="http://schemas.openxmlformats.org/presentationml/2006/ole">
            <p:oleObj spid="_x0000_s17427" name="Формула" r:id="rId12" imgW="49500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3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3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3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000"/>
                            </p:stCondLst>
                            <p:childTnLst>
                              <p:par>
                                <p:cTn id="9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9000"/>
                            </p:stCondLst>
                            <p:childTnLst>
                              <p:par>
                                <p:cTn id="12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3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000"/>
                            </p:stCondLst>
                            <p:childTnLst>
                              <p:par>
                                <p:cTn id="13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-0.07309 0.37338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" y="1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0"/>
                            </p:stCondLst>
                            <p:childTnLst>
                              <p:par>
                                <p:cTn id="13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9" dur="2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70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9000"/>
                            </p:stCondLst>
                            <p:childTnLst>
                              <p:par>
                                <p:cTn id="14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7" dur="20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3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5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4" dur="10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 animBg="1"/>
      <p:bldP spid="11" grpId="1" animBg="1"/>
      <p:bldP spid="12" grpId="0" animBg="1"/>
      <p:bldP spid="12" grpId="1" animBg="1"/>
      <p:bldP spid="27" grpId="0"/>
      <p:bldP spid="28" grpId="0"/>
      <p:bldP spid="38" grpId="0"/>
      <p:bldP spid="44" grpId="0"/>
      <p:bldP spid="45" grpId="0"/>
      <p:bldP spid="51" grpId="0"/>
      <p:bldP spid="52" grpId="0"/>
      <p:bldP spid="5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0"/>
            <a:ext cx="1212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Итак,</a:t>
            </a:r>
            <a:endParaRPr lang="ru-RU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5657671"/>
            <a:ext cx="66856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3600" dirty="0" smtClean="0">
                <a:solidFill>
                  <a:schemeClr val="bg1"/>
                </a:solidFill>
              </a:rPr>
              <a:t>свойстве площадей подобных </a:t>
            </a:r>
            <a:endParaRPr lang="en-US" sz="3600" dirty="0" smtClean="0">
              <a:solidFill>
                <a:schemeClr val="bg1"/>
              </a:solidFill>
            </a:endParaRPr>
          </a:p>
          <a:p>
            <a:r>
              <a:rPr lang="en-US" sz="3600" dirty="0" smtClean="0">
                <a:solidFill>
                  <a:schemeClr val="bg1"/>
                </a:solidFill>
              </a:rPr>
              <a:t>    </a:t>
            </a:r>
            <a:r>
              <a:rPr lang="ru-RU" sz="3600" dirty="0" smtClean="0">
                <a:solidFill>
                  <a:schemeClr val="bg1"/>
                </a:solidFill>
              </a:rPr>
              <a:t>треугольников…</a:t>
            </a:r>
            <a:endParaRPr lang="ru-RU" sz="3600" dirty="0">
              <a:solidFill>
                <a:schemeClr val="bg1"/>
              </a:solidFill>
            </a:endParaRPr>
          </a:p>
        </p:txBody>
      </p:sp>
      <p:grpSp>
        <p:nvGrpSpPr>
          <p:cNvPr id="56" name="Группа 55"/>
          <p:cNvGrpSpPr/>
          <p:nvPr/>
        </p:nvGrpSpPr>
        <p:grpSpPr>
          <a:xfrm>
            <a:off x="5572132" y="428604"/>
            <a:ext cx="3214710" cy="2643206"/>
            <a:chOff x="5572132" y="428604"/>
            <a:chExt cx="3214710" cy="2643206"/>
          </a:xfrm>
        </p:grpSpPr>
        <p:sp>
          <p:nvSpPr>
            <p:cNvPr id="5" name="Загнутый угол 4"/>
            <p:cNvSpPr/>
            <p:nvPr/>
          </p:nvSpPr>
          <p:spPr>
            <a:xfrm>
              <a:off x="5643570" y="500042"/>
              <a:ext cx="3143272" cy="2571768"/>
            </a:xfrm>
            <a:prstGeom prst="foldedCorner">
              <a:avLst/>
            </a:prstGeom>
            <a:solidFill>
              <a:schemeClr val="tx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aphicFrame>
          <p:nvGraphicFramePr>
            <p:cNvPr id="25602" name="Object 1"/>
            <p:cNvGraphicFramePr>
              <a:graphicFrameLocks noChangeAspect="1"/>
            </p:cNvGraphicFramePr>
            <p:nvPr/>
          </p:nvGraphicFramePr>
          <p:xfrm>
            <a:off x="5572132" y="428604"/>
            <a:ext cx="1857375" cy="1692275"/>
          </p:xfrm>
          <a:graphic>
            <a:graphicData uri="http://schemas.openxmlformats.org/presentationml/2006/ole">
              <p:oleObj spid="_x0000_s25602" name="Формула" r:id="rId3" imgW="431613" imgH="393529" progId="Equation.3">
                <p:embed/>
              </p:oleObj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7358082" y="642918"/>
              <a:ext cx="1181734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6600" dirty="0" smtClean="0">
                  <a:solidFill>
                    <a:schemeClr val="bg1"/>
                  </a:solidFill>
                </a:rPr>
                <a:t>= </a:t>
              </a:r>
              <a:r>
                <a:rPr lang="en-US" sz="6600" dirty="0" smtClean="0">
                  <a:solidFill>
                    <a:srgbClr val="FF0000"/>
                  </a:solidFill>
                </a:rPr>
                <a:t>k</a:t>
              </a:r>
              <a:endParaRPr lang="ru-RU" sz="6600" dirty="0">
                <a:solidFill>
                  <a:srgbClr val="FF0000"/>
                </a:solidFill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5857884" y="2643182"/>
              <a:ext cx="1381808" cy="12142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5857884" y="2285992"/>
              <a:ext cx="2214578" cy="0"/>
            </a:xfrm>
            <a:prstGeom prst="lin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143636" y="1928802"/>
              <a:ext cx="303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1"/>
                  </a:solidFill>
                </a:rPr>
                <a:t>a</a:t>
              </a:r>
              <a:endParaRPr lang="ru-RU" i="1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72198" y="2285992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 </a:t>
              </a:r>
              <a:r>
                <a:rPr lang="en-US" i="1" dirty="0" smtClean="0">
                  <a:solidFill>
                    <a:schemeClr val="bg1"/>
                  </a:solidFill>
                </a:rPr>
                <a:t>a = </a:t>
              </a:r>
              <a:r>
                <a:rPr lang="en-US" i="1" dirty="0" smtClean="0">
                  <a:solidFill>
                    <a:srgbClr val="FF0000"/>
                  </a:solidFill>
                </a:rPr>
                <a:t>k</a:t>
              </a:r>
              <a:r>
                <a:rPr lang="en-US" i="1" dirty="0" smtClean="0">
                  <a:solidFill>
                    <a:schemeClr val="bg1"/>
                  </a:solidFill>
                </a:rPr>
                <a:t>b</a:t>
              </a:r>
              <a:endParaRPr lang="ru-RU" i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5214942" y="0"/>
            <a:ext cx="3705252" cy="3633814"/>
            <a:chOff x="3857620" y="3429000"/>
            <a:chExt cx="3705252" cy="3633814"/>
          </a:xfrm>
        </p:grpSpPr>
        <p:sp>
          <p:nvSpPr>
            <p:cNvPr id="18" name="Загнутый угол 17"/>
            <p:cNvSpPr/>
            <p:nvPr/>
          </p:nvSpPr>
          <p:spPr>
            <a:xfrm>
              <a:off x="4000496" y="3857628"/>
              <a:ext cx="3357586" cy="3000372"/>
            </a:xfrm>
            <a:prstGeom prst="foldedCorner">
              <a:avLst/>
            </a:prstGeom>
            <a:solidFill>
              <a:schemeClr val="tx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1" name="Группа 20"/>
            <p:cNvGrpSpPr/>
            <p:nvPr/>
          </p:nvGrpSpPr>
          <p:grpSpPr>
            <a:xfrm>
              <a:off x="3857620" y="4857760"/>
              <a:ext cx="2490806" cy="2205054"/>
              <a:chOff x="1076063" y="1214422"/>
              <a:chExt cx="3513933" cy="3061532"/>
            </a:xfrm>
          </p:grpSpPr>
          <p:sp>
            <p:nvSpPr>
              <p:cNvPr id="22" name="Равнобедренный треугольник 21"/>
              <p:cNvSpPr/>
              <p:nvPr/>
            </p:nvSpPr>
            <p:spPr>
              <a:xfrm>
                <a:off x="1516753" y="1686827"/>
                <a:ext cx="2643206" cy="2143140"/>
              </a:xfrm>
              <a:prstGeom prst="triangle">
                <a:avLst>
                  <a:gd name="adj" fmla="val 12616"/>
                </a:avLst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3" name="Пирог 22"/>
              <p:cNvSpPr/>
              <p:nvPr/>
            </p:nvSpPr>
            <p:spPr>
              <a:xfrm rot="11014840">
                <a:off x="1401538" y="1214422"/>
                <a:ext cx="914400" cy="914400"/>
              </a:xfrm>
              <a:prstGeom prst="pie">
                <a:avLst>
                  <a:gd name="adj1" fmla="val 13338821"/>
                  <a:gd name="adj2" fmla="val 16420173"/>
                </a:avLst>
              </a:prstGeom>
              <a:gradFill flip="none" rotWithShape="1">
                <a:gsLst>
                  <a:gs pos="0">
                    <a:srgbClr val="FFEFD1"/>
                  </a:gs>
                  <a:gs pos="64999">
                    <a:srgbClr val="F0EBD5"/>
                  </a:gs>
                  <a:gs pos="100000">
                    <a:srgbClr val="D1C39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Пирог 23"/>
              <p:cNvSpPr/>
              <p:nvPr/>
            </p:nvSpPr>
            <p:spPr>
              <a:xfrm rot="20878101">
                <a:off x="3675596" y="3343526"/>
                <a:ext cx="914400" cy="932428"/>
              </a:xfrm>
              <a:prstGeom prst="pie">
                <a:avLst>
                  <a:gd name="adj1" fmla="val 11603551"/>
                  <a:gd name="adj2" fmla="val 14048620"/>
                </a:avLst>
              </a:prstGeom>
              <a:gradFill flip="none" rotWithShape="1">
                <a:gsLst>
                  <a:gs pos="0">
                    <a:srgbClr val="5E9EFF"/>
                  </a:gs>
                  <a:gs pos="39999">
                    <a:srgbClr val="85C2FF"/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Пирог 24"/>
              <p:cNvSpPr/>
              <p:nvPr/>
            </p:nvSpPr>
            <p:spPr>
              <a:xfrm rot="16914542">
                <a:off x="1076063" y="3382863"/>
                <a:ext cx="857256" cy="857256"/>
              </a:xfrm>
              <a:prstGeom prst="pie">
                <a:avLst>
                  <a:gd name="adj1" fmla="val 136362"/>
                  <a:gd name="adj2" fmla="val 4621996"/>
                </a:avLst>
              </a:prstGeom>
              <a:gradFill flip="none" rotWithShape="1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6" name="Группа 25"/>
            <p:cNvGrpSpPr/>
            <p:nvPr/>
          </p:nvGrpSpPr>
          <p:grpSpPr>
            <a:xfrm>
              <a:off x="4286248" y="3429000"/>
              <a:ext cx="3276624" cy="3205186"/>
              <a:chOff x="1076063" y="1214422"/>
              <a:chExt cx="3513933" cy="3061532"/>
            </a:xfrm>
          </p:grpSpPr>
          <p:sp>
            <p:nvSpPr>
              <p:cNvPr id="27" name="Равнобедренный треугольник 26"/>
              <p:cNvSpPr/>
              <p:nvPr/>
            </p:nvSpPr>
            <p:spPr>
              <a:xfrm>
                <a:off x="1516753" y="1686827"/>
                <a:ext cx="2643206" cy="2143140"/>
              </a:xfrm>
              <a:prstGeom prst="triangle">
                <a:avLst>
                  <a:gd name="adj" fmla="val 12616"/>
                </a:avLst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8" name="Пирог 27"/>
              <p:cNvSpPr/>
              <p:nvPr/>
            </p:nvSpPr>
            <p:spPr>
              <a:xfrm rot="11014840">
                <a:off x="1401538" y="1214422"/>
                <a:ext cx="914400" cy="914400"/>
              </a:xfrm>
              <a:prstGeom prst="pie">
                <a:avLst>
                  <a:gd name="adj1" fmla="val 13338821"/>
                  <a:gd name="adj2" fmla="val 16420173"/>
                </a:avLst>
              </a:prstGeom>
              <a:gradFill flip="none" rotWithShape="1">
                <a:gsLst>
                  <a:gs pos="0">
                    <a:srgbClr val="FFEFD1"/>
                  </a:gs>
                  <a:gs pos="64999">
                    <a:srgbClr val="F0EBD5"/>
                  </a:gs>
                  <a:gs pos="100000">
                    <a:srgbClr val="D1C39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Пирог 28"/>
              <p:cNvSpPr/>
              <p:nvPr/>
            </p:nvSpPr>
            <p:spPr>
              <a:xfrm rot="20878101">
                <a:off x="3675596" y="3343526"/>
                <a:ext cx="914400" cy="932428"/>
              </a:xfrm>
              <a:prstGeom prst="pie">
                <a:avLst>
                  <a:gd name="adj1" fmla="val 11603551"/>
                  <a:gd name="adj2" fmla="val 14048620"/>
                </a:avLst>
              </a:prstGeom>
              <a:gradFill flip="none" rotWithShape="1">
                <a:gsLst>
                  <a:gs pos="0">
                    <a:srgbClr val="5E9EFF"/>
                  </a:gs>
                  <a:gs pos="39999">
                    <a:srgbClr val="85C2FF"/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Пирог 29"/>
              <p:cNvSpPr/>
              <p:nvPr/>
            </p:nvSpPr>
            <p:spPr>
              <a:xfrm rot="16914542">
                <a:off x="1076063" y="3382863"/>
                <a:ext cx="857256" cy="857256"/>
              </a:xfrm>
              <a:prstGeom prst="pie">
                <a:avLst>
                  <a:gd name="adj1" fmla="val 136362"/>
                  <a:gd name="adj2" fmla="val 4621996"/>
                </a:avLst>
              </a:prstGeom>
              <a:gradFill flip="none" rotWithShape="1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38" name="Группа 37"/>
          <p:cNvGrpSpPr/>
          <p:nvPr/>
        </p:nvGrpSpPr>
        <p:grpSpPr>
          <a:xfrm>
            <a:off x="5500694" y="285728"/>
            <a:ext cx="3357586" cy="3000372"/>
            <a:chOff x="4857752" y="3857628"/>
            <a:chExt cx="3357586" cy="3000372"/>
          </a:xfrm>
        </p:grpSpPr>
        <p:sp>
          <p:nvSpPr>
            <p:cNvPr id="32" name="Загнутый угол 31"/>
            <p:cNvSpPr/>
            <p:nvPr/>
          </p:nvSpPr>
          <p:spPr>
            <a:xfrm>
              <a:off x="4857752" y="3857628"/>
              <a:ext cx="3357586" cy="3000372"/>
            </a:xfrm>
            <a:prstGeom prst="foldedCorner">
              <a:avLst/>
            </a:prstGeom>
            <a:solidFill>
              <a:schemeClr val="tx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3" name="Группа 32"/>
            <p:cNvGrpSpPr/>
            <p:nvPr/>
          </p:nvGrpSpPr>
          <p:grpSpPr>
            <a:xfrm>
              <a:off x="5214942" y="4357694"/>
              <a:ext cx="2500330" cy="2143140"/>
              <a:chOff x="5500694" y="1000108"/>
              <a:chExt cx="1428760" cy="1143008"/>
            </a:xfrm>
          </p:grpSpPr>
          <p:sp>
            <p:nvSpPr>
              <p:cNvPr id="34" name="Блок-схема: альтернативный процесс 33"/>
              <p:cNvSpPr/>
              <p:nvPr/>
            </p:nvSpPr>
            <p:spPr>
              <a:xfrm>
                <a:off x="5500694" y="1000108"/>
                <a:ext cx="1428760" cy="1143008"/>
              </a:xfrm>
              <a:prstGeom prst="flowChartAlternateProcess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pic>
            <p:nvPicPr>
              <p:cNvPr id="35" name="Picture 4" descr="C:\Documents and Settings\usermf\Мои документы\Мои рисунки\image006.gif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6429388" y="1643050"/>
                <a:ext cx="476251" cy="461963"/>
              </a:xfrm>
              <a:prstGeom prst="rect">
                <a:avLst/>
              </a:prstGeom>
              <a:noFill/>
            </p:spPr>
          </p:pic>
          <p:pic>
            <p:nvPicPr>
              <p:cNvPr id="36" name="Picture 5" descr="C:\Documents and Settings\usermf\Мои документы\Мои рисунки\image006.gif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572132" y="1000108"/>
                <a:ext cx="1104213" cy="1071087"/>
              </a:xfrm>
              <a:prstGeom prst="rect">
                <a:avLst/>
              </a:prstGeom>
              <a:noFill/>
            </p:spPr>
          </p:pic>
          <p:sp>
            <p:nvSpPr>
              <p:cNvPr id="37" name="TextBox 36"/>
              <p:cNvSpPr txBox="1"/>
              <p:nvPr/>
            </p:nvSpPr>
            <p:spPr>
              <a:xfrm>
                <a:off x="6572264" y="1071546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>
                    <a:solidFill>
                      <a:schemeClr val="bg1"/>
                    </a:solidFill>
                  </a:rPr>
                  <a:t>3</a:t>
                </a:r>
                <a:endParaRPr lang="ru-RU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71" name="Группа 70"/>
          <p:cNvGrpSpPr/>
          <p:nvPr/>
        </p:nvGrpSpPr>
        <p:grpSpPr>
          <a:xfrm>
            <a:off x="5429256" y="428604"/>
            <a:ext cx="3519663" cy="3078243"/>
            <a:chOff x="5286380" y="3779757"/>
            <a:chExt cx="3519663" cy="3078243"/>
          </a:xfrm>
        </p:grpSpPr>
        <p:sp>
          <p:nvSpPr>
            <p:cNvPr id="39" name="Загнутый угол 38"/>
            <p:cNvSpPr/>
            <p:nvPr/>
          </p:nvSpPr>
          <p:spPr>
            <a:xfrm>
              <a:off x="5297445" y="3779757"/>
              <a:ext cx="3357586" cy="3000372"/>
            </a:xfrm>
            <a:prstGeom prst="foldedCorner">
              <a:avLst/>
            </a:prstGeom>
            <a:solidFill>
              <a:schemeClr val="tx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Равнобедренный треугольник 39"/>
            <p:cNvSpPr/>
            <p:nvPr/>
          </p:nvSpPr>
          <p:spPr>
            <a:xfrm>
              <a:off x="5297445" y="4779889"/>
              <a:ext cx="2071702" cy="1714488"/>
            </a:xfrm>
            <a:prstGeom prst="triangle">
              <a:avLst>
                <a:gd name="adj" fmla="val 7744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Равнобедренный треугольник 40"/>
            <p:cNvSpPr/>
            <p:nvPr/>
          </p:nvSpPr>
          <p:spPr>
            <a:xfrm>
              <a:off x="7226271" y="4351261"/>
              <a:ext cx="1214446" cy="928694"/>
            </a:xfrm>
            <a:prstGeom prst="triangle">
              <a:avLst>
                <a:gd name="adj" fmla="val 7137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3" name="Прямая соединительная линия 42"/>
            <p:cNvCxnSpPr/>
            <p:nvPr/>
          </p:nvCxnSpPr>
          <p:spPr>
            <a:xfrm rot="5400000" flipH="1" flipV="1">
              <a:off x="5240070" y="4802681"/>
              <a:ext cx="1707576" cy="161495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>
              <a:endCxn id="41" idx="2"/>
            </p:cNvCxnSpPr>
            <p:nvPr/>
          </p:nvCxnSpPr>
          <p:spPr>
            <a:xfrm rot="5400000">
              <a:off x="7190553" y="4386978"/>
              <a:ext cx="928695" cy="85725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Пирог 50"/>
            <p:cNvSpPr/>
            <p:nvPr/>
          </p:nvSpPr>
          <p:spPr>
            <a:xfrm rot="20465726">
              <a:off x="7018398" y="6143644"/>
              <a:ext cx="714380" cy="714356"/>
            </a:xfrm>
            <a:prstGeom prst="pie">
              <a:avLst>
                <a:gd name="adj1" fmla="val 11995412"/>
                <a:gd name="adj2" fmla="val 16200000"/>
              </a:avLst>
            </a:prstGeom>
            <a:gradFill flip="none" rotWithShape="1">
              <a:gsLst>
                <a:gs pos="0">
                  <a:srgbClr val="FFFF00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2" name="Пирог 51"/>
            <p:cNvSpPr/>
            <p:nvPr/>
          </p:nvSpPr>
          <p:spPr>
            <a:xfrm rot="20434136">
              <a:off x="8091663" y="4930904"/>
              <a:ext cx="714380" cy="714356"/>
            </a:xfrm>
            <a:prstGeom prst="pie">
              <a:avLst>
                <a:gd name="adj1" fmla="val 11995412"/>
                <a:gd name="adj2" fmla="val 16200000"/>
              </a:avLst>
            </a:prstGeom>
            <a:gradFill flip="none" rotWithShape="1">
              <a:gsLst>
                <a:gs pos="0">
                  <a:srgbClr val="FFFF00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57" name="Группа 56"/>
          <p:cNvGrpSpPr/>
          <p:nvPr/>
        </p:nvGrpSpPr>
        <p:grpSpPr>
          <a:xfrm>
            <a:off x="5429256" y="357166"/>
            <a:ext cx="3357586" cy="3000372"/>
            <a:chOff x="5214942" y="3857628"/>
            <a:chExt cx="3357586" cy="3000372"/>
          </a:xfrm>
        </p:grpSpPr>
        <p:sp>
          <p:nvSpPr>
            <p:cNvPr id="19" name="Загнутый угол 18"/>
            <p:cNvSpPr/>
            <p:nvPr/>
          </p:nvSpPr>
          <p:spPr>
            <a:xfrm>
              <a:off x="5214942" y="3857628"/>
              <a:ext cx="3357586" cy="3000372"/>
            </a:xfrm>
            <a:prstGeom prst="foldedCorner">
              <a:avLst/>
            </a:prstGeom>
            <a:solidFill>
              <a:schemeClr val="tx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5605" name="Object 5"/>
            <p:cNvGraphicFramePr>
              <a:graphicFrameLocks noChangeAspect="1"/>
            </p:cNvGraphicFramePr>
            <p:nvPr/>
          </p:nvGraphicFramePr>
          <p:xfrm>
            <a:off x="6072198" y="4786322"/>
            <a:ext cx="1857388" cy="1741301"/>
          </p:xfrm>
          <a:graphic>
            <a:graphicData uri="http://schemas.openxmlformats.org/presentationml/2006/ole">
              <p:oleObj spid="_x0000_s25605" name="Формула" r:id="rId5" imgW="457200" imgH="431800" progId="Equation.3">
                <p:embed/>
              </p:oleObj>
            </a:graphicData>
          </a:graphic>
        </p:graphicFrame>
      </p:grp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61" name="Группа 60"/>
          <p:cNvGrpSpPr/>
          <p:nvPr/>
        </p:nvGrpSpPr>
        <p:grpSpPr>
          <a:xfrm>
            <a:off x="5572132" y="428604"/>
            <a:ext cx="3071834" cy="3000396"/>
            <a:chOff x="4214810" y="3214686"/>
            <a:chExt cx="3071834" cy="3000396"/>
          </a:xfrm>
        </p:grpSpPr>
        <p:sp>
          <p:nvSpPr>
            <p:cNvPr id="58" name="Загнутый угол 57"/>
            <p:cNvSpPr/>
            <p:nvPr/>
          </p:nvSpPr>
          <p:spPr>
            <a:xfrm>
              <a:off x="4214810" y="3214686"/>
              <a:ext cx="3071834" cy="3000396"/>
            </a:xfrm>
            <a:prstGeom prst="foldedCorner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5607" name="Object 7"/>
            <p:cNvGraphicFramePr>
              <a:graphicFrameLocks noChangeAspect="1"/>
            </p:cNvGraphicFramePr>
            <p:nvPr/>
          </p:nvGraphicFramePr>
          <p:xfrm>
            <a:off x="4857752" y="3929066"/>
            <a:ext cx="1920885" cy="1571633"/>
          </p:xfrm>
          <a:graphic>
            <a:graphicData uri="http://schemas.openxmlformats.org/presentationml/2006/ole">
              <p:oleObj spid="_x0000_s25607" name="Формула" r:id="rId6" imgW="520474" imgH="431613" progId="Equation.3">
                <p:embed/>
              </p:oleObj>
            </a:graphicData>
          </a:graphic>
        </p:graphicFrame>
      </p:grpSp>
      <p:sp>
        <p:nvSpPr>
          <p:cNvPr id="63" name="TextBox 62"/>
          <p:cNvSpPr txBox="1"/>
          <p:nvPr/>
        </p:nvSpPr>
        <p:spPr>
          <a:xfrm>
            <a:off x="214282" y="1428736"/>
            <a:ext cx="45005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3600" dirty="0" smtClean="0">
                <a:solidFill>
                  <a:schemeClr val="bg1"/>
                </a:solidFill>
              </a:rPr>
              <a:t>пропорциональных отрезках….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14282" y="2500306"/>
            <a:ext cx="4857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3600" dirty="0" smtClean="0">
                <a:solidFill>
                  <a:schemeClr val="bg1"/>
                </a:solidFill>
              </a:rPr>
              <a:t>подобных фигурах …..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14282" y="3214686"/>
            <a:ext cx="5929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3600" dirty="0" smtClean="0">
                <a:solidFill>
                  <a:schemeClr val="bg1"/>
                </a:solidFill>
              </a:rPr>
              <a:t>подобных треугольниках….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14282" y="3857628"/>
            <a:ext cx="560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3600" dirty="0" smtClean="0">
                <a:solidFill>
                  <a:schemeClr val="bg1"/>
                </a:solidFill>
              </a:rPr>
              <a:t>сходственных сторонах….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14282" y="4572008"/>
            <a:ext cx="70536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3600" dirty="0" smtClean="0">
                <a:solidFill>
                  <a:schemeClr val="bg1"/>
                </a:solidFill>
              </a:rPr>
              <a:t>свойстве периметров подобных </a:t>
            </a:r>
            <a:endParaRPr lang="en-US" sz="3600" dirty="0" smtClean="0">
              <a:solidFill>
                <a:schemeClr val="bg1"/>
              </a:solidFill>
            </a:endParaRPr>
          </a:p>
          <a:p>
            <a:r>
              <a:rPr lang="en-US" sz="3600" dirty="0" smtClean="0">
                <a:solidFill>
                  <a:schemeClr val="bg1"/>
                </a:solidFill>
              </a:rPr>
              <a:t>    </a:t>
            </a:r>
            <a:r>
              <a:rPr lang="ru-RU" sz="3600" dirty="0" smtClean="0">
                <a:solidFill>
                  <a:schemeClr val="bg1"/>
                </a:solidFill>
              </a:rPr>
              <a:t>треугольников….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0" y="571480"/>
            <a:ext cx="48422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</a:t>
            </a:r>
            <a:r>
              <a:rPr lang="ru-RU" sz="3600" dirty="0" err="1" smtClean="0"/>
              <a:t>егодня</a:t>
            </a:r>
            <a:r>
              <a:rPr lang="ru-RU" sz="3600" dirty="0" smtClean="0"/>
              <a:t> мы говорили о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8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3" grpId="0"/>
      <p:bldP spid="64" grpId="0"/>
      <p:bldP spid="65" grpId="0"/>
      <p:bldP spid="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/>
          <p:nvPr/>
        </p:nvGrpSpPr>
        <p:grpSpPr>
          <a:xfrm>
            <a:off x="4572000" y="5357826"/>
            <a:ext cx="1143008" cy="928694"/>
            <a:chOff x="357158" y="785794"/>
            <a:chExt cx="1143008" cy="928694"/>
          </a:xfrm>
        </p:grpSpPr>
        <p:sp>
          <p:nvSpPr>
            <p:cNvPr id="3" name="Блок-схема: альтернативный процесс 2"/>
            <p:cNvSpPr/>
            <p:nvPr/>
          </p:nvSpPr>
          <p:spPr>
            <a:xfrm>
              <a:off x="357158" y="785794"/>
              <a:ext cx="1143008" cy="928694"/>
            </a:xfrm>
            <a:prstGeom prst="flowChartAlternateProcess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2530" name="Picture 2" descr="C:\Documents and Settings\usermf\Мои документы\Мои рисунки\karandash.g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20588490">
              <a:off x="457851" y="951507"/>
              <a:ext cx="695325" cy="304800"/>
            </a:xfrm>
            <a:prstGeom prst="rect">
              <a:avLst/>
            </a:prstGeom>
            <a:noFill/>
          </p:spPr>
        </p:pic>
        <p:pic>
          <p:nvPicPr>
            <p:cNvPr id="4" name="Picture 2" descr="C:\Documents and Settings\usermf\Мои документы\Мои рисунки\karandash.g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1290345">
              <a:off x="518167" y="1333733"/>
              <a:ext cx="695325" cy="304800"/>
            </a:xfrm>
            <a:prstGeom prst="rect">
              <a:avLst/>
            </a:prstGeom>
            <a:noFill/>
          </p:spPr>
        </p:pic>
        <p:sp>
          <p:nvSpPr>
            <p:cNvPr id="5" name="TextBox 4"/>
            <p:cNvSpPr txBox="1"/>
            <p:nvPr/>
          </p:nvSpPr>
          <p:spPr>
            <a:xfrm>
              <a:off x="1142976" y="100010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chemeClr val="bg1"/>
                  </a:solidFill>
                </a:rPr>
                <a:t>1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2071670" y="1071546"/>
            <a:ext cx="1457330" cy="1155150"/>
            <a:chOff x="2071670" y="1071546"/>
            <a:chExt cx="1457330" cy="1155150"/>
          </a:xfrm>
        </p:grpSpPr>
        <p:sp>
          <p:nvSpPr>
            <p:cNvPr id="6" name="Блок-схема: альтернативный процесс 5"/>
            <p:cNvSpPr/>
            <p:nvPr/>
          </p:nvSpPr>
          <p:spPr>
            <a:xfrm>
              <a:off x="2071670" y="1071546"/>
              <a:ext cx="1428760" cy="1143008"/>
            </a:xfrm>
            <a:prstGeom prst="flowChartAlternateProcess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22531" name="Picture 3" descr="C:\Documents and Settings\usermf\Мои документы\Мои рисунки\image002.gif"/>
            <p:cNvPicPr>
              <a:picLocks noChangeAspect="1" noChangeArrowheads="1" noCrop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2071670" y="1142984"/>
              <a:ext cx="742950" cy="742950"/>
            </a:xfrm>
            <a:prstGeom prst="rect">
              <a:avLst/>
            </a:prstGeom>
            <a:noFill/>
          </p:spPr>
        </p:pic>
        <p:pic>
          <p:nvPicPr>
            <p:cNvPr id="16" name="Picture 3" descr="C:\Documents and Settings\usermf\Мои документы\Мои рисунки\image002.gif"/>
            <p:cNvPicPr>
              <a:picLocks noChangeAspect="1" noChangeArrowheads="1" noCrop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 rot="10800000">
              <a:off x="2786050" y="1142984"/>
              <a:ext cx="742950" cy="742950"/>
            </a:xfrm>
            <a:prstGeom prst="rect">
              <a:avLst/>
            </a:prstGeom>
            <a:noFill/>
          </p:spPr>
        </p:pic>
        <p:sp>
          <p:nvSpPr>
            <p:cNvPr id="17" name="TextBox 16"/>
            <p:cNvSpPr txBox="1"/>
            <p:nvPr/>
          </p:nvSpPr>
          <p:spPr>
            <a:xfrm>
              <a:off x="2643174" y="185736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chemeClr val="bg1"/>
                  </a:solidFill>
                </a:rPr>
                <a:t>2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5072066" y="1428736"/>
            <a:ext cx="1428760" cy="1143008"/>
            <a:chOff x="5500694" y="1000108"/>
            <a:chExt cx="1428760" cy="1143008"/>
          </a:xfrm>
        </p:grpSpPr>
        <p:sp>
          <p:nvSpPr>
            <p:cNvPr id="7" name="Блок-схема: альтернативный процесс 6"/>
            <p:cNvSpPr/>
            <p:nvPr/>
          </p:nvSpPr>
          <p:spPr>
            <a:xfrm>
              <a:off x="5500694" y="1000108"/>
              <a:ext cx="1428760" cy="1143008"/>
            </a:xfrm>
            <a:prstGeom prst="flowChartAlternateProcess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22532" name="Picture 4" descr="C:\Documents and Settings\usermf\Мои документы\Мои рисунки\image006.gi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429388" y="1643050"/>
              <a:ext cx="476251" cy="461963"/>
            </a:xfrm>
            <a:prstGeom prst="rect">
              <a:avLst/>
            </a:prstGeom>
            <a:noFill/>
          </p:spPr>
        </p:pic>
        <p:pic>
          <p:nvPicPr>
            <p:cNvPr id="22533" name="Picture 5" descr="C:\Documents and Settings\usermf\Мои документы\Мои рисунки\image006.gi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72132" y="1000108"/>
              <a:ext cx="1104213" cy="1071087"/>
            </a:xfrm>
            <a:prstGeom prst="rect">
              <a:avLst/>
            </a:prstGeom>
            <a:noFill/>
          </p:spPr>
        </p:pic>
        <p:sp>
          <p:nvSpPr>
            <p:cNvPr id="22" name="TextBox 21"/>
            <p:cNvSpPr txBox="1"/>
            <p:nvPr/>
          </p:nvSpPr>
          <p:spPr>
            <a:xfrm>
              <a:off x="6572264" y="107154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chemeClr val="bg1"/>
                  </a:solidFill>
                </a:rPr>
                <a:t>3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7000892" y="2071678"/>
            <a:ext cx="1357322" cy="1143008"/>
            <a:chOff x="571472" y="2357430"/>
            <a:chExt cx="1357322" cy="1143008"/>
          </a:xfrm>
        </p:grpSpPr>
        <p:sp>
          <p:nvSpPr>
            <p:cNvPr id="12" name="Блок-схема: альтернативный процесс 11"/>
            <p:cNvSpPr/>
            <p:nvPr/>
          </p:nvSpPr>
          <p:spPr>
            <a:xfrm>
              <a:off x="571472" y="2357430"/>
              <a:ext cx="1357322" cy="1143008"/>
            </a:xfrm>
            <a:prstGeom prst="flowChartAlternateProcess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Равнобедренный треугольник 22"/>
            <p:cNvSpPr/>
            <p:nvPr/>
          </p:nvSpPr>
          <p:spPr>
            <a:xfrm>
              <a:off x="642910" y="2357430"/>
              <a:ext cx="714348" cy="642942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Равнобедренный треугольник 23"/>
            <p:cNvSpPr/>
            <p:nvPr/>
          </p:nvSpPr>
          <p:spPr>
            <a:xfrm>
              <a:off x="1071538" y="2857496"/>
              <a:ext cx="714348" cy="642942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500166" y="250030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chemeClr val="bg1"/>
                  </a:solidFill>
                </a:rPr>
                <a:t>4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4000496" y="2714620"/>
            <a:ext cx="1143008" cy="928694"/>
            <a:chOff x="2786050" y="2571744"/>
            <a:chExt cx="1143008" cy="928694"/>
          </a:xfrm>
        </p:grpSpPr>
        <p:sp>
          <p:nvSpPr>
            <p:cNvPr id="9" name="Блок-схема: альтернативный процесс 8"/>
            <p:cNvSpPr/>
            <p:nvPr/>
          </p:nvSpPr>
          <p:spPr>
            <a:xfrm>
              <a:off x="2786050" y="2571744"/>
              <a:ext cx="1143008" cy="928694"/>
            </a:xfrm>
            <a:prstGeom prst="flowChartAlternateProcess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Овал 27"/>
            <p:cNvSpPr/>
            <p:nvPr/>
          </p:nvSpPr>
          <p:spPr>
            <a:xfrm>
              <a:off x="2786050" y="2571744"/>
              <a:ext cx="785818" cy="785818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3428992" y="3071810"/>
              <a:ext cx="428628" cy="428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571868" y="264318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chemeClr val="bg1"/>
                  </a:solidFill>
                </a:rPr>
                <a:t>5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0" y="4429132"/>
            <a:ext cx="1785950" cy="1643074"/>
            <a:chOff x="857224" y="4286256"/>
            <a:chExt cx="1785950" cy="1643074"/>
          </a:xfrm>
        </p:grpSpPr>
        <p:sp>
          <p:nvSpPr>
            <p:cNvPr id="11" name="Блок-схема: альтернативный процесс 10"/>
            <p:cNvSpPr/>
            <p:nvPr/>
          </p:nvSpPr>
          <p:spPr>
            <a:xfrm>
              <a:off x="857224" y="4286256"/>
              <a:ext cx="1785950" cy="1643074"/>
            </a:xfrm>
            <a:prstGeom prst="flowChartAlternateProcess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2534" name="Picture 6" descr="C:\Documents and Settings\usermf\Мои документы\Мои рисунки\image024.jpg"/>
            <p:cNvPicPr>
              <a:picLocks noChangeAspect="1" noChangeArrowheads="1"/>
            </p:cNvPicPr>
            <p:nvPr/>
          </p:nvPicPr>
          <p:blipFill>
            <a:blip r:embed="rId5" cstate="print"/>
            <a:srcRect l="38636"/>
            <a:stretch>
              <a:fillRect/>
            </a:stretch>
          </p:blipFill>
          <p:spPr bwMode="auto">
            <a:xfrm>
              <a:off x="1857356" y="4286256"/>
              <a:ext cx="771526" cy="1019175"/>
            </a:xfrm>
            <a:prstGeom prst="rect">
              <a:avLst/>
            </a:prstGeom>
            <a:noFill/>
            <a:effectLst>
              <a:softEdge rad="63500"/>
            </a:effectLst>
          </p:spPr>
        </p:pic>
        <p:pic>
          <p:nvPicPr>
            <p:cNvPr id="33" name="Picture 6" descr="C:\Documents and Settings\usermf\Мои документы\Мои рисунки\image024.jpg"/>
            <p:cNvPicPr>
              <a:picLocks noChangeAspect="1" noChangeArrowheads="1"/>
            </p:cNvPicPr>
            <p:nvPr/>
          </p:nvPicPr>
          <p:blipFill>
            <a:blip r:embed="rId5" cstate="print"/>
            <a:srcRect l="38636"/>
            <a:stretch>
              <a:fillRect/>
            </a:stretch>
          </p:blipFill>
          <p:spPr bwMode="auto">
            <a:xfrm>
              <a:off x="857224" y="4500570"/>
              <a:ext cx="1057278" cy="1396649"/>
            </a:xfrm>
            <a:prstGeom prst="rect">
              <a:avLst/>
            </a:prstGeom>
            <a:noFill/>
            <a:effectLst>
              <a:softEdge rad="63500"/>
            </a:effectLst>
          </p:spPr>
        </p:pic>
        <p:sp>
          <p:nvSpPr>
            <p:cNvPr id="34" name="TextBox 33"/>
            <p:cNvSpPr txBox="1"/>
            <p:nvPr/>
          </p:nvSpPr>
          <p:spPr>
            <a:xfrm>
              <a:off x="2143108" y="542926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chemeClr val="bg1"/>
                  </a:solidFill>
                </a:rPr>
                <a:t>6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3071802" y="3857628"/>
            <a:ext cx="2071702" cy="1440902"/>
            <a:chOff x="2786050" y="3929066"/>
            <a:chExt cx="2071702" cy="1440902"/>
          </a:xfrm>
        </p:grpSpPr>
        <p:sp>
          <p:nvSpPr>
            <p:cNvPr id="8" name="Блок-схема: альтернативный процесс 7"/>
            <p:cNvSpPr/>
            <p:nvPr/>
          </p:nvSpPr>
          <p:spPr>
            <a:xfrm>
              <a:off x="2786050" y="3929066"/>
              <a:ext cx="2071702" cy="1428760"/>
            </a:xfrm>
            <a:prstGeom prst="flowChartAlternateProcess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2535" name="Picture 7" descr="C:\Documents and Settings\usermf\Мои документы\цветы фото\нарцис.jpg"/>
            <p:cNvPicPr>
              <a:picLocks noChangeAspect="1" noChangeArrowheads="1"/>
            </p:cNvPicPr>
            <p:nvPr/>
          </p:nvPicPr>
          <p:blipFill>
            <a:blip r:embed="rId6" cstate="print"/>
            <a:srcRect l="34375" t="3125" r="7031" b="13541"/>
            <a:stretch>
              <a:fillRect/>
            </a:stretch>
          </p:blipFill>
          <p:spPr bwMode="auto">
            <a:xfrm>
              <a:off x="2786050" y="4214818"/>
              <a:ext cx="1071570" cy="1143008"/>
            </a:xfrm>
            <a:prstGeom prst="rect">
              <a:avLst/>
            </a:prstGeom>
            <a:noFill/>
            <a:effectLst>
              <a:softEdge rad="63500"/>
            </a:effectLst>
          </p:spPr>
        </p:pic>
        <p:pic>
          <p:nvPicPr>
            <p:cNvPr id="36" name="Picture 7" descr="C:\Documents and Settings\usermf\Мои документы\цветы фото\нарцис.jpg"/>
            <p:cNvPicPr>
              <a:picLocks noChangeAspect="1" noChangeArrowheads="1"/>
            </p:cNvPicPr>
            <p:nvPr/>
          </p:nvPicPr>
          <p:blipFill>
            <a:blip r:embed="rId6" cstate="print"/>
            <a:srcRect l="34375" t="3125" r="7031" b="13541"/>
            <a:stretch>
              <a:fillRect/>
            </a:stretch>
          </p:blipFill>
          <p:spPr bwMode="auto">
            <a:xfrm>
              <a:off x="3786182" y="3929066"/>
              <a:ext cx="1071570" cy="1143008"/>
            </a:xfrm>
            <a:prstGeom prst="rect">
              <a:avLst/>
            </a:prstGeom>
            <a:noFill/>
            <a:effectLst>
              <a:softEdge rad="63500"/>
            </a:effectLst>
          </p:spPr>
        </p:pic>
        <p:sp>
          <p:nvSpPr>
            <p:cNvPr id="37" name="TextBox 36"/>
            <p:cNvSpPr txBox="1"/>
            <p:nvPr/>
          </p:nvSpPr>
          <p:spPr>
            <a:xfrm>
              <a:off x="4071934" y="500063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chemeClr val="bg1"/>
                  </a:solidFill>
                </a:rPr>
                <a:t>7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5857884" y="3571876"/>
            <a:ext cx="2357454" cy="3071810"/>
            <a:chOff x="5357818" y="0"/>
            <a:chExt cx="2357454" cy="3071810"/>
          </a:xfrm>
        </p:grpSpPr>
        <p:sp>
          <p:nvSpPr>
            <p:cNvPr id="10" name="Блок-схема: альтернативный процесс 9"/>
            <p:cNvSpPr/>
            <p:nvPr/>
          </p:nvSpPr>
          <p:spPr>
            <a:xfrm>
              <a:off x="5357818" y="0"/>
              <a:ext cx="2357454" cy="3071810"/>
            </a:xfrm>
            <a:prstGeom prst="flowChartAlternateProcess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2537" name="Picture 9" descr="C:\Documents and Settings\usermf\Мои документы\фото 1\фотокомпоз 2011\картины\Atlantis_by_darkview.jpg"/>
            <p:cNvPicPr>
              <a:picLocks noChangeAspect="1" noChangeArrowheads="1"/>
            </p:cNvPicPr>
            <p:nvPr/>
          </p:nvPicPr>
          <p:blipFill>
            <a:blip r:embed="rId7" cstate="print"/>
            <a:srcRect l="23333" t="3423" r="28333" b="42834"/>
            <a:stretch>
              <a:fillRect/>
            </a:stretch>
          </p:blipFill>
          <p:spPr bwMode="auto">
            <a:xfrm rot="20108864">
              <a:off x="5518670" y="1757868"/>
              <a:ext cx="830268" cy="1288347"/>
            </a:xfrm>
            <a:prstGeom prst="rect">
              <a:avLst/>
            </a:prstGeom>
            <a:noFill/>
            <a:effectLst>
              <a:softEdge rad="127000"/>
            </a:effectLst>
          </p:spPr>
        </p:pic>
        <p:pic>
          <p:nvPicPr>
            <p:cNvPr id="48" name="Picture 9" descr="C:\Documents and Settings\usermf\Мои документы\фото 1\фотокомпоз 2011\картины\Atlantis_by_darkview.jpg"/>
            <p:cNvPicPr>
              <a:picLocks noChangeAspect="1" noChangeArrowheads="1"/>
            </p:cNvPicPr>
            <p:nvPr/>
          </p:nvPicPr>
          <p:blipFill>
            <a:blip r:embed="rId8" cstate="print"/>
            <a:srcRect l="23333" t="3423" r="28333" b="42834"/>
            <a:stretch>
              <a:fillRect/>
            </a:stretch>
          </p:blipFill>
          <p:spPr bwMode="auto">
            <a:xfrm>
              <a:off x="5357818" y="0"/>
              <a:ext cx="1473210" cy="2286016"/>
            </a:xfrm>
            <a:prstGeom prst="rect">
              <a:avLst/>
            </a:prstGeom>
            <a:noFill/>
            <a:effectLst>
              <a:softEdge rad="127000"/>
            </a:effectLst>
          </p:spPr>
        </p:pic>
        <p:pic>
          <p:nvPicPr>
            <p:cNvPr id="50" name="Picture 9" descr="C:\Documents and Settings\usermf\Мои документы\фото 1\фотокомпоз 2011\картины\Atlantis_by_darkview.jpg"/>
            <p:cNvPicPr>
              <a:picLocks noChangeAspect="1" noChangeArrowheads="1"/>
            </p:cNvPicPr>
            <p:nvPr/>
          </p:nvPicPr>
          <p:blipFill>
            <a:blip r:embed="rId8" cstate="print"/>
            <a:srcRect l="23333" t="3423" r="28333" b="42834"/>
            <a:stretch>
              <a:fillRect/>
            </a:stretch>
          </p:blipFill>
          <p:spPr bwMode="auto">
            <a:xfrm>
              <a:off x="6500826" y="428604"/>
              <a:ext cx="1187458" cy="1842608"/>
            </a:xfrm>
            <a:prstGeom prst="rect">
              <a:avLst/>
            </a:prstGeom>
            <a:noFill/>
            <a:effectLst>
              <a:softEdge rad="127000"/>
            </a:effectLst>
          </p:spPr>
        </p:pic>
        <p:sp>
          <p:nvSpPr>
            <p:cNvPr id="52" name="TextBox 51"/>
            <p:cNvSpPr txBox="1"/>
            <p:nvPr/>
          </p:nvSpPr>
          <p:spPr>
            <a:xfrm>
              <a:off x="6858016" y="242886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chemeClr val="bg1"/>
                  </a:solidFill>
                </a:rPr>
                <a:t>10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54" name="Таблица 53"/>
          <p:cNvGraphicFramePr>
            <a:graphicFrameLocks noGrp="1"/>
          </p:cNvGraphicFramePr>
          <p:nvPr/>
        </p:nvGraphicFramePr>
        <p:xfrm>
          <a:off x="1357290" y="0"/>
          <a:ext cx="6096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Одинаковые по форме и размеру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Одинаковые по форме, но разные по размеру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6" name="Капля 55"/>
          <p:cNvSpPr/>
          <p:nvPr/>
        </p:nvSpPr>
        <p:spPr>
          <a:xfrm>
            <a:off x="0" y="571480"/>
            <a:ext cx="1285852" cy="1785950"/>
          </a:xfrm>
          <a:prstGeom prst="teardrop">
            <a:avLst>
              <a:gd name="adj" fmla="val 121549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Капля 56"/>
          <p:cNvSpPr/>
          <p:nvPr/>
        </p:nvSpPr>
        <p:spPr>
          <a:xfrm rot="15254817">
            <a:off x="7677702" y="182529"/>
            <a:ext cx="1285852" cy="1785950"/>
          </a:xfrm>
          <a:prstGeom prst="teardrop">
            <a:avLst>
              <a:gd name="adj" fmla="val 154080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8" name="Группа 57"/>
          <p:cNvGrpSpPr/>
          <p:nvPr/>
        </p:nvGrpSpPr>
        <p:grpSpPr>
          <a:xfrm>
            <a:off x="1000100" y="2428868"/>
            <a:ext cx="2286016" cy="1714512"/>
            <a:chOff x="5214942" y="5143488"/>
            <a:chExt cx="2286016" cy="1714512"/>
          </a:xfrm>
        </p:grpSpPr>
        <p:sp>
          <p:nvSpPr>
            <p:cNvPr id="13" name="Блок-схема: альтернативный процесс 12"/>
            <p:cNvSpPr/>
            <p:nvPr/>
          </p:nvSpPr>
          <p:spPr>
            <a:xfrm>
              <a:off x="5214942" y="5143488"/>
              <a:ext cx="2286016" cy="1714512"/>
            </a:xfrm>
            <a:prstGeom prst="flowChartAlternateProcess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22536" name="Picture 8" descr="C:\Documents and Settings\usermf\Мои документы\фото 1\фотокомпоз 2011\картины\1762.jpg"/>
            <p:cNvPicPr>
              <a:picLocks noChangeAspect="1" noChangeArrowheads="1"/>
            </p:cNvPicPr>
            <p:nvPr/>
          </p:nvPicPr>
          <p:blipFill>
            <a:blip r:embed="rId9" cstate="print"/>
            <a:srcRect l="36250" t="18045" r="20000" b="4887"/>
            <a:stretch>
              <a:fillRect/>
            </a:stretch>
          </p:blipFill>
          <p:spPr bwMode="auto">
            <a:xfrm rot="20919556">
              <a:off x="5320371" y="5230385"/>
              <a:ext cx="1000132" cy="1171583"/>
            </a:xfrm>
            <a:prstGeom prst="rect">
              <a:avLst/>
            </a:prstGeom>
            <a:noFill/>
            <a:effectLst>
              <a:softEdge rad="63500"/>
            </a:effectLst>
          </p:spPr>
        </p:pic>
        <p:pic>
          <p:nvPicPr>
            <p:cNvPr id="45" name="Picture 8" descr="C:\Documents and Settings\usermf\Мои документы\фото 1\фотокомпоз 2011\картины\1762.jpg"/>
            <p:cNvPicPr>
              <a:picLocks noChangeAspect="1" noChangeArrowheads="1"/>
            </p:cNvPicPr>
            <p:nvPr/>
          </p:nvPicPr>
          <p:blipFill>
            <a:blip r:embed="rId9" cstate="print"/>
            <a:srcRect l="36250" t="18045" r="20000" b="4887"/>
            <a:stretch>
              <a:fillRect/>
            </a:stretch>
          </p:blipFill>
          <p:spPr bwMode="auto">
            <a:xfrm rot="971011">
              <a:off x="6429966" y="5259651"/>
              <a:ext cx="1000132" cy="1171583"/>
            </a:xfrm>
            <a:prstGeom prst="rect">
              <a:avLst/>
            </a:prstGeom>
            <a:noFill/>
            <a:effectLst>
              <a:softEdge rad="63500"/>
            </a:effectLst>
          </p:spPr>
        </p:pic>
        <p:sp>
          <p:nvSpPr>
            <p:cNvPr id="46" name="TextBox 45"/>
            <p:cNvSpPr txBox="1"/>
            <p:nvPr/>
          </p:nvSpPr>
          <p:spPr>
            <a:xfrm>
              <a:off x="6286512" y="64293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chemeClr val="bg1"/>
                  </a:solidFill>
                </a:rPr>
                <a:t>9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4" name="Группа 63"/>
          <p:cNvGrpSpPr/>
          <p:nvPr/>
        </p:nvGrpSpPr>
        <p:grpSpPr>
          <a:xfrm>
            <a:off x="2357422" y="5643578"/>
            <a:ext cx="1785950" cy="857256"/>
            <a:chOff x="6572264" y="1928802"/>
            <a:chExt cx="1785950" cy="857256"/>
          </a:xfrm>
        </p:grpSpPr>
        <p:sp>
          <p:nvSpPr>
            <p:cNvPr id="65" name="Блок-схема: альтернативный процесс 64"/>
            <p:cNvSpPr/>
            <p:nvPr/>
          </p:nvSpPr>
          <p:spPr>
            <a:xfrm>
              <a:off x="6572264" y="1928802"/>
              <a:ext cx="1785950" cy="857256"/>
            </a:xfrm>
            <a:prstGeom prst="flowChartAlternateProcess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Прямоугольный треугольник 65"/>
            <p:cNvSpPr/>
            <p:nvPr/>
          </p:nvSpPr>
          <p:spPr>
            <a:xfrm rot="16200000">
              <a:off x="7072330" y="1500174"/>
              <a:ext cx="714380" cy="1714512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Прямоугольный треугольник 66"/>
            <p:cNvSpPr/>
            <p:nvPr/>
          </p:nvSpPr>
          <p:spPr>
            <a:xfrm rot="5400000">
              <a:off x="7393801" y="1678769"/>
              <a:ext cx="357190" cy="1000132"/>
            </a:xfrm>
            <a:prstGeom prst="rtTriangle">
              <a:avLst/>
            </a:prstGeom>
            <a:solidFill>
              <a:srgbClr val="35D74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643702" y="214311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>
                  <a:solidFill>
                    <a:schemeClr val="bg1"/>
                  </a:solidFill>
                </a:rPr>
                <a:t>8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1" name="Picture 7" descr="C:\Documents and Settings\usermf\Рабочий стол\1\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0"/>
            <a:ext cx="2286000" cy="2133600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2" name="Скругленный прямоугольник 1"/>
          <p:cNvSpPr/>
          <p:nvPr/>
        </p:nvSpPr>
        <p:spPr>
          <a:xfrm>
            <a:off x="3071802" y="2285992"/>
            <a:ext cx="3286148" cy="184309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1508B8"/>
                </a:solidFill>
              </a:rPr>
              <a:t>ИСПОЛЬЗОВАНИЕ ПОДОБИЯ</a:t>
            </a:r>
            <a:endParaRPr lang="ru-RU" dirty="0">
              <a:solidFill>
                <a:srgbClr val="1508B8"/>
              </a:solidFill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235955" y="254032"/>
            <a:ext cx="1818809" cy="1857388"/>
            <a:chOff x="235955" y="254032"/>
            <a:chExt cx="1818809" cy="1857388"/>
          </a:xfrm>
        </p:grpSpPr>
        <p:sp>
          <p:nvSpPr>
            <p:cNvPr id="11" name="Скругленная прямоугольная выноска 10"/>
            <p:cNvSpPr/>
            <p:nvPr/>
          </p:nvSpPr>
          <p:spPr>
            <a:xfrm rot="20369209">
              <a:off x="268814" y="254032"/>
              <a:ext cx="1785950" cy="1857388"/>
            </a:xfrm>
            <a:prstGeom prst="wedgeRoundRectCallout">
              <a:avLst>
                <a:gd name="adj1" fmla="val 91251"/>
                <a:gd name="adj2" fmla="val 117158"/>
                <a:gd name="adj3" fmla="val 16667"/>
              </a:avLst>
            </a:prstGeom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 </a:t>
              </a:r>
              <a:endParaRPr lang="ru-RU" dirty="0"/>
            </a:p>
          </p:txBody>
        </p:sp>
        <p:pic>
          <p:nvPicPr>
            <p:cNvPr id="16386" name="Picture 2" descr="C:\Documents and Settings\usermf\Рабочий стол\1\1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71472" y="928670"/>
              <a:ext cx="1428750" cy="1104900"/>
            </a:xfrm>
            <a:prstGeom prst="rect">
              <a:avLst/>
            </a:prstGeom>
            <a:noFill/>
            <a:effectLst>
              <a:softEdge rad="127000"/>
            </a:effectLst>
          </p:spPr>
        </p:pic>
        <p:sp>
          <p:nvSpPr>
            <p:cNvPr id="12" name="TextBox 11"/>
            <p:cNvSpPr txBox="1"/>
            <p:nvPr/>
          </p:nvSpPr>
          <p:spPr>
            <a:xfrm rot="20291392">
              <a:off x="235955" y="444694"/>
              <a:ext cx="13114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фотопечать</a:t>
              </a:r>
              <a:endParaRPr lang="ru-RU" dirty="0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0" y="3214686"/>
            <a:ext cx="2786050" cy="2714620"/>
            <a:chOff x="0" y="3214686"/>
            <a:chExt cx="2786050" cy="2714620"/>
          </a:xfrm>
        </p:grpSpPr>
        <p:sp>
          <p:nvSpPr>
            <p:cNvPr id="15" name="Скругленная прямоугольная выноска 14"/>
            <p:cNvSpPr/>
            <p:nvPr/>
          </p:nvSpPr>
          <p:spPr>
            <a:xfrm>
              <a:off x="0" y="3214686"/>
              <a:ext cx="2786050" cy="2714620"/>
            </a:xfrm>
            <a:prstGeom prst="wedgeRoundRectCallout">
              <a:avLst>
                <a:gd name="adj1" fmla="val 59523"/>
                <a:gd name="adj2" fmla="val -29388"/>
                <a:gd name="adj3" fmla="val 16667"/>
              </a:avLst>
            </a:prstGeom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16394" name="Picture 10" descr="C:\Documents and Settings\usermf\Рабочий стол\1\2.jpe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5720" y="3714752"/>
              <a:ext cx="2152650" cy="2124075"/>
            </a:xfrm>
            <a:prstGeom prst="rect">
              <a:avLst/>
            </a:prstGeom>
            <a:noFill/>
            <a:effectLst>
              <a:softEdge rad="127000"/>
            </a:effectLst>
          </p:spPr>
        </p:pic>
        <p:sp>
          <p:nvSpPr>
            <p:cNvPr id="16" name="TextBox 15"/>
            <p:cNvSpPr txBox="1"/>
            <p:nvPr/>
          </p:nvSpPr>
          <p:spPr>
            <a:xfrm>
              <a:off x="642910" y="3429000"/>
              <a:ext cx="13677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киносъемка</a:t>
              </a:r>
              <a:endParaRPr lang="ru-RU" dirty="0"/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6715108" y="785794"/>
            <a:ext cx="2428892" cy="2071702"/>
            <a:chOff x="6429388" y="0"/>
            <a:chExt cx="2428892" cy="2071702"/>
          </a:xfrm>
        </p:grpSpPr>
        <p:sp>
          <p:nvSpPr>
            <p:cNvPr id="17" name="Скругленная прямоугольная выноска 16"/>
            <p:cNvSpPr/>
            <p:nvPr/>
          </p:nvSpPr>
          <p:spPr>
            <a:xfrm>
              <a:off x="6429388" y="0"/>
              <a:ext cx="2428892" cy="2071702"/>
            </a:xfrm>
            <a:prstGeom prst="wedgeRoundRectCallout">
              <a:avLst>
                <a:gd name="adj1" fmla="val -70458"/>
                <a:gd name="adj2" fmla="val 81225"/>
                <a:gd name="adj3" fmla="val 16667"/>
              </a:avLst>
            </a:prstGeom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392" name="Picture 8" descr="C:\Documents and Settings\usermf\Рабочий стол\1\9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786578" y="571480"/>
              <a:ext cx="1905000" cy="1352550"/>
            </a:xfrm>
            <a:prstGeom prst="rect">
              <a:avLst/>
            </a:prstGeom>
            <a:noFill/>
            <a:effectLst>
              <a:softEdge rad="127000"/>
            </a:effectLst>
          </p:spPr>
        </p:pic>
        <p:sp>
          <p:nvSpPr>
            <p:cNvPr id="18" name="TextBox 17"/>
            <p:cNvSpPr txBox="1"/>
            <p:nvPr/>
          </p:nvSpPr>
          <p:spPr>
            <a:xfrm>
              <a:off x="7358082" y="214290"/>
              <a:ext cx="10666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геодезия</a:t>
              </a:r>
              <a:endParaRPr lang="ru-RU" dirty="0"/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7572396" y="3500438"/>
            <a:ext cx="1357322" cy="3000396"/>
            <a:chOff x="7572396" y="3500438"/>
            <a:chExt cx="1357322" cy="3000396"/>
          </a:xfrm>
        </p:grpSpPr>
        <p:sp>
          <p:nvSpPr>
            <p:cNvPr id="19" name="Скругленная прямоугольная выноска 18"/>
            <p:cNvSpPr/>
            <p:nvPr/>
          </p:nvSpPr>
          <p:spPr>
            <a:xfrm>
              <a:off x="7572396" y="3500438"/>
              <a:ext cx="1357322" cy="3000396"/>
            </a:xfrm>
            <a:prstGeom prst="wedgeRoundRectCallout">
              <a:avLst>
                <a:gd name="adj1" fmla="val -127022"/>
                <a:gd name="adj2" fmla="val -37090"/>
                <a:gd name="adj3" fmla="val 16667"/>
              </a:avLst>
            </a:prstGeom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393" name="Picture 9" descr="C:\Documents and Settings\usermf\Рабочий стол\1\11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715272" y="4786322"/>
              <a:ext cx="1159263" cy="1643050"/>
            </a:xfrm>
            <a:prstGeom prst="rect">
              <a:avLst/>
            </a:prstGeom>
            <a:noFill/>
            <a:effectLst>
              <a:softEdge rad="127000"/>
            </a:effectLst>
          </p:spPr>
        </p:pic>
        <p:sp>
          <p:nvSpPr>
            <p:cNvPr id="20" name="TextBox 19"/>
            <p:cNvSpPr txBox="1"/>
            <p:nvPr/>
          </p:nvSpPr>
          <p:spPr>
            <a:xfrm>
              <a:off x="7643834" y="3643314"/>
              <a:ext cx="12843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Медицина </a:t>
              </a:r>
            </a:p>
            <a:p>
              <a:r>
                <a:rPr lang="ru-RU" dirty="0" smtClean="0"/>
                <a:t>и биология</a:t>
              </a:r>
              <a:endParaRPr lang="ru-RU" dirty="0"/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5143504" y="4429132"/>
            <a:ext cx="1928826" cy="2143140"/>
            <a:chOff x="5143504" y="4429132"/>
            <a:chExt cx="1928826" cy="2143140"/>
          </a:xfrm>
        </p:grpSpPr>
        <p:sp>
          <p:nvSpPr>
            <p:cNvPr id="21" name="Скругленная прямоугольная выноска 20"/>
            <p:cNvSpPr/>
            <p:nvPr/>
          </p:nvSpPr>
          <p:spPr>
            <a:xfrm>
              <a:off x="5143504" y="4429132"/>
              <a:ext cx="1928826" cy="2143140"/>
            </a:xfrm>
            <a:prstGeom prst="wedgeRoundRectCallout">
              <a:avLst>
                <a:gd name="adj1" fmla="val -51001"/>
                <a:gd name="adj2" fmla="val -71964"/>
                <a:gd name="adj3" fmla="val 16667"/>
              </a:avLst>
            </a:prstGeom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388" name="Picture 4" descr="C:\Documents and Settings\usermf\Рабочий стол\1\3.jp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286380" y="5072074"/>
              <a:ext cx="1500198" cy="1500198"/>
            </a:xfrm>
            <a:prstGeom prst="rect">
              <a:avLst/>
            </a:prstGeom>
            <a:noFill/>
            <a:effectLst>
              <a:softEdge rad="127000"/>
            </a:effectLst>
          </p:spPr>
        </p:pic>
        <p:sp>
          <p:nvSpPr>
            <p:cNvPr id="22" name="TextBox 21"/>
            <p:cNvSpPr txBox="1"/>
            <p:nvPr/>
          </p:nvSpPr>
          <p:spPr>
            <a:xfrm>
              <a:off x="5357818" y="4572008"/>
              <a:ext cx="13612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астрономия</a:t>
              </a:r>
              <a:endParaRPr lang="ru-RU" dirty="0"/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3000364" y="4786322"/>
            <a:ext cx="1742785" cy="1785950"/>
            <a:chOff x="3000364" y="4786322"/>
            <a:chExt cx="1742785" cy="1785950"/>
          </a:xfrm>
        </p:grpSpPr>
        <p:sp>
          <p:nvSpPr>
            <p:cNvPr id="23" name="Скругленная прямоугольная выноска 22"/>
            <p:cNvSpPr/>
            <p:nvPr/>
          </p:nvSpPr>
          <p:spPr>
            <a:xfrm>
              <a:off x="3000364" y="4786322"/>
              <a:ext cx="1714512" cy="1785950"/>
            </a:xfrm>
            <a:prstGeom prst="wedgeRoundRectCallout">
              <a:avLst>
                <a:gd name="adj1" fmla="val 20379"/>
                <a:gd name="adj2" fmla="val -99632"/>
                <a:gd name="adj3" fmla="val 16667"/>
              </a:avLst>
            </a:prstGeom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390" name="Picture 6" descr="C:\Documents and Settings\usermf\Рабочий стол\1\5.jp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286116" y="5357826"/>
              <a:ext cx="1143008" cy="1143008"/>
            </a:xfrm>
            <a:prstGeom prst="rect">
              <a:avLst/>
            </a:prstGeom>
            <a:noFill/>
            <a:effectLst>
              <a:softEdge rad="127000"/>
            </a:effectLst>
          </p:spPr>
        </p:pic>
        <p:sp>
          <p:nvSpPr>
            <p:cNvPr id="24" name="TextBox 23"/>
            <p:cNvSpPr txBox="1"/>
            <p:nvPr/>
          </p:nvSpPr>
          <p:spPr>
            <a:xfrm>
              <a:off x="3000364" y="4929198"/>
              <a:ext cx="17427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 smtClean="0"/>
                <a:t>проецирование</a:t>
              </a:r>
              <a:endParaRPr lang="ru-RU" dirty="0"/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4643438" y="0"/>
            <a:ext cx="2143140" cy="1857388"/>
            <a:chOff x="4643438" y="0"/>
            <a:chExt cx="2143140" cy="1857388"/>
          </a:xfrm>
        </p:grpSpPr>
        <p:sp>
          <p:nvSpPr>
            <p:cNvPr id="31" name="Скругленная прямоугольная выноска 30"/>
            <p:cNvSpPr/>
            <p:nvPr/>
          </p:nvSpPr>
          <p:spPr>
            <a:xfrm>
              <a:off x="4643438" y="0"/>
              <a:ext cx="2143140" cy="1857388"/>
            </a:xfrm>
            <a:prstGeom prst="wedgeRoundRectCallout">
              <a:avLst>
                <a:gd name="adj1" fmla="val -26651"/>
                <a:gd name="adj2" fmla="val 73689"/>
                <a:gd name="adj3" fmla="val 16667"/>
              </a:avLst>
            </a:prstGeom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073" name="Picture 1" descr="C:\Documents and Settings\usermf\Рабочий стол\1\34.jpeg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4857752" y="142852"/>
              <a:ext cx="1714512" cy="1509125"/>
            </a:xfrm>
            <a:prstGeom prst="rect">
              <a:avLst/>
            </a:prstGeom>
            <a:noFill/>
            <a:effectLst>
              <a:softEdge rad="31750"/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1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4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6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9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3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2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 flip="none" rotWithShape="1">
          <a:gsLst>
            <a:gs pos="37000">
              <a:srgbClr val="BDD3E7">
                <a:alpha val="42000"/>
              </a:srgb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14612" y="2571744"/>
            <a:ext cx="373230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0070C0"/>
                </a:solidFill>
              </a:rPr>
              <a:t>Подобные </a:t>
            </a:r>
          </a:p>
          <a:p>
            <a:pPr algn="ctr"/>
            <a:r>
              <a:rPr lang="ru-RU" sz="4800" dirty="0" smtClean="0">
                <a:solidFill>
                  <a:srgbClr val="0070C0"/>
                </a:solidFill>
              </a:rPr>
              <a:t>треугольники</a:t>
            </a:r>
            <a:endParaRPr lang="ru-RU" sz="4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альтернативный процесс 2"/>
          <p:cNvSpPr/>
          <p:nvPr/>
        </p:nvSpPr>
        <p:spPr>
          <a:xfrm>
            <a:off x="785786" y="602436"/>
            <a:ext cx="3276624" cy="2705120"/>
          </a:xfrm>
          <a:prstGeom prst="flowChartAlternate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894071" y="602436"/>
            <a:ext cx="1724462" cy="152163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2207277" y="1571612"/>
            <a:ext cx="1724462" cy="152163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3857620" y="3214686"/>
            <a:ext cx="5143536" cy="3286148"/>
          </a:xfrm>
          <a:prstGeom prst="flowChartAlternate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/>
          <p:cNvSpPr/>
          <p:nvPr/>
        </p:nvSpPr>
        <p:spPr>
          <a:xfrm rot="16200000">
            <a:off x="4957289" y="2388863"/>
            <a:ext cx="2738457" cy="493779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ый треугольник 9"/>
          <p:cNvSpPr/>
          <p:nvPr/>
        </p:nvSpPr>
        <p:spPr>
          <a:xfrm rot="16200000">
            <a:off x="5470452" y="2673424"/>
            <a:ext cx="1369228" cy="2880380"/>
          </a:xfrm>
          <a:prstGeom prst="rtTriangle">
            <a:avLst/>
          </a:prstGeom>
          <a:solidFill>
            <a:srgbClr val="35D7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71472" y="3500438"/>
            <a:ext cx="30003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600" dirty="0" smtClean="0"/>
              <a:t>стороны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углы 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периметр 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/>
              <a:t>площадь </a:t>
            </a:r>
            <a:endParaRPr lang="ru-RU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4429124" y="1285860"/>
            <a:ext cx="42439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ХАРАКТЕРИСТИКИ: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214290"/>
            <a:ext cx="69330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Результаты исследовательской работы</a:t>
            </a:r>
            <a:endParaRPr lang="ru-RU" sz="3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500034" y="714356"/>
          <a:ext cx="8142011" cy="592932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481470"/>
                <a:gridCol w="2143273"/>
                <a:gridCol w="2143273"/>
                <a:gridCol w="2373995"/>
              </a:tblGrid>
              <a:tr h="292185">
                <a:tc gridSpan="4"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 dirty="0"/>
                        <a:t>Ф.И __________________________________                   Вариант  </a:t>
                      </a:r>
                      <a:r>
                        <a:rPr lang="en-US" sz="1600" dirty="0"/>
                        <a:t>V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2728"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en-US" sz="1600" dirty="0"/>
                        <a:t>I </a:t>
                      </a:r>
                      <a:r>
                        <a:rPr lang="ru-RU" sz="1600" dirty="0"/>
                        <a:t>треугольник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en-US" sz="1600" dirty="0"/>
                        <a:t>II</a:t>
                      </a:r>
                      <a:r>
                        <a:rPr lang="ru-RU" sz="1600" dirty="0"/>
                        <a:t> треугольник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Результаты сравнения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</a:tr>
              <a:tr h="463001"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/>
                        <a:t>Стороны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 dirty="0" err="1"/>
                        <a:t>а=</a:t>
                      </a:r>
                      <a:r>
                        <a:rPr lang="en-US" sz="1600" dirty="0"/>
                        <a:t>26</a:t>
                      </a:r>
                      <a:r>
                        <a:rPr lang="ru-RU" sz="1600" dirty="0"/>
                        <a:t> ;</a:t>
                      </a:r>
                      <a:r>
                        <a:rPr lang="en-US" sz="1600" dirty="0"/>
                        <a:t>b=30; c=28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/>
                        <a:t>а=</a:t>
                      </a:r>
                      <a:r>
                        <a:rPr lang="en-US" sz="1600"/>
                        <a:t>52</a:t>
                      </a:r>
                      <a:r>
                        <a:rPr lang="ru-RU" sz="1600"/>
                        <a:t>;</a:t>
                      </a:r>
                      <a:r>
                        <a:rPr lang="en-US" sz="1600"/>
                        <a:t>b= 60; c=56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Изменение в 2 раза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</a:tr>
              <a:tr h="463001"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/>
                        <a:t>Углы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/>
                        <a:t>α</a:t>
                      </a:r>
                      <a:r>
                        <a:rPr lang="en-US" sz="1600"/>
                        <a:t>=</a:t>
                      </a:r>
                      <a:r>
                        <a:rPr lang="ru-RU" sz="1600"/>
                        <a:t>5</a:t>
                      </a:r>
                      <a:r>
                        <a:rPr lang="en-US" sz="1600"/>
                        <a:t>3</a:t>
                      </a:r>
                      <a:r>
                        <a:rPr lang="ru-RU" sz="1600"/>
                        <a:t>°</a:t>
                      </a:r>
                      <a:r>
                        <a:rPr lang="en-US" sz="1600"/>
                        <a:t>;</a:t>
                      </a:r>
                      <a:r>
                        <a:rPr lang="ru-RU" sz="1600"/>
                        <a:t>β</a:t>
                      </a:r>
                      <a:r>
                        <a:rPr lang="en-US" sz="1600"/>
                        <a:t>=</a:t>
                      </a:r>
                      <a:r>
                        <a:rPr lang="ru-RU" sz="1600"/>
                        <a:t>67°</a:t>
                      </a:r>
                      <a:r>
                        <a:rPr lang="en-US" sz="1600"/>
                        <a:t>;</a:t>
                      </a:r>
                      <a:r>
                        <a:rPr lang="ru-RU" sz="1600"/>
                        <a:t>γ</a:t>
                      </a:r>
                      <a:r>
                        <a:rPr lang="en-US" sz="1600"/>
                        <a:t>=</a:t>
                      </a:r>
                      <a:r>
                        <a:rPr lang="ru-RU" sz="1600"/>
                        <a:t>60°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/>
                        <a:t>α</a:t>
                      </a:r>
                      <a:r>
                        <a:rPr lang="en-US" sz="1600"/>
                        <a:t>=</a:t>
                      </a:r>
                      <a:r>
                        <a:rPr lang="ru-RU" sz="1600"/>
                        <a:t>5</a:t>
                      </a:r>
                      <a:r>
                        <a:rPr lang="en-US" sz="1600"/>
                        <a:t>3</a:t>
                      </a:r>
                      <a:r>
                        <a:rPr lang="ru-RU" sz="1600"/>
                        <a:t>°</a:t>
                      </a:r>
                      <a:r>
                        <a:rPr lang="en-US" sz="1600"/>
                        <a:t>;</a:t>
                      </a:r>
                      <a:r>
                        <a:rPr lang="ru-RU" sz="1600"/>
                        <a:t>β</a:t>
                      </a:r>
                      <a:r>
                        <a:rPr lang="en-US" sz="1600"/>
                        <a:t>=</a:t>
                      </a:r>
                      <a:r>
                        <a:rPr lang="ru-RU" sz="1600"/>
                        <a:t>67°</a:t>
                      </a:r>
                      <a:r>
                        <a:rPr lang="en-US" sz="1600"/>
                        <a:t>;</a:t>
                      </a:r>
                      <a:r>
                        <a:rPr lang="ru-RU" sz="1600"/>
                        <a:t>γ</a:t>
                      </a:r>
                      <a:r>
                        <a:rPr lang="en-US" sz="1600"/>
                        <a:t>=</a:t>
                      </a:r>
                      <a:r>
                        <a:rPr lang="ru-RU" sz="1600"/>
                        <a:t>60°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Равны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</a:tr>
              <a:tr h="463001"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/>
                        <a:t>Периметр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en-US" sz="1600" dirty="0"/>
                        <a:t>P=</a:t>
                      </a:r>
                      <a:r>
                        <a:rPr lang="en-US" sz="1600" dirty="0" err="1"/>
                        <a:t>a+b+c</a:t>
                      </a:r>
                      <a:r>
                        <a:rPr lang="en-US" sz="1600" dirty="0"/>
                        <a:t>=</a:t>
                      </a:r>
                      <a:r>
                        <a:rPr lang="ru-RU" sz="1600" dirty="0"/>
                        <a:t>84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en-US" sz="1600" dirty="0"/>
                        <a:t>P=</a:t>
                      </a:r>
                      <a:r>
                        <a:rPr lang="en-US" sz="1600" dirty="0" err="1"/>
                        <a:t>a+b+c</a:t>
                      </a:r>
                      <a:r>
                        <a:rPr lang="en-US" sz="1600" dirty="0"/>
                        <a:t>=</a:t>
                      </a:r>
                      <a:r>
                        <a:rPr lang="ru-RU" sz="1600" dirty="0"/>
                        <a:t>168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Изменение в 2 раза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</a:tr>
              <a:tr h="463001"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/>
                        <a:t>Площадь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en-US" sz="1600"/>
                        <a:t>S= </a:t>
                      </a:r>
                      <a:r>
                        <a:rPr lang="ru-RU" sz="1600"/>
                        <a:t>336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en-US" sz="1600" dirty="0"/>
                        <a:t>S= </a:t>
                      </a:r>
                      <a:r>
                        <a:rPr lang="ru-RU" sz="1600" dirty="0"/>
                        <a:t>1344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Изменение в 4 раза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</a:tr>
              <a:tr h="240909">
                <a:tc gridSpan="4"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0909">
                <a:tc gridSpan="4"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 dirty="0"/>
                        <a:t>Ф.И __________________________________                   Вариант  </a:t>
                      </a:r>
                      <a:r>
                        <a:rPr lang="en-US" sz="1600" dirty="0"/>
                        <a:t>IV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2728"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en-US" sz="1600"/>
                        <a:t>I </a:t>
                      </a:r>
                      <a:r>
                        <a:rPr lang="ru-RU" sz="1600"/>
                        <a:t>треугольник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en-US" sz="1600" dirty="0"/>
                        <a:t>II</a:t>
                      </a:r>
                      <a:r>
                        <a:rPr lang="ru-RU" sz="1600" dirty="0"/>
                        <a:t> треугольник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Результаты сравнения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</a:tr>
              <a:tr h="463001"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/>
                        <a:t>Стороны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/>
                        <a:t>а=</a:t>
                      </a:r>
                      <a:r>
                        <a:rPr lang="en-US" sz="1600"/>
                        <a:t>13</a:t>
                      </a:r>
                      <a:r>
                        <a:rPr lang="ru-RU" sz="1600"/>
                        <a:t> ;</a:t>
                      </a:r>
                      <a:r>
                        <a:rPr lang="en-US" sz="1600"/>
                        <a:t>b=14; c=15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 dirty="0" err="1"/>
                        <a:t>а=</a:t>
                      </a:r>
                      <a:r>
                        <a:rPr lang="en-US" sz="1600" dirty="0"/>
                        <a:t>26</a:t>
                      </a:r>
                      <a:r>
                        <a:rPr lang="ru-RU" sz="1600" dirty="0"/>
                        <a:t>;</a:t>
                      </a:r>
                      <a:r>
                        <a:rPr lang="en-US" sz="1600" dirty="0"/>
                        <a:t>b= 28; c=30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Изменение в 2 раза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</a:tr>
              <a:tr h="463001"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/>
                        <a:t>Углы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/>
                        <a:t>α</a:t>
                      </a:r>
                      <a:r>
                        <a:rPr lang="en-US" sz="1600"/>
                        <a:t>=</a:t>
                      </a:r>
                      <a:r>
                        <a:rPr lang="ru-RU" sz="1600"/>
                        <a:t>5</a:t>
                      </a:r>
                      <a:r>
                        <a:rPr lang="en-US" sz="1600"/>
                        <a:t>5</a:t>
                      </a:r>
                      <a:r>
                        <a:rPr lang="ru-RU" sz="1600"/>
                        <a:t>°</a:t>
                      </a:r>
                      <a:r>
                        <a:rPr lang="en-US" sz="1600"/>
                        <a:t>;</a:t>
                      </a:r>
                      <a:r>
                        <a:rPr lang="ru-RU" sz="1600"/>
                        <a:t>β</a:t>
                      </a:r>
                      <a:r>
                        <a:rPr lang="en-US" sz="1600"/>
                        <a:t>=</a:t>
                      </a:r>
                      <a:r>
                        <a:rPr lang="ru-RU" sz="1600"/>
                        <a:t>6</a:t>
                      </a:r>
                      <a:r>
                        <a:rPr lang="en-US" sz="1600"/>
                        <a:t>3</a:t>
                      </a:r>
                      <a:r>
                        <a:rPr lang="ru-RU" sz="1600"/>
                        <a:t>°</a:t>
                      </a:r>
                      <a:r>
                        <a:rPr lang="en-US" sz="1600"/>
                        <a:t>;</a:t>
                      </a:r>
                      <a:r>
                        <a:rPr lang="ru-RU" sz="1600"/>
                        <a:t>γ</a:t>
                      </a:r>
                      <a:r>
                        <a:rPr lang="en-US" sz="1600"/>
                        <a:t>=</a:t>
                      </a:r>
                      <a:r>
                        <a:rPr lang="ru-RU" sz="1600"/>
                        <a:t>6</a:t>
                      </a:r>
                      <a:r>
                        <a:rPr lang="en-US" sz="1600"/>
                        <a:t>2</a:t>
                      </a:r>
                      <a:r>
                        <a:rPr lang="ru-RU" sz="1600"/>
                        <a:t>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 dirty="0" err="1"/>
                        <a:t>α</a:t>
                      </a:r>
                      <a:r>
                        <a:rPr lang="en-US" sz="1600" dirty="0"/>
                        <a:t>=</a:t>
                      </a:r>
                      <a:r>
                        <a:rPr lang="ru-RU" sz="1600" dirty="0"/>
                        <a:t>5</a:t>
                      </a:r>
                      <a:r>
                        <a:rPr lang="en-US" sz="1600" dirty="0"/>
                        <a:t>5</a:t>
                      </a:r>
                      <a:r>
                        <a:rPr lang="ru-RU" sz="1600" dirty="0"/>
                        <a:t>°</a:t>
                      </a:r>
                      <a:r>
                        <a:rPr lang="en-US" sz="1600" dirty="0"/>
                        <a:t>;</a:t>
                      </a:r>
                      <a:r>
                        <a:rPr lang="ru-RU" sz="1600" dirty="0" err="1"/>
                        <a:t>β</a:t>
                      </a:r>
                      <a:r>
                        <a:rPr lang="en-US" sz="1600" dirty="0"/>
                        <a:t>=</a:t>
                      </a:r>
                      <a:r>
                        <a:rPr lang="ru-RU" sz="1600" dirty="0"/>
                        <a:t>6</a:t>
                      </a:r>
                      <a:r>
                        <a:rPr lang="en-US" sz="1600" dirty="0"/>
                        <a:t>3</a:t>
                      </a:r>
                      <a:r>
                        <a:rPr lang="ru-RU" sz="1600" dirty="0"/>
                        <a:t>°</a:t>
                      </a:r>
                      <a:r>
                        <a:rPr lang="en-US" sz="1600" dirty="0"/>
                        <a:t>;</a:t>
                      </a:r>
                      <a:r>
                        <a:rPr lang="ru-RU" sz="1600" dirty="0" err="1"/>
                        <a:t>γ</a:t>
                      </a:r>
                      <a:r>
                        <a:rPr lang="en-US" sz="1600" dirty="0"/>
                        <a:t>=</a:t>
                      </a:r>
                      <a:r>
                        <a:rPr lang="ru-RU" sz="1600" dirty="0"/>
                        <a:t>6</a:t>
                      </a:r>
                      <a:r>
                        <a:rPr lang="en-US" sz="1600" dirty="0"/>
                        <a:t>2</a:t>
                      </a:r>
                      <a:r>
                        <a:rPr lang="ru-RU" sz="1600" dirty="0"/>
                        <a:t>°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Равны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</a:tr>
              <a:tr h="463001"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/>
                        <a:t>Периметр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en-US" sz="1600"/>
                        <a:t>P=a+b+c=42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en-US" sz="1600" dirty="0"/>
                        <a:t>P=</a:t>
                      </a:r>
                      <a:r>
                        <a:rPr lang="en-US" sz="1600" dirty="0" err="1"/>
                        <a:t>a+b+c</a:t>
                      </a:r>
                      <a:r>
                        <a:rPr lang="en-US" sz="1600" dirty="0"/>
                        <a:t>=84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Изменение в 2 раза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</a:tr>
              <a:tr h="463001"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/>
                        <a:t>Площадь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en-US" sz="1600"/>
                        <a:t>S= 84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en-US" sz="1600"/>
                        <a:t>S= 336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  <a:tc>
                  <a:txBody>
                    <a:bodyPr/>
                    <a:lstStyle/>
                    <a:p>
                      <a:pPr marL="457200" lvl="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Изменение в 4 раза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49172" marR="49172" marT="0" marB="0"/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6286512" y="1714488"/>
            <a:ext cx="2286016" cy="4286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286512" y="2214554"/>
            <a:ext cx="2286016" cy="4286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286512" y="2714620"/>
            <a:ext cx="2286016" cy="4286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286512" y="3143248"/>
            <a:ext cx="2286016" cy="4286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357950" y="4786322"/>
            <a:ext cx="2286016" cy="4286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357950" y="5286388"/>
            <a:ext cx="2286016" cy="4286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357950" y="5715016"/>
            <a:ext cx="2286016" cy="4286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357950" y="6215082"/>
            <a:ext cx="2286016" cy="4286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28662" y="214290"/>
          <a:ext cx="7702321" cy="646074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356647"/>
                <a:gridCol w="2138154"/>
                <a:gridCol w="2138154"/>
                <a:gridCol w="2069366"/>
              </a:tblGrid>
              <a:tr h="236878">
                <a:tc gridSpan="4"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/>
                        <a:t>Ф.И __________________________________                   Вариант  </a:t>
                      </a:r>
                      <a:r>
                        <a:rPr lang="en-US" sz="1600" dirty="0"/>
                        <a:t>I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3756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 dirty="0"/>
                        <a:t>I </a:t>
                      </a:r>
                      <a:r>
                        <a:rPr lang="ru-RU" sz="1600" dirty="0"/>
                        <a:t>треугольник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/>
                        <a:t>II</a:t>
                      </a:r>
                      <a:r>
                        <a:rPr lang="ru-RU" sz="1600"/>
                        <a:t> треугольник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Результаты сравнения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</a:tr>
              <a:tr h="285444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Стороны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а=</a:t>
                      </a:r>
                      <a:r>
                        <a:rPr lang="en-US" sz="1600"/>
                        <a:t>3</a:t>
                      </a:r>
                      <a:r>
                        <a:rPr lang="ru-RU" sz="1600"/>
                        <a:t> ;</a:t>
                      </a:r>
                      <a:r>
                        <a:rPr lang="en-US" sz="1600"/>
                        <a:t>b=4; c=5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а=</a:t>
                      </a:r>
                      <a:r>
                        <a:rPr lang="en-US" sz="1600"/>
                        <a:t>9</a:t>
                      </a:r>
                      <a:r>
                        <a:rPr lang="ru-RU" sz="1600"/>
                        <a:t>;</a:t>
                      </a:r>
                      <a:r>
                        <a:rPr lang="en-US" sz="1600"/>
                        <a:t>b=12; c=15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Измен.</a:t>
                      </a:r>
                      <a:r>
                        <a:rPr lang="ru-RU" sz="1600" baseline="0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в 3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раза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</a:tr>
              <a:tr h="285444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Углы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α</a:t>
                      </a:r>
                      <a:r>
                        <a:rPr lang="en-US" sz="1600"/>
                        <a:t>=36</a:t>
                      </a:r>
                      <a:r>
                        <a:rPr lang="ru-RU" sz="1600"/>
                        <a:t>°</a:t>
                      </a:r>
                      <a:r>
                        <a:rPr lang="en-US" sz="1600"/>
                        <a:t>;</a:t>
                      </a:r>
                      <a:r>
                        <a:rPr lang="ru-RU" sz="1600"/>
                        <a:t>β</a:t>
                      </a:r>
                      <a:r>
                        <a:rPr lang="en-US" sz="1600"/>
                        <a:t>=54</a:t>
                      </a:r>
                      <a:r>
                        <a:rPr lang="ru-RU" sz="1600"/>
                        <a:t>°</a:t>
                      </a:r>
                      <a:r>
                        <a:rPr lang="en-US" sz="1600"/>
                        <a:t>;</a:t>
                      </a:r>
                      <a:r>
                        <a:rPr lang="ru-RU" sz="1600"/>
                        <a:t>γ</a:t>
                      </a:r>
                      <a:r>
                        <a:rPr lang="en-US" sz="1600"/>
                        <a:t>=9</a:t>
                      </a:r>
                      <a:r>
                        <a:rPr lang="ru-RU" sz="1600"/>
                        <a:t>0°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α</a:t>
                      </a:r>
                      <a:r>
                        <a:rPr lang="en-US" sz="1600"/>
                        <a:t>=36</a:t>
                      </a:r>
                      <a:r>
                        <a:rPr lang="ru-RU" sz="1600"/>
                        <a:t>°</a:t>
                      </a:r>
                      <a:r>
                        <a:rPr lang="en-US" sz="1600"/>
                        <a:t>;</a:t>
                      </a:r>
                      <a:r>
                        <a:rPr lang="ru-RU" sz="1600"/>
                        <a:t>β</a:t>
                      </a:r>
                      <a:r>
                        <a:rPr lang="en-US" sz="1600"/>
                        <a:t>=54</a:t>
                      </a:r>
                      <a:r>
                        <a:rPr lang="ru-RU" sz="1600"/>
                        <a:t>°</a:t>
                      </a:r>
                      <a:r>
                        <a:rPr lang="en-US" sz="1600"/>
                        <a:t>;</a:t>
                      </a:r>
                      <a:r>
                        <a:rPr lang="ru-RU" sz="1600"/>
                        <a:t>γ</a:t>
                      </a:r>
                      <a:r>
                        <a:rPr lang="en-US" sz="1600"/>
                        <a:t>=9</a:t>
                      </a:r>
                      <a:r>
                        <a:rPr lang="ru-RU" sz="1600"/>
                        <a:t>0°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Равны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</a:tr>
              <a:tr h="340641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400" dirty="0"/>
                        <a:t>Периметр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/>
                        <a:t>P=a+b+c=12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/>
                        <a:t>P=a+b+c=36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Измен. 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в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3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раза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</a:tr>
              <a:tr h="285444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Площадь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 dirty="0"/>
                        <a:t>S= 6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/>
                        <a:t>S= 54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Измен.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в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9 раз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</a:tr>
              <a:tr h="236878">
                <a:tc gridSpan="4"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6878">
                <a:tc gridSpan="4"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Ф.И __________________________________                   Вариант  </a:t>
                      </a:r>
                      <a:r>
                        <a:rPr lang="en-US" sz="1600"/>
                        <a:t>II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3756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/>
                        <a:t>I </a:t>
                      </a:r>
                      <a:r>
                        <a:rPr lang="ru-RU" sz="1600"/>
                        <a:t>треугольник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/>
                        <a:t>II</a:t>
                      </a:r>
                      <a:r>
                        <a:rPr lang="ru-RU" sz="1600"/>
                        <a:t> треугольник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Результаты сравнения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</a:tr>
              <a:tr h="285444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Стороны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а=</a:t>
                      </a:r>
                      <a:r>
                        <a:rPr lang="en-US" sz="1600"/>
                        <a:t>5</a:t>
                      </a:r>
                      <a:r>
                        <a:rPr lang="ru-RU" sz="1600"/>
                        <a:t> ;</a:t>
                      </a:r>
                      <a:r>
                        <a:rPr lang="en-US" sz="1600"/>
                        <a:t>b=5; c=6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а=</a:t>
                      </a:r>
                      <a:r>
                        <a:rPr lang="en-US" sz="1600"/>
                        <a:t>15</a:t>
                      </a:r>
                      <a:r>
                        <a:rPr lang="ru-RU" sz="1600"/>
                        <a:t>;</a:t>
                      </a:r>
                      <a:r>
                        <a:rPr lang="en-US" sz="1600"/>
                        <a:t>b= 15; c=18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rgbClr val="FF0000"/>
                          </a:solidFill>
                        </a:rPr>
                        <a:t>Измен.в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 3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раза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</a:tr>
              <a:tr h="285444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Углы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α</a:t>
                      </a:r>
                      <a:r>
                        <a:rPr lang="en-US" sz="1600"/>
                        <a:t>=</a:t>
                      </a:r>
                      <a:r>
                        <a:rPr lang="ru-RU" sz="1600"/>
                        <a:t>5</a:t>
                      </a:r>
                      <a:r>
                        <a:rPr lang="en-US" sz="1600"/>
                        <a:t>4</a:t>
                      </a:r>
                      <a:r>
                        <a:rPr lang="ru-RU" sz="1600"/>
                        <a:t>°</a:t>
                      </a:r>
                      <a:r>
                        <a:rPr lang="en-US" sz="1600"/>
                        <a:t>;</a:t>
                      </a:r>
                      <a:r>
                        <a:rPr lang="ru-RU" sz="1600"/>
                        <a:t>β</a:t>
                      </a:r>
                      <a:r>
                        <a:rPr lang="en-US" sz="1600"/>
                        <a:t>=54</a:t>
                      </a:r>
                      <a:r>
                        <a:rPr lang="ru-RU" sz="1600"/>
                        <a:t>°</a:t>
                      </a:r>
                      <a:r>
                        <a:rPr lang="en-US" sz="1600"/>
                        <a:t>;</a:t>
                      </a:r>
                      <a:r>
                        <a:rPr lang="ru-RU" sz="1600"/>
                        <a:t>γ</a:t>
                      </a:r>
                      <a:r>
                        <a:rPr lang="en-US" sz="1600"/>
                        <a:t>=72</a:t>
                      </a:r>
                      <a:r>
                        <a:rPr lang="ru-RU" sz="1600"/>
                        <a:t>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α</a:t>
                      </a:r>
                      <a:r>
                        <a:rPr lang="en-US" sz="1600"/>
                        <a:t>=</a:t>
                      </a:r>
                      <a:r>
                        <a:rPr lang="ru-RU" sz="1600"/>
                        <a:t>5</a:t>
                      </a:r>
                      <a:r>
                        <a:rPr lang="en-US" sz="1600"/>
                        <a:t>4</a:t>
                      </a:r>
                      <a:r>
                        <a:rPr lang="ru-RU" sz="1600"/>
                        <a:t>°</a:t>
                      </a:r>
                      <a:r>
                        <a:rPr lang="en-US" sz="1600"/>
                        <a:t>;</a:t>
                      </a:r>
                      <a:r>
                        <a:rPr lang="ru-RU" sz="1600"/>
                        <a:t>β</a:t>
                      </a:r>
                      <a:r>
                        <a:rPr lang="en-US" sz="1600"/>
                        <a:t>=54</a:t>
                      </a:r>
                      <a:r>
                        <a:rPr lang="ru-RU" sz="1600"/>
                        <a:t>°</a:t>
                      </a:r>
                      <a:r>
                        <a:rPr lang="en-US" sz="1600"/>
                        <a:t>;</a:t>
                      </a:r>
                      <a:r>
                        <a:rPr lang="ru-RU" sz="1600"/>
                        <a:t>γ</a:t>
                      </a:r>
                      <a:r>
                        <a:rPr lang="en-US" sz="1600"/>
                        <a:t>=72</a:t>
                      </a:r>
                      <a:r>
                        <a:rPr lang="ru-RU" sz="1600"/>
                        <a:t>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Равны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</a:tr>
              <a:tr h="311448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400" dirty="0"/>
                        <a:t>Периметр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 dirty="0"/>
                        <a:t>P=</a:t>
                      </a:r>
                      <a:r>
                        <a:rPr lang="en-US" sz="1600" dirty="0" err="1"/>
                        <a:t>a+b+c</a:t>
                      </a:r>
                      <a:r>
                        <a:rPr lang="en-US" sz="1600" dirty="0"/>
                        <a:t>=16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/>
                        <a:t>P=a+b+c=48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rgbClr val="FF0000"/>
                          </a:solidFill>
                        </a:rPr>
                        <a:t>Измен.в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 3раза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</a:tr>
              <a:tr h="285444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Площадь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/>
                        <a:t>S= 12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/>
                        <a:t>S= 108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Измен.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в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9 раз 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</a:tr>
              <a:tr h="236878">
                <a:tc gridSpan="4"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  <a:tabLst>
                          <a:tab pos="2251710" algn="l"/>
                        </a:tabLs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6878">
                <a:tc gridSpan="4"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Ф.И __________________________________                   Вариант  </a:t>
                      </a:r>
                      <a:r>
                        <a:rPr lang="en-US" sz="1600"/>
                        <a:t>III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2198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/>
                        <a:t>I </a:t>
                      </a:r>
                      <a:r>
                        <a:rPr lang="ru-RU" sz="1600"/>
                        <a:t>треугольник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/>
                        <a:t>II</a:t>
                      </a:r>
                      <a:r>
                        <a:rPr lang="ru-RU" sz="1600"/>
                        <a:t> треугольник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Результаты сравнения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</a:tr>
              <a:tr h="285444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Стороны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а=</a:t>
                      </a:r>
                      <a:r>
                        <a:rPr lang="en-US" sz="1600"/>
                        <a:t>5</a:t>
                      </a:r>
                      <a:r>
                        <a:rPr lang="ru-RU" sz="1600"/>
                        <a:t> ;</a:t>
                      </a:r>
                      <a:r>
                        <a:rPr lang="en-US" sz="1600"/>
                        <a:t>b=5; c= 8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а=</a:t>
                      </a:r>
                      <a:r>
                        <a:rPr lang="en-US" sz="1600"/>
                        <a:t>10</a:t>
                      </a:r>
                      <a:r>
                        <a:rPr lang="ru-RU" sz="1600"/>
                        <a:t>;</a:t>
                      </a:r>
                      <a:r>
                        <a:rPr lang="en-US" sz="1600"/>
                        <a:t>b= 10; c=16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rgbClr val="FF0000"/>
                          </a:solidFill>
                        </a:rPr>
                        <a:t>Измен.в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2 раза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</a:tr>
              <a:tr h="382578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Углы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 err="1"/>
                        <a:t>α</a:t>
                      </a:r>
                      <a:r>
                        <a:rPr lang="en-US" sz="1600" dirty="0"/>
                        <a:t>=</a:t>
                      </a:r>
                      <a:r>
                        <a:rPr lang="ru-RU" sz="1600" dirty="0"/>
                        <a:t>37°</a:t>
                      </a:r>
                      <a:r>
                        <a:rPr lang="en-US" sz="1600" dirty="0"/>
                        <a:t>;</a:t>
                      </a:r>
                      <a:r>
                        <a:rPr lang="ru-RU" sz="1600" dirty="0" err="1"/>
                        <a:t>β</a:t>
                      </a:r>
                      <a:r>
                        <a:rPr lang="en-US" sz="1600" dirty="0"/>
                        <a:t>=</a:t>
                      </a:r>
                      <a:r>
                        <a:rPr lang="ru-RU" sz="1600" dirty="0"/>
                        <a:t>37°</a:t>
                      </a:r>
                      <a:r>
                        <a:rPr lang="en-US" sz="1600" dirty="0"/>
                        <a:t>;</a:t>
                      </a:r>
                      <a:r>
                        <a:rPr lang="ru-RU" sz="1600" dirty="0" err="1"/>
                        <a:t>γ</a:t>
                      </a:r>
                      <a:r>
                        <a:rPr lang="en-US" sz="1600" dirty="0"/>
                        <a:t>=</a:t>
                      </a:r>
                      <a:r>
                        <a:rPr lang="ru-RU" sz="1600" dirty="0" smtClean="0"/>
                        <a:t>106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 err="1"/>
                        <a:t>α</a:t>
                      </a:r>
                      <a:r>
                        <a:rPr lang="en-US" sz="1600" dirty="0"/>
                        <a:t>=</a:t>
                      </a:r>
                      <a:r>
                        <a:rPr lang="ru-RU" sz="1600" dirty="0"/>
                        <a:t>37°</a:t>
                      </a:r>
                      <a:r>
                        <a:rPr lang="en-US" sz="1600" dirty="0"/>
                        <a:t>;</a:t>
                      </a:r>
                      <a:r>
                        <a:rPr lang="ru-RU" sz="1600" dirty="0" err="1"/>
                        <a:t>β</a:t>
                      </a:r>
                      <a:r>
                        <a:rPr lang="en-US" sz="1600" dirty="0"/>
                        <a:t>=</a:t>
                      </a:r>
                      <a:r>
                        <a:rPr lang="ru-RU" sz="1600" dirty="0"/>
                        <a:t>37°</a:t>
                      </a:r>
                      <a:r>
                        <a:rPr lang="en-US" sz="1600" dirty="0"/>
                        <a:t>;</a:t>
                      </a:r>
                      <a:r>
                        <a:rPr lang="ru-RU" sz="1600" dirty="0" err="1"/>
                        <a:t>γ</a:t>
                      </a:r>
                      <a:r>
                        <a:rPr lang="en-US" sz="1600" dirty="0"/>
                        <a:t>=</a:t>
                      </a:r>
                      <a:r>
                        <a:rPr lang="ru-RU" sz="1600" dirty="0" smtClean="0"/>
                        <a:t>106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Равны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</a:tr>
              <a:tr h="394964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400" dirty="0"/>
                        <a:t>Периметр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/>
                        <a:t>P=a+b+c=18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/>
                        <a:t>P=a+b+c=36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rgbClr val="FF0000"/>
                          </a:solidFill>
                        </a:rPr>
                        <a:t>Измен.в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2 раза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</a:tr>
              <a:tr h="350767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/>
                        <a:t>Площадь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/>
                        <a:t>S= 12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600"/>
                        <a:t>S= 48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rgbClr val="FF0000"/>
                          </a:solidFill>
                        </a:rPr>
                        <a:t>Измен.в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4 раза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27179" marR="27179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572264" y="1000108"/>
            <a:ext cx="2071702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572264" y="1285860"/>
            <a:ext cx="2071702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572264" y="1500174"/>
            <a:ext cx="2071702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572264" y="1857364"/>
            <a:ext cx="2071702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572264" y="3429000"/>
            <a:ext cx="2071702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572264" y="3143248"/>
            <a:ext cx="2071702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572264" y="3714752"/>
            <a:ext cx="2071702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572264" y="4071942"/>
            <a:ext cx="2071702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572264" y="5286388"/>
            <a:ext cx="2071702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572264" y="5643578"/>
            <a:ext cx="2071702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572264" y="6000768"/>
            <a:ext cx="2071702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572264" y="6357958"/>
            <a:ext cx="2071702" cy="214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28604"/>
            <a:ext cx="9292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Подобные – имеющие одинаковую форму  (</a:t>
            </a:r>
            <a:r>
              <a:rPr lang="ru-RU" sz="3200" dirty="0" err="1" smtClean="0"/>
              <a:t>энцикл</a:t>
            </a:r>
            <a:r>
              <a:rPr lang="ru-RU" sz="3200" dirty="0" smtClean="0"/>
              <a:t>)</a:t>
            </a:r>
            <a:endParaRPr lang="ru-RU" sz="3200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357158" y="1428736"/>
            <a:ext cx="928694" cy="928694"/>
            <a:chOff x="2928926" y="2500306"/>
            <a:chExt cx="928694" cy="928694"/>
          </a:xfrm>
        </p:grpSpPr>
        <p:sp>
          <p:nvSpPr>
            <p:cNvPr id="8" name="Овал 7"/>
            <p:cNvSpPr/>
            <p:nvPr/>
          </p:nvSpPr>
          <p:spPr>
            <a:xfrm>
              <a:off x="3428992" y="2786058"/>
              <a:ext cx="428628" cy="4286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" name="Овал 2"/>
            <p:cNvSpPr/>
            <p:nvPr/>
          </p:nvSpPr>
          <p:spPr>
            <a:xfrm>
              <a:off x="3286116" y="2500306"/>
              <a:ext cx="428628" cy="4286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4" name="Овал 3"/>
            <p:cNvSpPr/>
            <p:nvPr/>
          </p:nvSpPr>
          <p:spPr>
            <a:xfrm>
              <a:off x="3214678" y="3000372"/>
              <a:ext cx="428628" cy="4286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5" name="Овал 4"/>
            <p:cNvSpPr/>
            <p:nvPr/>
          </p:nvSpPr>
          <p:spPr>
            <a:xfrm>
              <a:off x="2928926" y="2857496"/>
              <a:ext cx="428628" cy="4286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3000364" y="2500306"/>
              <a:ext cx="428628" cy="4286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3214678" y="2786058"/>
              <a:ext cx="285752" cy="28575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4000496" y="2285992"/>
            <a:ext cx="642942" cy="928694"/>
            <a:chOff x="2285984" y="1785926"/>
            <a:chExt cx="642942" cy="928694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5400000">
              <a:off x="1857356" y="2285992"/>
              <a:ext cx="857256" cy="0"/>
            </a:xfrm>
            <a:prstGeom prst="line">
              <a:avLst/>
            </a:prstGeom>
            <a:ln w="539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Волна 11"/>
            <p:cNvSpPr/>
            <p:nvPr/>
          </p:nvSpPr>
          <p:spPr>
            <a:xfrm>
              <a:off x="2285984" y="1785926"/>
              <a:ext cx="642942" cy="571504"/>
            </a:xfrm>
            <a:prstGeom prst="wav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214282" y="4000504"/>
            <a:ext cx="2928958" cy="2214578"/>
            <a:chOff x="785786" y="3643314"/>
            <a:chExt cx="2928958" cy="2214578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1214414" y="4357694"/>
              <a:ext cx="2143140" cy="150019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Равнобедренный треугольник 14"/>
            <p:cNvSpPr/>
            <p:nvPr/>
          </p:nvSpPr>
          <p:spPr>
            <a:xfrm>
              <a:off x="785786" y="3643314"/>
              <a:ext cx="2928958" cy="714380"/>
            </a:xfrm>
            <a:prstGeom prst="triangl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571604" y="4786322"/>
              <a:ext cx="357190" cy="57150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2500298" y="4786322"/>
              <a:ext cx="357190" cy="57150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357158" y="1428736"/>
            <a:ext cx="928694" cy="928694"/>
            <a:chOff x="2928926" y="2500306"/>
            <a:chExt cx="928694" cy="928694"/>
          </a:xfrm>
        </p:grpSpPr>
        <p:sp>
          <p:nvSpPr>
            <p:cNvPr id="20" name="Овал 19"/>
            <p:cNvSpPr/>
            <p:nvPr/>
          </p:nvSpPr>
          <p:spPr>
            <a:xfrm>
              <a:off x="3428992" y="2786058"/>
              <a:ext cx="428628" cy="4286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1" name="Овал 20"/>
            <p:cNvSpPr/>
            <p:nvPr/>
          </p:nvSpPr>
          <p:spPr>
            <a:xfrm>
              <a:off x="3286116" y="2500306"/>
              <a:ext cx="428628" cy="4286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3214678" y="3000372"/>
              <a:ext cx="428628" cy="4286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2928926" y="2857496"/>
              <a:ext cx="428628" cy="4286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3000364" y="2500306"/>
              <a:ext cx="428628" cy="42862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5" name="Овал 24"/>
            <p:cNvSpPr/>
            <p:nvPr/>
          </p:nvSpPr>
          <p:spPr>
            <a:xfrm>
              <a:off x="3214678" y="2786058"/>
              <a:ext cx="285752" cy="28575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4000496" y="2285992"/>
            <a:ext cx="642942" cy="928694"/>
            <a:chOff x="2285984" y="1785926"/>
            <a:chExt cx="642942" cy="928694"/>
          </a:xfrm>
        </p:grpSpPr>
        <p:cxnSp>
          <p:nvCxnSpPr>
            <p:cNvPr id="27" name="Прямая соединительная линия 26"/>
            <p:cNvCxnSpPr/>
            <p:nvPr/>
          </p:nvCxnSpPr>
          <p:spPr>
            <a:xfrm rot="5400000">
              <a:off x="1857356" y="2285992"/>
              <a:ext cx="857256" cy="0"/>
            </a:xfrm>
            <a:prstGeom prst="line">
              <a:avLst/>
            </a:prstGeom>
            <a:ln w="539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Волна 27"/>
            <p:cNvSpPr/>
            <p:nvPr/>
          </p:nvSpPr>
          <p:spPr>
            <a:xfrm>
              <a:off x="2285984" y="1785926"/>
              <a:ext cx="642942" cy="571504"/>
            </a:xfrm>
            <a:prstGeom prst="wav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214282" y="4000504"/>
            <a:ext cx="2928958" cy="2214578"/>
            <a:chOff x="785786" y="3643314"/>
            <a:chExt cx="2928958" cy="2214578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1214414" y="4357694"/>
              <a:ext cx="2143140" cy="150019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Равнобедренный треугольник 30"/>
            <p:cNvSpPr/>
            <p:nvPr/>
          </p:nvSpPr>
          <p:spPr>
            <a:xfrm>
              <a:off x="785786" y="3643314"/>
              <a:ext cx="2928958" cy="714380"/>
            </a:xfrm>
            <a:prstGeom prst="triangl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1571604" y="4786322"/>
              <a:ext cx="357190" cy="57150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2500298" y="4786322"/>
              <a:ext cx="357190" cy="57150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L 0.38177 -0.1319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-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3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1481E-6 L 0.48819 -0.01042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20000"/>
                <a:lumOff val="80000"/>
                <a:alpha val="79000"/>
              </a:scheme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285860"/>
            <a:ext cx="26500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0070C0"/>
                </a:solidFill>
              </a:rPr>
              <a:t>Пропорция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3357554" y="928670"/>
          <a:ext cx="1857388" cy="1692287"/>
        </p:xfrm>
        <a:graphic>
          <a:graphicData uri="http://schemas.openxmlformats.org/presentationml/2006/ole">
            <p:oleObj spid="_x0000_s1025" name="Формула" r:id="rId3" imgW="431613" imgH="393529" progId="Equation.3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428992" y="2928934"/>
          <a:ext cx="1622165" cy="1357322"/>
        </p:xfrm>
        <a:graphic>
          <a:graphicData uri="http://schemas.openxmlformats.org/presentationml/2006/ole">
            <p:oleObj spid="_x0000_s1027" name="Формула" r:id="rId4" imgW="469696" imgH="393529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4643446"/>
            <a:ext cx="51653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Пропорциональные отрезки</a:t>
            </a:r>
            <a:endParaRPr lang="ru-RU" sz="320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80" name="Группа 79"/>
          <p:cNvGrpSpPr/>
          <p:nvPr/>
        </p:nvGrpSpPr>
        <p:grpSpPr>
          <a:xfrm>
            <a:off x="5643570" y="4500570"/>
            <a:ext cx="3143272" cy="142876"/>
            <a:chOff x="5643570" y="4500570"/>
            <a:chExt cx="3143272" cy="142876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5643570" y="4572008"/>
              <a:ext cx="314327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/>
            <p:cNvSpPr/>
            <p:nvPr/>
          </p:nvSpPr>
          <p:spPr>
            <a:xfrm>
              <a:off x="7215206" y="4500570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5643570" y="4500570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6500826" y="4572008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8715404" y="4572008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8286776" y="4500570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6072198" y="4500570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7929586" y="4572008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6858016" y="4500570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7572396" y="4572008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2" name="Группа 81"/>
          <p:cNvGrpSpPr/>
          <p:nvPr/>
        </p:nvGrpSpPr>
        <p:grpSpPr>
          <a:xfrm>
            <a:off x="5715008" y="5143512"/>
            <a:ext cx="785818" cy="71438"/>
            <a:chOff x="5715008" y="5143512"/>
            <a:chExt cx="785818" cy="71438"/>
          </a:xfrm>
        </p:grpSpPr>
        <p:sp>
          <p:nvSpPr>
            <p:cNvPr id="43" name="Овал 42"/>
            <p:cNvSpPr/>
            <p:nvPr/>
          </p:nvSpPr>
          <p:spPr>
            <a:xfrm>
              <a:off x="6072198" y="5143512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9" name="Прямая соединительная линия 48"/>
            <p:cNvCxnSpPr/>
            <p:nvPr/>
          </p:nvCxnSpPr>
          <p:spPr>
            <a:xfrm>
              <a:off x="5715008" y="5214950"/>
              <a:ext cx="78581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Группа 80"/>
          <p:cNvGrpSpPr/>
          <p:nvPr/>
        </p:nvGrpSpPr>
        <p:grpSpPr>
          <a:xfrm>
            <a:off x="2714612" y="5500702"/>
            <a:ext cx="6072230" cy="142876"/>
            <a:chOff x="2714612" y="5500702"/>
            <a:chExt cx="6072230" cy="142876"/>
          </a:xfrm>
        </p:grpSpPr>
        <p:sp>
          <p:nvSpPr>
            <p:cNvPr id="28" name="Овал 27"/>
            <p:cNvSpPr/>
            <p:nvPr/>
          </p:nvSpPr>
          <p:spPr>
            <a:xfrm>
              <a:off x="5786446" y="5572140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428992" y="5500702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3" name="Прямая соединительная линия 52"/>
            <p:cNvCxnSpPr/>
            <p:nvPr/>
          </p:nvCxnSpPr>
          <p:spPr>
            <a:xfrm>
              <a:off x="2714612" y="5572140"/>
              <a:ext cx="607223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Овал 54"/>
            <p:cNvSpPr/>
            <p:nvPr/>
          </p:nvSpPr>
          <p:spPr>
            <a:xfrm>
              <a:off x="7286644" y="5572140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4143372" y="5572140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8072462" y="5500702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6572264" y="5500702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5000628" y="5572140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3786182" y="5500702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3000364" y="5500702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5429256" y="5500702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>
              <a:off x="4572000" y="5500702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Овал 63"/>
            <p:cNvSpPr/>
            <p:nvPr/>
          </p:nvSpPr>
          <p:spPr>
            <a:xfrm>
              <a:off x="6143636" y="5572140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6929454" y="5500702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>
              <a:off x="8429652" y="5572140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Овал 69"/>
            <p:cNvSpPr/>
            <p:nvPr/>
          </p:nvSpPr>
          <p:spPr>
            <a:xfrm>
              <a:off x="7643834" y="5572140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3" name="Группа 82"/>
          <p:cNvGrpSpPr/>
          <p:nvPr/>
        </p:nvGrpSpPr>
        <p:grpSpPr>
          <a:xfrm>
            <a:off x="7286644" y="6143644"/>
            <a:ext cx="1571636" cy="142876"/>
            <a:chOff x="7286644" y="6143644"/>
            <a:chExt cx="1571636" cy="142876"/>
          </a:xfrm>
        </p:grpSpPr>
        <p:sp>
          <p:nvSpPr>
            <p:cNvPr id="65" name="Овал 64"/>
            <p:cNvSpPr/>
            <p:nvPr/>
          </p:nvSpPr>
          <p:spPr>
            <a:xfrm>
              <a:off x="7286644" y="6215082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9" name="Прямая соединительная линия 68"/>
            <p:cNvCxnSpPr/>
            <p:nvPr/>
          </p:nvCxnSpPr>
          <p:spPr>
            <a:xfrm>
              <a:off x="7358082" y="6215082"/>
              <a:ext cx="150019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Овал 70"/>
            <p:cNvSpPr/>
            <p:nvPr/>
          </p:nvSpPr>
          <p:spPr>
            <a:xfrm>
              <a:off x="8072462" y="6143644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Овал 71"/>
            <p:cNvSpPr/>
            <p:nvPr/>
          </p:nvSpPr>
          <p:spPr>
            <a:xfrm>
              <a:off x="7643834" y="6215082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Овал 72"/>
            <p:cNvSpPr/>
            <p:nvPr/>
          </p:nvSpPr>
          <p:spPr>
            <a:xfrm>
              <a:off x="8501090" y="6143644"/>
              <a:ext cx="71438" cy="71438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7000892" y="3786190"/>
            <a:ext cx="396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a</a:t>
            </a:r>
            <a:endParaRPr lang="ru-RU" sz="3200" i="1" dirty="0"/>
          </a:p>
        </p:txBody>
      </p:sp>
      <p:sp>
        <p:nvSpPr>
          <p:cNvPr id="75" name="Прямоугольник 74"/>
          <p:cNvSpPr/>
          <p:nvPr/>
        </p:nvSpPr>
        <p:spPr>
          <a:xfrm>
            <a:off x="5929322" y="4643446"/>
            <a:ext cx="3659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 smtClean="0"/>
              <a:t>b</a:t>
            </a:r>
            <a:endParaRPr lang="ru-RU" sz="3200" i="1" dirty="0"/>
          </a:p>
        </p:txBody>
      </p:sp>
      <p:sp>
        <p:nvSpPr>
          <p:cNvPr id="76" name="Прямоугольник 75"/>
          <p:cNvSpPr/>
          <p:nvPr/>
        </p:nvSpPr>
        <p:spPr>
          <a:xfrm>
            <a:off x="7929586" y="6273225"/>
            <a:ext cx="3659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 smtClean="0"/>
              <a:t>d</a:t>
            </a:r>
            <a:endParaRPr lang="ru-RU" sz="3200" i="1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5000628" y="5572140"/>
            <a:ext cx="3659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 smtClean="0"/>
              <a:t>c</a:t>
            </a:r>
            <a:endParaRPr lang="ru-RU" sz="3200" i="1" dirty="0"/>
          </a:p>
        </p:txBody>
      </p:sp>
      <p:sp>
        <p:nvSpPr>
          <p:cNvPr id="78" name="TextBox 77"/>
          <p:cNvSpPr txBox="1"/>
          <p:nvPr/>
        </p:nvSpPr>
        <p:spPr>
          <a:xfrm>
            <a:off x="5786446" y="3286124"/>
            <a:ext cx="8114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K=4</a:t>
            </a:r>
            <a:endParaRPr lang="ru-RU" sz="3200" dirty="0"/>
          </a:p>
        </p:txBody>
      </p:sp>
      <p:sp>
        <p:nvSpPr>
          <p:cNvPr id="79" name="Штриховая стрелка вправо 78"/>
          <p:cNvSpPr/>
          <p:nvPr/>
        </p:nvSpPr>
        <p:spPr>
          <a:xfrm>
            <a:off x="5214942" y="3500438"/>
            <a:ext cx="428628" cy="214314"/>
          </a:xfrm>
          <a:prstGeom prst="striped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4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8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74" grpId="0"/>
      <p:bldP spid="75" grpId="0"/>
      <p:bldP spid="76" grpId="0"/>
      <p:bldP spid="77" grpId="0"/>
      <p:bldP spid="78" grpId="0"/>
      <p:bldP spid="7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1174</TotalTime>
  <Words>604</Words>
  <Application>Microsoft Office PowerPoint</Application>
  <PresentationFormat>Экран (4:3)</PresentationFormat>
  <Paragraphs>200</Paragraphs>
  <Slides>13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revaz</cp:lastModifiedBy>
  <cp:revision>113</cp:revision>
  <dcterms:modified xsi:type="dcterms:W3CDTF">2012-05-05T18:33:58Z</dcterms:modified>
</cp:coreProperties>
</file>