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411" r:id="rId2"/>
    <p:sldId id="419" r:id="rId3"/>
    <p:sldId id="394" r:id="rId4"/>
    <p:sldId id="397" r:id="rId5"/>
    <p:sldId id="398" r:id="rId6"/>
    <p:sldId id="413" r:id="rId7"/>
    <p:sldId id="388" r:id="rId8"/>
    <p:sldId id="389" r:id="rId9"/>
    <p:sldId id="392" r:id="rId10"/>
    <p:sldId id="414" r:id="rId11"/>
    <p:sldId id="380" r:id="rId12"/>
    <p:sldId id="366" r:id="rId13"/>
    <p:sldId id="356" r:id="rId14"/>
    <p:sldId id="352" r:id="rId15"/>
    <p:sldId id="355" r:id="rId16"/>
    <p:sldId id="370" r:id="rId17"/>
    <p:sldId id="371" r:id="rId18"/>
    <p:sldId id="372" r:id="rId19"/>
    <p:sldId id="373" r:id="rId20"/>
    <p:sldId id="376" r:id="rId21"/>
    <p:sldId id="377" r:id="rId22"/>
    <p:sldId id="378" r:id="rId23"/>
    <p:sldId id="379" r:id="rId24"/>
    <p:sldId id="420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6600"/>
    <a:srgbClr val="009900"/>
    <a:srgbClr val="99CC00"/>
    <a:srgbClr val="00FF00"/>
    <a:srgbClr val="33CCFF"/>
    <a:srgbClr val="FF9966"/>
    <a:srgbClr val="0000FF"/>
    <a:srgbClr val="00FFFF"/>
    <a:srgbClr val="FF0000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1182" autoAdjust="0"/>
  </p:normalViewPr>
  <p:slideViewPr>
    <p:cSldViewPr>
      <p:cViewPr>
        <p:scale>
          <a:sx n="100" d="100"/>
          <a:sy n="100" d="100"/>
        </p:scale>
        <p:origin x="2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68"/>
    </p:cViewPr>
  </p:sorterViewPr>
  <p:notesViewPr>
    <p:cSldViewPr>
      <p:cViewPr varScale="1">
        <p:scale>
          <a:sx n="60" d="100"/>
          <a:sy n="60" d="100"/>
        </p:scale>
        <p:origin x="-120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F7D3F0-480B-4757-895E-45B2DBA04DF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D3F0-480B-4757-895E-45B2DBA04DF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D3F0-480B-4757-895E-45B2DBA04DF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D3F0-480B-4757-895E-45B2DBA04DF8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D3F0-480B-4757-895E-45B2DBA04DF8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D3F0-480B-4757-895E-45B2DBA04DF8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5F37D-AD1D-405F-92A0-F7F6A56C2E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04F14-3D06-4B22-802E-0251F99360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14529-ED5F-4D36-8379-22A7D178A5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70763-510C-43C4-953A-072E17EEEB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BC2D5-C32A-4643-A082-DF6491F2B8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CC3D6-50AF-4891-9F6D-8B6D86D08B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BE7A4-C413-44C8-AD56-B906A3AFFA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0A183-75B9-4249-B498-03069D0B0C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C2C9C9-2295-4581-95B9-03C6CF14320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E936B-D3BE-4DB6-AD5A-96B700C79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0E5DA-EABF-4EC5-B0CA-7FC07FCA7E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DDDBD"/>
            </a:gs>
            <a:gs pos="50000">
              <a:schemeClr val="bg1"/>
            </a:gs>
            <a:gs pos="100000">
              <a:srgbClr val="BDDDBD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B64D7D-3C3D-47E0-B81F-D937EDE4549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 advClick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jpeg"/><Relationship Id="rId4" Type="http://schemas.openxmlformats.org/officeDocument/2006/relationships/image" Target="../media/image10.png"/><Relationship Id="rId9" Type="http://schemas.openxmlformats.org/officeDocument/2006/relationships/image" Target="../media/image15.jpeg"/><Relationship Id="rId1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71604" y="1285860"/>
            <a:ext cx="52149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24004" y="1438260"/>
            <a:ext cx="52149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357166"/>
            <a:ext cx="77153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i="1" dirty="0" smtClean="0">
                <a:solidFill>
                  <a:schemeClr val="accent1">
                    <a:lumMod val="25000"/>
                  </a:schemeClr>
                </a:solidFill>
                <a:latin typeface="Georgia" pitchFamily="18" charset="0"/>
              </a:rPr>
              <a:t>   Применение    производной к исследованию функций. </a:t>
            </a:r>
            <a:endParaRPr lang="ru-RU" sz="72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7620" y="4929198"/>
            <a:ext cx="47863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5">
                    <a:lumMod val="25000"/>
                  </a:schemeClr>
                </a:solidFill>
                <a:latin typeface="Georgia" pitchFamily="18" charset="0"/>
              </a:rPr>
              <a:t>Чугуева Любовь Николаевна. Учитель математики МБОУ СОШ №59 п. Белозёрный.</a:t>
            </a:r>
            <a:endParaRPr lang="ru-RU" sz="2400" b="1" i="1" dirty="0">
              <a:solidFill>
                <a:schemeClr val="accent5">
                  <a:lumMod val="2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214292"/>
          <a:ext cx="7929618" cy="6314243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45416"/>
                <a:gridCol w="1345416"/>
                <a:gridCol w="1345416"/>
                <a:gridCol w="1345416"/>
                <a:gridCol w="1345416"/>
                <a:gridCol w="1202538"/>
              </a:tblGrid>
              <a:tr h="1071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497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10497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10438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9840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11153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/>
          <p:nvPr/>
        </p:nvPicPr>
        <p:blipFill>
          <a:blip r:embed="rId3" cstate="print">
            <a:lum bright="10000" contrast="5000"/>
          </a:blip>
          <a:srcRect/>
          <a:stretch>
            <a:fillRect/>
          </a:stretch>
        </p:blipFill>
        <p:spPr bwMode="auto">
          <a:xfrm>
            <a:off x="642910" y="285728"/>
            <a:ext cx="107157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4" cstate="print">
            <a:lum bright="13000" contrast="9000"/>
          </a:blip>
          <a:srcRect/>
          <a:stretch>
            <a:fillRect/>
          </a:stretch>
        </p:blipFill>
        <p:spPr bwMode="auto">
          <a:xfrm>
            <a:off x="2000232" y="285728"/>
            <a:ext cx="107157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5" cstate="print">
            <a:lum bright="14000" contrast="6000"/>
          </a:blip>
          <a:stretch>
            <a:fillRect/>
          </a:stretch>
        </p:blipFill>
        <p:spPr>
          <a:xfrm>
            <a:off x="3357554" y="285728"/>
            <a:ext cx="1071570" cy="1000132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6" cstate="print">
            <a:lum bright="13000" contrast="7000"/>
          </a:blip>
          <a:srcRect/>
          <a:stretch>
            <a:fillRect/>
          </a:stretch>
        </p:blipFill>
        <p:spPr bwMode="auto">
          <a:xfrm>
            <a:off x="4643438" y="285728"/>
            <a:ext cx="114300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7" cstate="print">
            <a:lum bright="13000" contrast="6000"/>
          </a:blip>
          <a:srcRect/>
          <a:stretch>
            <a:fillRect/>
          </a:stretch>
        </p:blipFill>
        <p:spPr bwMode="auto">
          <a:xfrm>
            <a:off x="6000760" y="285728"/>
            <a:ext cx="114300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8" cstate="print">
            <a:lum bright="13000" contrast="8000"/>
          </a:blip>
          <a:srcRect/>
          <a:stretch>
            <a:fillRect/>
          </a:stretch>
        </p:blipFill>
        <p:spPr bwMode="auto">
          <a:xfrm>
            <a:off x="7286644" y="285728"/>
            <a:ext cx="100013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9" cstate="print">
            <a:lum bright="13000" contrast="5000"/>
          </a:blip>
          <a:srcRect/>
          <a:stretch>
            <a:fillRect/>
          </a:stretch>
        </p:blipFill>
        <p:spPr bwMode="auto">
          <a:xfrm>
            <a:off x="642910" y="1357298"/>
            <a:ext cx="107157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10" cstate="print">
            <a:lum bright="13000" contrast="6000"/>
          </a:blip>
          <a:srcRect/>
          <a:stretch>
            <a:fillRect/>
          </a:stretch>
        </p:blipFill>
        <p:spPr bwMode="auto">
          <a:xfrm>
            <a:off x="642911" y="2357430"/>
            <a:ext cx="107157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11" cstate="print">
            <a:lum bright="13000" contrast="7000"/>
          </a:blip>
          <a:srcRect/>
          <a:stretch>
            <a:fillRect/>
          </a:stretch>
        </p:blipFill>
        <p:spPr bwMode="auto">
          <a:xfrm>
            <a:off x="642910" y="3429001"/>
            <a:ext cx="1076325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12" cstate="print">
            <a:lum bright="13000" contrast="6000"/>
          </a:blip>
          <a:stretch>
            <a:fillRect/>
          </a:stretch>
        </p:blipFill>
        <p:spPr>
          <a:xfrm>
            <a:off x="642910" y="4500570"/>
            <a:ext cx="1071570" cy="857256"/>
          </a:xfrm>
          <a:prstGeom prst="rect">
            <a:avLst/>
          </a:prstGeom>
        </p:spPr>
      </p:pic>
      <p:pic>
        <p:nvPicPr>
          <p:cNvPr id="15" name="Рисунок 14"/>
          <p:cNvPicPr/>
          <p:nvPr/>
        </p:nvPicPr>
        <p:blipFill>
          <a:blip r:embed="rId13" cstate="print">
            <a:lum bright="10000" contrast="5000"/>
          </a:blip>
          <a:srcRect/>
          <a:stretch>
            <a:fillRect/>
          </a:stretch>
        </p:blipFill>
        <p:spPr bwMode="auto">
          <a:xfrm>
            <a:off x="642910" y="5500702"/>
            <a:ext cx="107157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Управляющая кнопка: настраиваемая 19">
            <a:hlinkClick r:id="rId14" action="ppaction://hlinksldjump" highlightClick="1"/>
          </p:cNvPr>
          <p:cNvSpPr/>
          <p:nvPr/>
        </p:nvSpPr>
        <p:spPr>
          <a:xfrm>
            <a:off x="8501090" y="5857892"/>
            <a:ext cx="500066" cy="50006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-5.55556E-6 L 0.29913 -5.55556E-6 " pathEditMode="relative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3.7037E-7 L 0.44878 3.7037E-7 " pathEditMode="relative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48148E-6 L 0.14948 1.48148E-6 " pathEditMode="relative" ptsTypes="AA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-1.85185E-6 L 0.72448 -1.85185E-6 " pathEditMode="relative" ptsTypes="AA"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-6.66667E-6 L 0.59062 -6.66667E-6 " pathEditMode="relative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Line 65"/>
          <p:cNvSpPr>
            <a:spLocks noChangeShapeType="1"/>
          </p:cNvSpPr>
          <p:nvPr/>
        </p:nvSpPr>
        <p:spPr bwMode="auto">
          <a:xfrm rot="16320000" flipH="1" flipV="1">
            <a:off x="4758577" y="3704371"/>
            <a:ext cx="71437" cy="1872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" name="Line 65"/>
          <p:cNvSpPr>
            <a:spLocks noChangeShapeType="1"/>
          </p:cNvSpPr>
          <p:nvPr/>
        </p:nvSpPr>
        <p:spPr bwMode="auto">
          <a:xfrm rot="16320000" flipH="1" flipV="1">
            <a:off x="6330214" y="3990122"/>
            <a:ext cx="71437" cy="1872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" name="Line 65"/>
          <p:cNvSpPr>
            <a:spLocks noChangeShapeType="1"/>
          </p:cNvSpPr>
          <p:nvPr/>
        </p:nvSpPr>
        <p:spPr bwMode="auto">
          <a:xfrm rot="16320000" flipH="1" flipV="1">
            <a:off x="7330346" y="2489925"/>
            <a:ext cx="71437" cy="1872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0" name="Line 65"/>
          <p:cNvSpPr>
            <a:spLocks noChangeShapeType="1"/>
          </p:cNvSpPr>
          <p:nvPr/>
        </p:nvSpPr>
        <p:spPr bwMode="auto">
          <a:xfrm rot="16320000" flipH="1" flipV="1">
            <a:off x="5544395" y="2132734"/>
            <a:ext cx="71437" cy="1872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9" name="Line 65"/>
          <p:cNvSpPr>
            <a:spLocks noChangeShapeType="1"/>
          </p:cNvSpPr>
          <p:nvPr/>
        </p:nvSpPr>
        <p:spPr bwMode="auto">
          <a:xfrm rot="16320000" flipH="1" flipV="1">
            <a:off x="4472825" y="2347049"/>
            <a:ext cx="71437" cy="1872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1493" name="Text Box 5"/>
          <p:cNvSpPr txBox="1">
            <a:spLocks noChangeArrowheads="1"/>
          </p:cNvSpPr>
          <p:nvPr/>
        </p:nvSpPr>
        <p:spPr bwMode="auto">
          <a:xfrm>
            <a:off x="1023938" y="19827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000" b="1" dirty="0"/>
          </a:p>
        </p:txBody>
      </p:sp>
      <p:sp>
        <p:nvSpPr>
          <p:cNvPr id="191496" name="Text Box 8"/>
          <p:cNvSpPr txBox="1">
            <a:spLocks noChangeArrowheads="1"/>
          </p:cNvSpPr>
          <p:nvPr/>
        </p:nvSpPr>
        <p:spPr bwMode="auto">
          <a:xfrm>
            <a:off x="214282" y="785794"/>
            <a:ext cx="3249605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i="1" dirty="0"/>
              <a:t>    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Непрерывная функция у =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 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задана на отрезке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[a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b]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ответе укажите количество точек графика этой функции, в которых касательная параллельна оси Ох.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1507" name="Text Box 19"/>
          <p:cNvSpPr txBox="1">
            <a:spLocks noChangeArrowheads="1"/>
          </p:cNvSpPr>
          <p:nvPr/>
        </p:nvSpPr>
        <p:spPr bwMode="auto">
          <a:xfrm>
            <a:off x="7019925" y="2349500"/>
            <a:ext cx="1174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y</a:t>
            </a:r>
            <a:r>
              <a:rPr lang="ru-RU" sz="2400" b="1" dirty="0"/>
              <a:t> = </a:t>
            </a:r>
            <a:r>
              <a:rPr lang="en-US" sz="2400" b="1" dirty="0"/>
              <a:t>f(x)</a:t>
            </a:r>
            <a:endParaRPr lang="ru-RU" sz="2400" b="1" dirty="0"/>
          </a:p>
        </p:txBody>
      </p:sp>
      <p:sp>
        <p:nvSpPr>
          <p:cNvPr id="191508" name="Rectangle 20"/>
          <p:cNvSpPr>
            <a:spLocks noChangeArrowheads="1"/>
          </p:cNvSpPr>
          <p:nvPr/>
        </p:nvSpPr>
        <p:spPr bwMode="auto">
          <a:xfrm>
            <a:off x="6329363" y="44958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fontAlgn="b"/>
            <a:r>
              <a:rPr lang="ru-RU" sz="1400" dirty="0">
                <a:latin typeface="Arial Cyr" charset="-52"/>
              </a:rPr>
              <a:t> </a:t>
            </a:r>
            <a:endParaRPr lang="ru-RU" sz="1800" dirty="0"/>
          </a:p>
        </p:txBody>
      </p:sp>
      <p:sp>
        <p:nvSpPr>
          <p:cNvPr id="191509" name="Freeform 21"/>
          <p:cNvSpPr>
            <a:spLocks/>
          </p:cNvSpPr>
          <p:nvPr/>
        </p:nvSpPr>
        <p:spPr bwMode="auto">
          <a:xfrm>
            <a:off x="3852863" y="3516313"/>
            <a:ext cx="4857750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60" y="2"/>
              </a:cxn>
            </a:cxnLst>
            <a:rect l="0" t="0" r="r" b="b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10" name="Freeform 22"/>
          <p:cNvSpPr>
            <a:spLocks/>
          </p:cNvSpPr>
          <p:nvPr/>
        </p:nvSpPr>
        <p:spPr bwMode="auto">
          <a:xfrm>
            <a:off x="3708400" y="2336800"/>
            <a:ext cx="491490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6" y="0"/>
              </a:cxn>
            </a:cxnLst>
            <a:rect l="0" t="0" r="r" b="b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11" name="Freeform 23"/>
          <p:cNvSpPr>
            <a:spLocks/>
          </p:cNvSpPr>
          <p:nvPr/>
        </p:nvSpPr>
        <p:spPr bwMode="auto">
          <a:xfrm>
            <a:off x="3786182" y="5286388"/>
            <a:ext cx="4908550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2" y="0"/>
              </a:cxn>
            </a:cxnLst>
            <a:rect l="0" t="0" r="r" b="b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12" name="Freeform 24"/>
          <p:cNvSpPr>
            <a:spLocks/>
          </p:cNvSpPr>
          <p:nvPr/>
        </p:nvSpPr>
        <p:spPr bwMode="auto">
          <a:xfrm>
            <a:off x="3770313" y="4910138"/>
            <a:ext cx="49212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00" y="0"/>
              </a:cxn>
            </a:cxnLst>
            <a:rect l="0" t="0" r="r" b="b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13" name="Freeform 25"/>
          <p:cNvSpPr>
            <a:spLocks/>
          </p:cNvSpPr>
          <p:nvPr/>
        </p:nvSpPr>
        <p:spPr bwMode="auto">
          <a:xfrm>
            <a:off x="3714744" y="4643446"/>
            <a:ext cx="4933950" cy="127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108" y="0"/>
              </a:cxn>
            </a:cxnLst>
            <a:rect l="0" t="0" r="r" b="b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14" name="Freeform 26"/>
          <p:cNvSpPr>
            <a:spLocks/>
          </p:cNvSpPr>
          <p:nvPr/>
        </p:nvSpPr>
        <p:spPr bwMode="auto">
          <a:xfrm>
            <a:off x="3757613" y="4351338"/>
            <a:ext cx="4946650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16" y="4"/>
              </a:cxn>
            </a:cxnLst>
            <a:rect l="0" t="0" r="r" b="b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15" name="Freeform 27"/>
          <p:cNvSpPr>
            <a:spLocks/>
          </p:cNvSpPr>
          <p:nvPr/>
        </p:nvSpPr>
        <p:spPr bwMode="auto">
          <a:xfrm>
            <a:off x="3852863" y="3798888"/>
            <a:ext cx="48450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052" y="0"/>
              </a:cxn>
            </a:cxnLst>
            <a:rect l="0" t="0" r="r" b="b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16" name="Freeform 28"/>
          <p:cNvSpPr>
            <a:spLocks/>
          </p:cNvSpPr>
          <p:nvPr/>
        </p:nvSpPr>
        <p:spPr bwMode="auto">
          <a:xfrm>
            <a:off x="3783013" y="3240088"/>
            <a:ext cx="4921250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00" y="0"/>
              </a:cxn>
            </a:cxnLst>
            <a:rect l="0" t="0" r="r" b="b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17" name="Freeform 29"/>
          <p:cNvSpPr>
            <a:spLocks/>
          </p:cNvSpPr>
          <p:nvPr/>
        </p:nvSpPr>
        <p:spPr bwMode="auto">
          <a:xfrm>
            <a:off x="3763963" y="2960688"/>
            <a:ext cx="494030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12" y="0"/>
              </a:cxn>
            </a:cxnLst>
            <a:rect l="0" t="0" r="r" b="b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18" name="Line 30"/>
          <p:cNvSpPr>
            <a:spLocks noChangeShapeType="1"/>
          </p:cNvSpPr>
          <p:nvPr/>
        </p:nvSpPr>
        <p:spPr bwMode="auto">
          <a:xfrm>
            <a:off x="3852863" y="4092575"/>
            <a:ext cx="48974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grpSp>
        <p:nvGrpSpPr>
          <p:cNvPr id="191519" name="Group 31"/>
          <p:cNvGrpSpPr>
            <a:grpSpLocks/>
          </p:cNvGrpSpPr>
          <p:nvPr/>
        </p:nvGrpSpPr>
        <p:grpSpPr bwMode="auto">
          <a:xfrm>
            <a:off x="3776663" y="2263775"/>
            <a:ext cx="4929187" cy="2952750"/>
            <a:chOff x="2424" y="346"/>
            <a:chExt cx="3105" cy="3199"/>
          </a:xfrm>
        </p:grpSpPr>
        <p:sp>
          <p:nvSpPr>
            <p:cNvPr id="191520" name="Freeform 32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172"/>
                </a:cxn>
              </a:cxnLst>
              <a:rect l="0" t="0" r="r" b="b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21" name="Freeform 33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36"/>
                </a:cxn>
              </a:cxnLst>
              <a:rect l="0" t="0" r="r" b="b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22" name="Freeform 34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23" name="Freeform 35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8"/>
                </a:cxn>
              </a:cxnLst>
              <a:rect l="0" t="0" r="r" b="b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24" name="Freeform 36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0"/>
                </a:cxn>
              </a:cxnLst>
              <a:rect l="0" t="0" r="r" b="b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25" name="Freeform 37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26" name="Freeform 38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3191"/>
                </a:cxn>
              </a:cxnLst>
              <a:rect l="0" t="0" r="r" b="b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27" name="Freeform 39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0"/>
                </a:cxn>
              </a:cxnLst>
              <a:rect l="0" t="0" r="r" b="b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28" name="Freeform 40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2"/>
                </a:cxn>
              </a:cxnLst>
              <a:rect l="0" t="0" r="r" b="b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29" name="Freeform 41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3199"/>
                </a:cxn>
              </a:cxnLst>
              <a:rect l="0" t="0" r="r" b="b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30" name="Freeform 42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31" name="Freeform 43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32" name="Freeform 44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164"/>
                </a:cxn>
              </a:cxnLst>
              <a:rect l="0" t="0" r="r" b="b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33" name="Freeform 45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34" name="Freeform 46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35" name="Freeform 47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4"/>
                </a:cxn>
              </a:cxnLst>
              <a:rect l="0" t="0" r="r" b="b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1536" name="Line 48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191537" name="Text Box 49"/>
          <p:cNvSpPr txBox="1">
            <a:spLocks noChangeArrowheads="1"/>
          </p:cNvSpPr>
          <p:nvPr/>
        </p:nvSpPr>
        <p:spPr bwMode="auto">
          <a:xfrm>
            <a:off x="6445250" y="40925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 dirty="0"/>
          </a:p>
        </p:txBody>
      </p:sp>
      <p:sp>
        <p:nvSpPr>
          <p:cNvPr id="191538" name="Text Box 50"/>
          <p:cNvSpPr txBox="1">
            <a:spLocks noChangeArrowheads="1"/>
          </p:cNvSpPr>
          <p:nvPr/>
        </p:nvSpPr>
        <p:spPr bwMode="auto">
          <a:xfrm>
            <a:off x="5940425" y="19177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y</a:t>
            </a:r>
            <a:endParaRPr lang="ru-RU" sz="2400" b="1" dirty="0"/>
          </a:p>
        </p:txBody>
      </p:sp>
      <p:sp>
        <p:nvSpPr>
          <p:cNvPr id="191539" name="Text Box 51"/>
          <p:cNvSpPr txBox="1">
            <a:spLocks noChangeArrowheads="1"/>
          </p:cNvSpPr>
          <p:nvPr/>
        </p:nvSpPr>
        <p:spPr bwMode="auto">
          <a:xfrm>
            <a:off x="8610600" y="36798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x</a:t>
            </a:r>
            <a:endParaRPr lang="ru-RU" sz="2400" b="1" dirty="0"/>
          </a:p>
        </p:txBody>
      </p:sp>
      <p:sp>
        <p:nvSpPr>
          <p:cNvPr id="191540" name="Freeform 52"/>
          <p:cNvSpPr>
            <a:spLocks/>
          </p:cNvSpPr>
          <p:nvPr/>
        </p:nvSpPr>
        <p:spPr bwMode="auto">
          <a:xfrm>
            <a:off x="3763963" y="2646363"/>
            <a:ext cx="4965700" cy="127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128" y="0"/>
              </a:cxn>
            </a:cxnLst>
            <a:rect l="0" t="0" r="r" b="b"/>
            <a:pathLst>
              <a:path w="3128" h="8">
                <a:moveTo>
                  <a:pt x="0" y="8"/>
                </a:moveTo>
                <a:lnTo>
                  <a:pt x="3128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49" name="Freeform 61"/>
          <p:cNvSpPr>
            <a:spLocks/>
          </p:cNvSpPr>
          <p:nvPr/>
        </p:nvSpPr>
        <p:spPr bwMode="auto">
          <a:xfrm>
            <a:off x="4102100" y="3038475"/>
            <a:ext cx="4330700" cy="1984375"/>
          </a:xfrm>
          <a:custGeom>
            <a:avLst/>
            <a:gdLst/>
            <a:ahLst/>
            <a:cxnLst>
              <a:cxn ang="0">
                <a:pos x="0" y="1158"/>
              </a:cxn>
              <a:cxn ang="0">
                <a:pos x="160" y="155"/>
              </a:cxn>
              <a:cxn ang="0">
                <a:pos x="434" y="1029"/>
              </a:cxn>
              <a:cxn ang="0">
                <a:pos x="842" y="30"/>
              </a:cxn>
              <a:cxn ang="0">
                <a:pos x="1343" y="1212"/>
              </a:cxn>
              <a:cxn ang="0">
                <a:pos x="2018" y="261"/>
              </a:cxn>
              <a:cxn ang="0">
                <a:pos x="2728" y="1174"/>
              </a:cxn>
            </a:cxnLst>
            <a:rect l="0" t="0" r="r" b="b"/>
            <a:pathLst>
              <a:path w="2728" h="1250">
                <a:moveTo>
                  <a:pt x="0" y="1158"/>
                </a:moveTo>
                <a:cubicBezTo>
                  <a:pt x="28" y="991"/>
                  <a:pt x="88" y="176"/>
                  <a:pt x="160" y="155"/>
                </a:cubicBezTo>
                <a:cubicBezTo>
                  <a:pt x="232" y="134"/>
                  <a:pt x="320" y="1050"/>
                  <a:pt x="434" y="1029"/>
                </a:cubicBezTo>
                <a:cubicBezTo>
                  <a:pt x="548" y="1008"/>
                  <a:pt x="691" y="0"/>
                  <a:pt x="842" y="30"/>
                </a:cubicBezTo>
                <a:cubicBezTo>
                  <a:pt x="993" y="60"/>
                  <a:pt x="1147" y="1174"/>
                  <a:pt x="1343" y="1212"/>
                </a:cubicBezTo>
                <a:cubicBezTo>
                  <a:pt x="1539" y="1250"/>
                  <a:pt x="1787" y="267"/>
                  <a:pt x="2018" y="261"/>
                </a:cubicBezTo>
                <a:cubicBezTo>
                  <a:pt x="2249" y="255"/>
                  <a:pt x="2580" y="984"/>
                  <a:pt x="2728" y="1174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91550" name="Rectangle 62"/>
          <p:cNvSpPr>
            <a:spLocks noChangeArrowheads="1"/>
          </p:cNvSpPr>
          <p:nvPr/>
        </p:nvSpPr>
        <p:spPr bwMode="auto">
          <a:xfrm>
            <a:off x="3773488" y="357981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Times New Roman" pitchFamily="18" charset="0"/>
              </a:rPr>
              <a:t>a</a:t>
            </a:r>
            <a:endParaRPr lang="ru-RU" sz="3600" b="1" i="1" dirty="0">
              <a:latin typeface="Times New Roman" pitchFamily="18" charset="0"/>
            </a:endParaRPr>
          </a:p>
        </p:txBody>
      </p:sp>
      <p:sp>
        <p:nvSpPr>
          <p:cNvPr id="191551" name="Rectangle 63"/>
          <p:cNvSpPr>
            <a:spLocks noChangeArrowheads="1"/>
          </p:cNvSpPr>
          <p:nvPr/>
        </p:nvSpPr>
        <p:spPr bwMode="auto">
          <a:xfrm>
            <a:off x="8101013" y="357346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Times New Roman" pitchFamily="18" charset="0"/>
              </a:rPr>
              <a:t>b</a:t>
            </a:r>
            <a:endParaRPr lang="ru-RU" sz="3600" b="1" i="1" dirty="0">
              <a:latin typeface="Times New Roman" pitchFamily="18" charset="0"/>
            </a:endParaRPr>
          </a:p>
        </p:txBody>
      </p:sp>
      <p:sp>
        <p:nvSpPr>
          <p:cNvPr id="191552" name="Oval 64"/>
          <p:cNvSpPr>
            <a:spLocks noChangeArrowheads="1"/>
          </p:cNvSpPr>
          <p:nvPr/>
        </p:nvSpPr>
        <p:spPr bwMode="auto">
          <a:xfrm>
            <a:off x="4067175" y="48688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91553" name="Oval 65"/>
          <p:cNvSpPr>
            <a:spLocks noChangeArrowheads="1"/>
          </p:cNvSpPr>
          <p:nvPr/>
        </p:nvSpPr>
        <p:spPr bwMode="auto">
          <a:xfrm>
            <a:off x="8388350" y="48688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82" name="Овал 81"/>
          <p:cNvSpPr/>
          <p:nvPr/>
        </p:nvSpPr>
        <p:spPr>
          <a:xfrm>
            <a:off x="4286248" y="3214686"/>
            <a:ext cx="142876" cy="142876"/>
          </a:xfrm>
          <a:prstGeom prst="ellipse">
            <a:avLst/>
          </a:prstGeom>
          <a:solidFill>
            <a:srgbClr val="7030A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83" name="Овал 82"/>
          <p:cNvSpPr/>
          <p:nvPr/>
        </p:nvSpPr>
        <p:spPr>
          <a:xfrm>
            <a:off x="5357818" y="3000372"/>
            <a:ext cx="142876" cy="142876"/>
          </a:xfrm>
          <a:prstGeom prst="ellipse">
            <a:avLst/>
          </a:prstGeom>
          <a:solidFill>
            <a:srgbClr val="7030A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4" name="Овал 83"/>
          <p:cNvSpPr/>
          <p:nvPr/>
        </p:nvSpPr>
        <p:spPr>
          <a:xfrm>
            <a:off x="6215074" y="4857760"/>
            <a:ext cx="142876" cy="142876"/>
          </a:xfrm>
          <a:prstGeom prst="ellipse">
            <a:avLst/>
          </a:prstGeom>
          <a:solidFill>
            <a:srgbClr val="7030A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5" name="Овал 84"/>
          <p:cNvSpPr/>
          <p:nvPr/>
        </p:nvSpPr>
        <p:spPr>
          <a:xfrm>
            <a:off x="7215206" y="3357562"/>
            <a:ext cx="142876" cy="142876"/>
          </a:xfrm>
          <a:prstGeom prst="ellipse">
            <a:avLst/>
          </a:prstGeom>
          <a:solidFill>
            <a:srgbClr val="7030A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6" name="Овал 85"/>
          <p:cNvSpPr/>
          <p:nvPr/>
        </p:nvSpPr>
        <p:spPr>
          <a:xfrm>
            <a:off x="4714876" y="4572008"/>
            <a:ext cx="142876" cy="142876"/>
          </a:xfrm>
          <a:prstGeom prst="ellipse">
            <a:avLst/>
          </a:prstGeom>
          <a:solidFill>
            <a:srgbClr val="7030A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2" grpId="0" animBg="1"/>
      <p:bldP spid="51" grpId="0" animBg="1"/>
      <p:bldP spid="50" grpId="0" animBg="1"/>
      <p:bldP spid="50" grpId="1" animBg="1"/>
      <p:bldP spid="50" grpId="2" animBg="1"/>
      <p:bldP spid="49" grpId="0" animBg="1"/>
      <p:bldP spid="82" grpId="0" animBg="1"/>
      <p:bldP spid="83" grpId="0" animBg="1"/>
      <p:bldP spid="84" grpId="0" animBg="1"/>
      <p:bldP spid="85" grpId="0" animBg="1"/>
      <p:bldP spid="8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0" name="Text Box 8"/>
          <p:cNvSpPr txBox="1">
            <a:spLocks noChangeArrowheads="1"/>
          </p:cNvSpPr>
          <p:nvPr/>
        </p:nvSpPr>
        <p:spPr bwMode="auto">
          <a:xfrm>
            <a:off x="357158" y="428604"/>
            <a:ext cx="335758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10000"/>
                  </a:schemeClr>
                </a:solidFill>
              </a:rPr>
              <a:t>    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Непрерывная функция у =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 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задана на отрезке </a:t>
            </a:r>
            <a:endParaRPr lang="ru-RU" sz="2400" b="1" i="1" dirty="0" smtClean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b]</a:t>
            </a:r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рисунке изображен график ее производной у =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i="1" baseline="300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 ответе укажите количество точек графика этой функции, в которых касательная параллельна оси Ох.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7171" name="Text Box 19"/>
          <p:cNvSpPr txBox="1">
            <a:spLocks noChangeArrowheads="1"/>
          </p:cNvSpPr>
          <p:nvPr/>
        </p:nvSpPr>
        <p:spPr bwMode="auto">
          <a:xfrm>
            <a:off x="7019925" y="2349500"/>
            <a:ext cx="1231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y</a:t>
            </a:r>
            <a:r>
              <a:rPr lang="ru-RU" sz="2400" b="1" dirty="0"/>
              <a:t> = </a:t>
            </a:r>
            <a:r>
              <a:rPr lang="en-US" sz="2400" b="1" dirty="0"/>
              <a:t>f</a:t>
            </a:r>
            <a:r>
              <a:rPr lang="ru-RU" sz="2400" b="1" baseline="30000" dirty="0"/>
              <a:t>/</a:t>
            </a:r>
            <a:r>
              <a:rPr lang="en-US" sz="2400" b="1" dirty="0"/>
              <a:t>(x)</a:t>
            </a:r>
            <a:endParaRPr lang="ru-RU" sz="2400" b="1" dirty="0"/>
          </a:p>
        </p:txBody>
      </p:sp>
      <p:sp>
        <p:nvSpPr>
          <p:cNvPr id="177172" name="Rectangle 20"/>
          <p:cNvSpPr>
            <a:spLocks noChangeArrowheads="1"/>
          </p:cNvSpPr>
          <p:nvPr/>
        </p:nvSpPr>
        <p:spPr bwMode="auto">
          <a:xfrm>
            <a:off x="6329363" y="44958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fontAlgn="b"/>
            <a:r>
              <a:rPr lang="ru-RU" sz="1400" dirty="0">
                <a:latin typeface="Arial Cyr" charset="-52"/>
              </a:rPr>
              <a:t> </a:t>
            </a:r>
            <a:endParaRPr lang="ru-RU" sz="1800" dirty="0"/>
          </a:p>
        </p:txBody>
      </p:sp>
      <p:sp>
        <p:nvSpPr>
          <p:cNvPr id="177173" name="Freeform 21"/>
          <p:cNvSpPr>
            <a:spLocks/>
          </p:cNvSpPr>
          <p:nvPr/>
        </p:nvSpPr>
        <p:spPr bwMode="auto">
          <a:xfrm>
            <a:off x="3852863" y="3516313"/>
            <a:ext cx="4857750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60" y="2"/>
              </a:cxn>
            </a:cxnLst>
            <a:rect l="0" t="0" r="r" b="b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174" name="Freeform 22"/>
          <p:cNvSpPr>
            <a:spLocks/>
          </p:cNvSpPr>
          <p:nvPr/>
        </p:nvSpPr>
        <p:spPr bwMode="auto">
          <a:xfrm>
            <a:off x="3708400" y="2336800"/>
            <a:ext cx="491490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6" y="0"/>
              </a:cxn>
            </a:cxnLst>
            <a:rect l="0" t="0" r="r" b="b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175" name="Freeform 23"/>
          <p:cNvSpPr>
            <a:spLocks/>
          </p:cNvSpPr>
          <p:nvPr/>
        </p:nvSpPr>
        <p:spPr bwMode="auto">
          <a:xfrm>
            <a:off x="3776663" y="5195888"/>
            <a:ext cx="4908550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2" y="0"/>
              </a:cxn>
            </a:cxnLst>
            <a:rect l="0" t="0" r="r" b="b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176" name="Freeform 24"/>
          <p:cNvSpPr>
            <a:spLocks/>
          </p:cNvSpPr>
          <p:nvPr/>
        </p:nvSpPr>
        <p:spPr bwMode="auto">
          <a:xfrm>
            <a:off x="3770313" y="4910138"/>
            <a:ext cx="49212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00" y="0"/>
              </a:cxn>
            </a:cxnLst>
            <a:rect l="0" t="0" r="r" b="b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177" name="Freeform 25"/>
          <p:cNvSpPr>
            <a:spLocks/>
          </p:cNvSpPr>
          <p:nvPr/>
        </p:nvSpPr>
        <p:spPr bwMode="auto">
          <a:xfrm>
            <a:off x="3770313" y="4630738"/>
            <a:ext cx="4933950" cy="127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108" y="0"/>
              </a:cxn>
            </a:cxnLst>
            <a:rect l="0" t="0" r="r" b="b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178" name="Freeform 26"/>
          <p:cNvSpPr>
            <a:spLocks/>
          </p:cNvSpPr>
          <p:nvPr/>
        </p:nvSpPr>
        <p:spPr bwMode="auto">
          <a:xfrm>
            <a:off x="3757613" y="4351338"/>
            <a:ext cx="4946650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16" y="4"/>
              </a:cxn>
            </a:cxnLst>
            <a:rect l="0" t="0" r="r" b="b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179" name="Freeform 27"/>
          <p:cNvSpPr>
            <a:spLocks/>
          </p:cNvSpPr>
          <p:nvPr/>
        </p:nvSpPr>
        <p:spPr bwMode="auto">
          <a:xfrm>
            <a:off x="3852863" y="3798888"/>
            <a:ext cx="48450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052" y="0"/>
              </a:cxn>
            </a:cxnLst>
            <a:rect l="0" t="0" r="r" b="b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180" name="Freeform 28"/>
          <p:cNvSpPr>
            <a:spLocks/>
          </p:cNvSpPr>
          <p:nvPr/>
        </p:nvSpPr>
        <p:spPr bwMode="auto">
          <a:xfrm>
            <a:off x="3783013" y="3240088"/>
            <a:ext cx="4921250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00" y="0"/>
              </a:cxn>
            </a:cxnLst>
            <a:rect l="0" t="0" r="r" b="b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181" name="Freeform 29"/>
          <p:cNvSpPr>
            <a:spLocks/>
          </p:cNvSpPr>
          <p:nvPr/>
        </p:nvSpPr>
        <p:spPr bwMode="auto">
          <a:xfrm>
            <a:off x="3763963" y="2960688"/>
            <a:ext cx="494030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12" y="0"/>
              </a:cxn>
            </a:cxnLst>
            <a:rect l="0" t="0" r="r" b="b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182" name="Line 30"/>
          <p:cNvSpPr>
            <a:spLocks noChangeShapeType="1"/>
          </p:cNvSpPr>
          <p:nvPr/>
        </p:nvSpPr>
        <p:spPr bwMode="auto">
          <a:xfrm>
            <a:off x="3852863" y="4092575"/>
            <a:ext cx="48974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grpSp>
        <p:nvGrpSpPr>
          <p:cNvPr id="177183" name="Group 31"/>
          <p:cNvGrpSpPr>
            <a:grpSpLocks/>
          </p:cNvGrpSpPr>
          <p:nvPr/>
        </p:nvGrpSpPr>
        <p:grpSpPr bwMode="auto">
          <a:xfrm>
            <a:off x="3776663" y="2263775"/>
            <a:ext cx="4929187" cy="2952750"/>
            <a:chOff x="2424" y="346"/>
            <a:chExt cx="3105" cy="3199"/>
          </a:xfrm>
        </p:grpSpPr>
        <p:sp>
          <p:nvSpPr>
            <p:cNvPr id="177184" name="Freeform 32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172"/>
                </a:cxn>
              </a:cxnLst>
              <a:rect l="0" t="0" r="r" b="b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85" name="Freeform 33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36"/>
                </a:cxn>
              </a:cxnLst>
              <a:rect l="0" t="0" r="r" b="b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86" name="Freeform 34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87" name="Freeform 35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8"/>
                </a:cxn>
              </a:cxnLst>
              <a:rect l="0" t="0" r="r" b="b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88" name="Freeform 36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0"/>
                </a:cxn>
              </a:cxnLst>
              <a:rect l="0" t="0" r="r" b="b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89" name="Freeform 37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0" name="Freeform 38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3191"/>
                </a:cxn>
              </a:cxnLst>
              <a:rect l="0" t="0" r="r" b="b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1" name="Freeform 39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0"/>
                </a:cxn>
              </a:cxnLst>
              <a:rect l="0" t="0" r="r" b="b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2" name="Freeform 40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2"/>
                </a:cxn>
              </a:cxnLst>
              <a:rect l="0" t="0" r="r" b="b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3" name="Freeform 41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3199"/>
                </a:cxn>
              </a:cxnLst>
              <a:rect l="0" t="0" r="r" b="b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4" name="Freeform 42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5" name="Freeform 43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6" name="Freeform 44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164"/>
                </a:cxn>
              </a:cxnLst>
              <a:rect l="0" t="0" r="r" b="b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7" name="Freeform 45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8" name="Freeform 46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199" name="Freeform 47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4"/>
                </a:cxn>
              </a:cxnLst>
              <a:rect l="0" t="0" r="r" b="b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7200" name="Line 48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177201" name="Text Box 49"/>
          <p:cNvSpPr txBox="1">
            <a:spLocks noChangeArrowheads="1"/>
          </p:cNvSpPr>
          <p:nvPr/>
        </p:nvSpPr>
        <p:spPr bwMode="auto">
          <a:xfrm>
            <a:off x="6445250" y="40925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 dirty="0"/>
          </a:p>
        </p:txBody>
      </p:sp>
      <p:sp>
        <p:nvSpPr>
          <p:cNvPr id="177202" name="Text Box 50"/>
          <p:cNvSpPr txBox="1">
            <a:spLocks noChangeArrowheads="1"/>
          </p:cNvSpPr>
          <p:nvPr/>
        </p:nvSpPr>
        <p:spPr bwMode="auto">
          <a:xfrm>
            <a:off x="5940425" y="19177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y</a:t>
            </a:r>
            <a:endParaRPr lang="ru-RU" sz="2400" b="1" dirty="0"/>
          </a:p>
        </p:txBody>
      </p:sp>
      <p:sp>
        <p:nvSpPr>
          <p:cNvPr id="177203" name="Text Box 51"/>
          <p:cNvSpPr txBox="1">
            <a:spLocks noChangeArrowheads="1"/>
          </p:cNvSpPr>
          <p:nvPr/>
        </p:nvSpPr>
        <p:spPr bwMode="auto">
          <a:xfrm>
            <a:off x="8610600" y="36798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x</a:t>
            </a:r>
            <a:endParaRPr lang="ru-RU" sz="2400" b="1" dirty="0"/>
          </a:p>
        </p:txBody>
      </p:sp>
      <p:sp>
        <p:nvSpPr>
          <p:cNvPr id="177204" name="Freeform 52"/>
          <p:cNvSpPr>
            <a:spLocks/>
          </p:cNvSpPr>
          <p:nvPr/>
        </p:nvSpPr>
        <p:spPr bwMode="auto">
          <a:xfrm>
            <a:off x="3763963" y="2646363"/>
            <a:ext cx="4965700" cy="127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128" y="0"/>
              </a:cxn>
            </a:cxnLst>
            <a:rect l="0" t="0" r="r" b="b"/>
            <a:pathLst>
              <a:path w="3128" h="8">
                <a:moveTo>
                  <a:pt x="0" y="8"/>
                </a:moveTo>
                <a:lnTo>
                  <a:pt x="3128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213" name="Freeform 61"/>
          <p:cNvSpPr>
            <a:spLocks/>
          </p:cNvSpPr>
          <p:nvPr/>
        </p:nvSpPr>
        <p:spPr bwMode="auto">
          <a:xfrm>
            <a:off x="4102100" y="3038475"/>
            <a:ext cx="4330700" cy="1984375"/>
          </a:xfrm>
          <a:custGeom>
            <a:avLst/>
            <a:gdLst/>
            <a:ahLst/>
            <a:cxnLst>
              <a:cxn ang="0">
                <a:pos x="0" y="1158"/>
              </a:cxn>
              <a:cxn ang="0">
                <a:pos x="160" y="155"/>
              </a:cxn>
              <a:cxn ang="0">
                <a:pos x="434" y="1029"/>
              </a:cxn>
              <a:cxn ang="0">
                <a:pos x="842" y="30"/>
              </a:cxn>
              <a:cxn ang="0">
                <a:pos x="1343" y="1212"/>
              </a:cxn>
              <a:cxn ang="0">
                <a:pos x="2018" y="261"/>
              </a:cxn>
              <a:cxn ang="0">
                <a:pos x="2728" y="1174"/>
              </a:cxn>
            </a:cxnLst>
            <a:rect l="0" t="0" r="r" b="b"/>
            <a:pathLst>
              <a:path w="2728" h="1250">
                <a:moveTo>
                  <a:pt x="0" y="1158"/>
                </a:moveTo>
                <a:cubicBezTo>
                  <a:pt x="28" y="991"/>
                  <a:pt x="88" y="176"/>
                  <a:pt x="160" y="155"/>
                </a:cubicBezTo>
                <a:cubicBezTo>
                  <a:pt x="232" y="134"/>
                  <a:pt x="320" y="1050"/>
                  <a:pt x="434" y="1029"/>
                </a:cubicBezTo>
                <a:cubicBezTo>
                  <a:pt x="548" y="1008"/>
                  <a:pt x="691" y="0"/>
                  <a:pt x="842" y="30"/>
                </a:cubicBezTo>
                <a:cubicBezTo>
                  <a:pt x="993" y="60"/>
                  <a:pt x="1147" y="1174"/>
                  <a:pt x="1343" y="1212"/>
                </a:cubicBezTo>
                <a:cubicBezTo>
                  <a:pt x="1539" y="1250"/>
                  <a:pt x="1787" y="267"/>
                  <a:pt x="2018" y="261"/>
                </a:cubicBezTo>
                <a:cubicBezTo>
                  <a:pt x="2249" y="255"/>
                  <a:pt x="2580" y="984"/>
                  <a:pt x="2728" y="1174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77214" name="Rectangle 62"/>
          <p:cNvSpPr>
            <a:spLocks noChangeArrowheads="1"/>
          </p:cNvSpPr>
          <p:nvPr/>
        </p:nvSpPr>
        <p:spPr bwMode="auto">
          <a:xfrm>
            <a:off x="3773488" y="357981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Times New Roman" pitchFamily="18" charset="0"/>
              </a:rPr>
              <a:t>a</a:t>
            </a:r>
            <a:endParaRPr lang="ru-RU" sz="3600" b="1" i="1" dirty="0">
              <a:latin typeface="Times New Roman" pitchFamily="18" charset="0"/>
            </a:endParaRPr>
          </a:p>
        </p:txBody>
      </p:sp>
      <p:sp>
        <p:nvSpPr>
          <p:cNvPr id="177215" name="Rectangle 63"/>
          <p:cNvSpPr>
            <a:spLocks noChangeArrowheads="1"/>
          </p:cNvSpPr>
          <p:nvPr/>
        </p:nvSpPr>
        <p:spPr bwMode="auto">
          <a:xfrm>
            <a:off x="8101013" y="357346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Times New Roman" pitchFamily="18" charset="0"/>
              </a:rPr>
              <a:t>b</a:t>
            </a:r>
            <a:endParaRPr lang="ru-RU" sz="3600" b="1" i="1" dirty="0">
              <a:latin typeface="Times New Roman" pitchFamily="18" charset="0"/>
            </a:endParaRPr>
          </a:p>
        </p:txBody>
      </p:sp>
      <p:sp>
        <p:nvSpPr>
          <p:cNvPr id="177216" name="Oval 64"/>
          <p:cNvSpPr>
            <a:spLocks noChangeArrowheads="1"/>
          </p:cNvSpPr>
          <p:nvPr/>
        </p:nvSpPr>
        <p:spPr bwMode="auto">
          <a:xfrm>
            <a:off x="4067175" y="48688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77217" name="Oval 65"/>
          <p:cNvSpPr>
            <a:spLocks noChangeArrowheads="1"/>
          </p:cNvSpPr>
          <p:nvPr/>
        </p:nvSpPr>
        <p:spPr bwMode="auto">
          <a:xfrm>
            <a:off x="8388350" y="48688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grpSp>
        <p:nvGrpSpPr>
          <p:cNvPr id="177245" name="Group 93"/>
          <p:cNvGrpSpPr>
            <a:grpSpLocks/>
          </p:cNvGrpSpPr>
          <p:nvPr/>
        </p:nvGrpSpPr>
        <p:grpSpPr bwMode="auto">
          <a:xfrm>
            <a:off x="4160838" y="4043363"/>
            <a:ext cx="3817937" cy="100012"/>
            <a:chOff x="2621" y="2547"/>
            <a:chExt cx="2405" cy="63"/>
          </a:xfrm>
        </p:grpSpPr>
        <p:grpSp>
          <p:nvGrpSpPr>
            <p:cNvPr id="177237" name="Group 85"/>
            <p:cNvGrpSpPr>
              <a:grpSpLocks/>
            </p:cNvGrpSpPr>
            <p:nvPr/>
          </p:nvGrpSpPr>
          <p:grpSpPr bwMode="auto">
            <a:xfrm>
              <a:off x="2621" y="2547"/>
              <a:ext cx="2405" cy="63"/>
              <a:chOff x="2621" y="2547"/>
              <a:chExt cx="2405" cy="63"/>
            </a:xfrm>
          </p:grpSpPr>
          <p:sp>
            <p:nvSpPr>
              <p:cNvPr id="177231" name="Oval 79"/>
              <p:cNvSpPr>
                <a:spLocks noChangeArrowheads="1"/>
              </p:cNvSpPr>
              <p:nvPr/>
            </p:nvSpPr>
            <p:spPr bwMode="auto">
              <a:xfrm>
                <a:off x="4975" y="2552"/>
                <a:ext cx="51" cy="5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77233" name="Oval 81"/>
              <p:cNvSpPr>
                <a:spLocks noChangeArrowheads="1"/>
              </p:cNvSpPr>
              <p:nvPr/>
            </p:nvSpPr>
            <p:spPr bwMode="auto">
              <a:xfrm>
                <a:off x="4270" y="2555"/>
                <a:ext cx="51" cy="5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77234" name="Oval 82"/>
              <p:cNvSpPr>
                <a:spLocks noChangeArrowheads="1"/>
              </p:cNvSpPr>
              <p:nvPr/>
            </p:nvSpPr>
            <p:spPr bwMode="auto">
              <a:xfrm>
                <a:off x="3651" y="2555"/>
                <a:ext cx="51" cy="5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77235" name="Oval 83"/>
              <p:cNvSpPr>
                <a:spLocks noChangeArrowheads="1"/>
              </p:cNvSpPr>
              <p:nvPr/>
            </p:nvSpPr>
            <p:spPr bwMode="auto">
              <a:xfrm>
                <a:off x="3147" y="2547"/>
                <a:ext cx="51" cy="5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77236" name="Oval 84"/>
              <p:cNvSpPr>
                <a:spLocks noChangeArrowheads="1"/>
              </p:cNvSpPr>
              <p:nvPr/>
            </p:nvSpPr>
            <p:spPr bwMode="auto">
              <a:xfrm>
                <a:off x="2621" y="2560"/>
                <a:ext cx="51" cy="5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</p:grpSp>
        <p:sp>
          <p:nvSpPr>
            <p:cNvPr id="177238" name="Oval 86"/>
            <p:cNvSpPr>
              <a:spLocks noChangeArrowheads="1"/>
            </p:cNvSpPr>
            <p:nvPr/>
          </p:nvSpPr>
          <p:spPr bwMode="auto">
            <a:xfrm>
              <a:off x="2864" y="2560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2"/>
          <p:cNvSpPr txBox="1">
            <a:spLocks noChangeArrowheads="1"/>
          </p:cNvSpPr>
          <p:nvPr/>
        </p:nvSpPr>
        <p:spPr bwMode="auto">
          <a:xfrm>
            <a:off x="4140200" y="2781300"/>
            <a:ext cx="1316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y</a:t>
            </a:r>
            <a:r>
              <a:rPr lang="ru-RU" sz="2400" b="1" dirty="0"/>
              <a:t> = </a:t>
            </a:r>
            <a:r>
              <a:rPr lang="en-US" sz="2400" b="1" dirty="0"/>
              <a:t>f </a:t>
            </a:r>
            <a:r>
              <a:rPr lang="en-US" sz="2400" b="1" baseline="30000" dirty="0"/>
              <a:t>/</a:t>
            </a:r>
            <a:r>
              <a:rPr lang="en-US" sz="2400" b="1" dirty="0"/>
              <a:t>(x)</a:t>
            </a:r>
            <a:endParaRPr lang="ru-RU" sz="2400" b="1" dirty="0"/>
          </a:p>
        </p:txBody>
      </p:sp>
      <p:sp>
        <p:nvSpPr>
          <p:cNvPr id="155651" name="Text Box 3"/>
          <p:cNvSpPr txBox="1">
            <a:spLocks noChangeArrowheads="1"/>
          </p:cNvSpPr>
          <p:nvPr/>
        </p:nvSpPr>
        <p:spPr bwMode="auto">
          <a:xfrm>
            <a:off x="6227763" y="4268788"/>
            <a:ext cx="2225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 b="1" dirty="0"/>
              <a:t>1    2    3    4    5  х</a:t>
            </a:r>
          </a:p>
        </p:txBody>
      </p:sp>
      <p:grpSp>
        <p:nvGrpSpPr>
          <p:cNvPr id="155652" name="Group 4"/>
          <p:cNvGrpSpPr>
            <a:grpSpLocks/>
          </p:cNvGrpSpPr>
          <p:nvPr/>
        </p:nvGrpSpPr>
        <p:grpSpPr bwMode="auto">
          <a:xfrm>
            <a:off x="4067175" y="1749425"/>
            <a:ext cx="3960813" cy="3676650"/>
            <a:chOff x="2562" y="845"/>
            <a:chExt cx="2495" cy="2316"/>
          </a:xfrm>
        </p:grpSpPr>
        <p:grpSp>
          <p:nvGrpSpPr>
            <p:cNvPr id="155653" name="Group 5"/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155654" name="Line 6"/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55" name="Line 7"/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56" name="Line 8"/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57" name="Line 9"/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58" name="Line 10"/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59" name="Line 11"/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0" name="Line 12"/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1" name="Line 13"/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2" name="Line 14"/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3" name="Line 15"/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4" name="Line 16"/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5" name="Line 17"/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6" name="Line 18"/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7" name="Line 19"/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8" name="Line 20"/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69" name="Line 21"/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70" name="Line 22"/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71" name="Line 23"/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72" name="Line 24"/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673" name="Line 25"/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sp>
          <p:nvSpPr>
            <p:cNvPr id="155674" name="Line 26"/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155675" name="Text Box 27"/>
          <p:cNvSpPr txBox="1">
            <a:spLocks noChangeArrowheads="1"/>
          </p:cNvSpPr>
          <p:nvPr/>
        </p:nvSpPr>
        <p:spPr bwMode="auto">
          <a:xfrm>
            <a:off x="3924300" y="4268788"/>
            <a:ext cx="2225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 b="1" dirty="0"/>
              <a:t>     -4   -3  -2   -1</a:t>
            </a:r>
          </a:p>
        </p:txBody>
      </p:sp>
      <p:sp>
        <p:nvSpPr>
          <p:cNvPr id="155677" name="Rectangle 29"/>
          <p:cNvSpPr>
            <a:spLocks noChangeArrowheads="1"/>
          </p:cNvSpPr>
          <p:nvPr/>
        </p:nvSpPr>
        <p:spPr bwMode="auto">
          <a:xfrm>
            <a:off x="6400800" y="3500438"/>
            <a:ext cx="390525" cy="6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fontAlgn="b"/>
            <a:r>
              <a:rPr lang="ru-RU" sz="1400" dirty="0">
                <a:latin typeface="Arial Cyr" charset="-52"/>
              </a:rPr>
              <a:t> </a:t>
            </a:r>
            <a:endParaRPr lang="ru-RU" sz="1800" dirty="0"/>
          </a:p>
        </p:txBody>
      </p:sp>
      <p:sp>
        <p:nvSpPr>
          <p:cNvPr id="155678" name="Rectangle 30"/>
          <p:cNvSpPr>
            <a:spLocks noChangeArrowheads="1"/>
          </p:cNvSpPr>
          <p:nvPr/>
        </p:nvSpPr>
        <p:spPr bwMode="auto">
          <a:xfrm>
            <a:off x="5235575" y="2344738"/>
            <a:ext cx="38735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fontAlgn="b"/>
            <a:r>
              <a:rPr lang="ru-RU" sz="1400" dirty="0">
                <a:latin typeface="Arial Cyr" charset="-52"/>
              </a:rPr>
              <a:t> </a:t>
            </a:r>
            <a:endParaRPr lang="ru-RU" sz="1800" dirty="0"/>
          </a:p>
        </p:txBody>
      </p:sp>
      <p:sp>
        <p:nvSpPr>
          <p:cNvPr id="155697" name="Freeform 49"/>
          <p:cNvSpPr>
            <a:spLocks/>
          </p:cNvSpPr>
          <p:nvPr/>
        </p:nvSpPr>
        <p:spPr bwMode="auto">
          <a:xfrm>
            <a:off x="4457700" y="3221038"/>
            <a:ext cx="2743200" cy="1439862"/>
          </a:xfrm>
          <a:custGeom>
            <a:avLst/>
            <a:gdLst/>
            <a:ahLst/>
            <a:cxnLst>
              <a:cxn ang="0">
                <a:pos x="0" y="179"/>
              </a:cxn>
              <a:cxn ang="0">
                <a:pos x="128" y="499"/>
              </a:cxn>
              <a:cxn ang="0">
                <a:pos x="496" y="3"/>
              </a:cxn>
              <a:cxn ang="0">
                <a:pos x="912" y="515"/>
              </a:cxn>
              <a:cxn ang="0">
                <a:pos x="1232" y="659"/>
              </a:cxn>
              <a:cxn ang="0">
                <a:pos x="1728" y="907"/>
              </a:cxn>
            </a:cxnLst>
            <a:rect l="0" t="0" r="r" b="b"/>
            <a:pathLst>
              <a:path w="1728" h="907">
                <a:moveTo>
                  <a:pt x="0" y="179"/>
                </a:moveTo>
                <a:cubicBezTo>
                  <a:pt x="21" y="232"/>
                  <a:pt x="46" y="528"/>
                  <a:pt x="128" y="499"/>
                </a:cubicBezTo>
                <a:cubicBezTo>
                  <a:pt x="210" y="470"/>
                  <a:pt x="365" y="0"/>
                  <a:pt x="496" y="3"/>
                </a:cubicBezTo>
                <a:cubicBezTo>
                  <a:pt x="627" y="6"/>
                  <a:pt x="789" y="406"/>
                  <a:pt x="912" y="515"/>
                </a:cubicBezTo>
                <a:cubicBezTo>
                  <a:pt x="1035" y="624"/>
                  <a:pt x="1096" y="594"/>
                  <a:pt x="1232" y="659"/>
                </a:cubicBezTo>
                <a:cubicBezTo>
                  <a:pt x="1368" y="724"/>
                  <a:pt x="1625" y="855"/>
                  <a:pt x="1728" y="907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5698" name="Text Box 50"/>
          <p:cNvSpPr txBox="1">
            <a:spLocks noChangeArrowheads="1"/>
          </p:cNvSpPr>
          <p:nvPr/>
        </p:nvSpPr>
        <p:spPr bwMode="auto">
          <a:xfrm>
            <a:off x="428596" y="714356"/>
            <a:ext cx="35719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Функция  у =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  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определена  на промежутке (-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На рисунке изображен график ее производной.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какой точке отрезка [-3;0] </a:t>
            </a:r>
          </a:p>
          <a:p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= 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принимает наибольшее значение?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707" name="Oval 59"/>
          <p:cNvSpPr>
            <a:spLocks noChangeArrowheads="1"/>
          </p:cNvSpPr>
          <p:nvPr/>
        </p:nvSpPr>
        <p:spPr bwMode="auto">
          <a:xfrm>
            <a:off x="4427538" y="3429000"/>
            <a:ext cx="71437" cy="71438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55708" name="Oval 60"/>
          <p:cNvSpPr>
            <a:spLocks noChangeArrowheads="1"/>
          </p:cNvSpPr>
          <p:nvPr/>
        </p:nvSpPr>
        <p:spPr bwMode="auto">
          <a:xfrm>
            <a:off x="7148513" y="4605338"/>
            <a:ext cx="98425" cy="95250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grpSp>
        <p:nvGrpSpPr>
          <p:cNvPr id="155720" name="Group 72"/>
          <p:cNvGrpSpPr>
            <a:grpSpLocks/>
          </p:cNvGrpSpPr>
          <p:nvPr/>
        </p:nvGrpSpPr>
        <p:grpSpPr bwMode="auto">
          <a:xfrm>
            <a:off x="6186487" y="5381625"/>
            <a:ext cx="655637" cy="933450"/>
            <a:chOff x="2446" y="2891"/>
            <a:chExt cx="413" cy="588"/>
          </a:xfrm>
        </p:grpSpPr>
        <p:sp>
          <p:nvSpPr>
            <p:cNvPr id="155721" name="Text Box 73"/>
            <p:cNvSpPr txBox="1">
              <a:spLocks noChangeArrowheads="1"/>
            </p:cNvSpPr>
            <p:nvPr/>
          </p:nvSpPr>
          <p:spPr bwMode="auto">
            <a:xfrm>
              <a:off x="2446" y="2956"/>
              <a:ext cx="11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ru-RU" sz="4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55722" name="WordArt 74"/>
            <p:cNvSpPr>
              <a:spLocks noChangeArrowheads="1" noChangeShapeType="1" noTextEdit="1"/>
            </p:cNvSpPr>
            <p:nvPr/>
          </p:nvSpPr>
          <p:spPr bwMode="auto">
            <a:xfrm rot="-1666452">
              <a:off x="2541" y="2891"/>
              <a:ext cx="318" cy="221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41787"/>
                </a:avLst>
              </a:prstTxWarp>
            </a:bodyPr>
            <a:lstStyle/>
            <a:p>
              <a:pPr algn="ctr"/>
              <a:endParaRPr lang="ru-RU" sz="4800" kern="10" dirty="0">
                <a:ln w="31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59" name="Овал 58"/>
          <p:cNvSpPr/>
          <p:nvPr/>
        </p:nvSpPr>
        <p:spPr>
          <a:xfrm>
            <a:off x="5940000" y="4214818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5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2084 " pathEditMode="relative" ptsTypes="AA">
                                      <p:cBhvr>
                                        <p:cTn id="1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2"/>
          <p:cNvSpPr txBox="1">
            <a:spLocks noChangeArrowheads="1"/>
          </p:cNvSpPr>
          <p:nvPr/>
        </p:nvSpPr>
        <p:spPr bwMode="auto">
          <a:xfrm>
            <a:off x="571472" y="714356"/>
            <a:ext cx="3174994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рисунке изображен график  производной функции </a:t>
            </a:r>
            <a:endParaRPr lang="en-US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=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baseline="300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заданной на промежутке </a:t>
            </a:r>
            <a:endParaRPr lang="ru-RU" sz="2800" b="1" i="1" dirty="0" smtClean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(-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Исследуйте функцию у =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монотонность и укажите число ее промежутков убывания.</a:t>
            </a:r>
          </a:p>
        </p:txBody>
      </p:sp>
      <p:sp>
        <p:nvSpPr>
          <p:cNvPr id="151563" name="Text Box 11"/>
          <p:cNvSpPr txBox="1">
            <a:spLocks noChangeArrowheads="1"/>
          </p:cNvSpPr>
          <p:nvPr/>
        </p:nvSpPr>
        <p:spPr bwMode="auto">
          <a:xfrm>
            <a:off x="950913" y="212883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000" b="1" dirty="0"/>
          </a:p>
        </p:txBody>
      </p:sp>
      <p:sp>
        <p:nvSpPr>
          <p:cNvPr id="151590" name="Text Box 38"/>
          <p:cNvSpPr txBox="1">
            <a:spLocks noChangeArrowheads="1"/>
          </p:cNvSpPr>
          <p:nvPr/>
        </p:nvSpPr>
        <p:spPr bwMode="auto">
          <a:xfrm>
            <a:off x="4572000" y="1916113"/>
            <a:ext cx="1316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y</a:t>
            </a:r>
            <a:r>
              <a:rPr lang="ru-RU" sz="2400" b="1" dirty="0"/>
              <a:t> = </a:t>
            </a:r>
            <a:r>
              <a:rPr lang="en-US" sz="2400" b="1" dirty="0"/>
              <a:t>f </a:t>
            </a:r>
            <a:r>
              <a:rPr lang="en-US" sz="2400" b="1" baseline="30000" dirty="0"/>
              <a:t>/</a:t>
            </a:r>
            <a:r>
              <a:rPr lang="en-US" sz="2400" b="1" dirty="0"/>
              <a:t>(x)</a:t>
            </a:r>
            <a:endParaRPr lang="ru-RU" sz="2400" b="1" dirty="0"/>
          </a:p>
        </p:txBody>
      </p:sp>
      <p:sp>
        <p:nvSpPr>
          <p:cNvPr id="151591" name="Rectangle 39"/>
          <p:cNvSpPr>
            <a:spLocks noChangeArrowheads="1"/>
          </p:cNvSpPr>
          <p:nvPr/>
        </p:nvSpPr>
        <p:spPr bwMode="auto">
          <a:xfrm>
            <a:off x="6400800" y="37338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fontAlgn="b"/>
            <a:r>
              <a:rPr lang="ru-RU" sz="1400" dirty="0">
                <a:latin typeface="Arial Cyr" charset="-52"/>
              </a:rPr>
              <a:t> </a:t>
            </a:r>
            <a:endParaRPr lang="ru-RU" sz="1800" dirty="0"/>
          </a:p>
        </p:txBody>
      </p:sp>
      <p:sp>
        <p:nvSpPr>
          <p:cNvPr id="151592" name="Freeform 40"/>
          <p:cNvSpPr>
            <a:spLocks/>
          </p:cNvSpPr>
          <p:nvPr/>
        </p:nvSpPr>
        <p:spPr bwMode="auto">
          <a:xfrm>
            <a:off x="3924300" y="2754313"/>
            <a:ext cx="4857750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60" y="2"/>
              </a:cxn>
            </a:cxnLst>
            <a:rect l="0" t="0" r="r" b="b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593" name="Freeform 41"/>
          <p:cNvSpPr>
            <a:spLocks/>
          </p:cNvSpPr>
          <p:nvPr/>
        </p:nvSpPr>
        <p:spPr bwMode="auto">
          <a:xfrm>
            <a:off x="3854450" y="4713288"/>
            <a:ext cx="4914900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6" y="0"/>
              </a:cxn>
            </a:cxnLst>
            <a:rect l="0" t="0" r="r" b="b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594" name="Freeform 42"/>
          <p:cNvSpPr>
            <a:spLocks/>
          </p:cNvSpPr>
          <p:nvPr/>
        </p:nvSpPr>
        <p:spPr bwMode="auto">
          <a:xfrm>
            <a:off x="3848100" y="4433888"/>
            <a:ext cx="4908550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2" y="0"/>
              </a:cxn>
            </a:cxnLst>
            <a:rect l="0" t="0" r="r" b="b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595" name="Freeform 43"/>
          <p:cNvSpPr>
            <a:spLocks/>
          </p:cNvSpPr>
          <p:nvPr/>
        </p:nvSpPr>
        <p:spPr bwMode="auto">
          <a:xfrm>
            <a:off x="3841750" y="4148138"/>
            <a:ext cx="49212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00" y="0"/>
              </a:cxn>
            </a:cxnLst>
            <a:rect l="0" t="0" r="r" b="b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596" name="Freeform 44"/>
          <p:cNvSpPr>
            <a:spLocks/>
          </p:cNvSpPr>
          <p:nvPr/>
        </p:nvSpPr>
        <p:spPr bwMode="auto">
          <a:xfrm>
            <a:off x="3841750" y="3868738"/>
            <a:ext cx="4933950" cy="127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108" y="0"/>
              </a:cxn>
            </a:cxnLst>
            <a:rect l="0" t="0" r="r" b="b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597" name="Freeform 45"/>
          <p:cNvSpPr>
            <a:spLocks/>
          </p:cNvSpPr>
          <p:nvPr/>
        </p:nvSpPr>
        <p:spPr bwMode="auto">
          <a:xfrm>
            <a:off x="3829050" y="3589338"/>
            <a:ext cx="4946650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16" y="4"/>
              </a:cxn>
            </a:cxnLst>
            <a:rect l="0" t="0" r="r" b="b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598" name="Freeform 46"/>
          <p:cNvSpPr>
            <a:spLocks/>
          </p:cNvSpPr>
          <p:nvPr/>
        </p:nvSpPr>
        <p:spPr bwMode="auto">
          <a:xfrm>
            <a:off x="3924300" y="3036888"/>
            <a:ext cx="48450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052" y="0"/>
              </a:cxn>
            </a:cxnLst>
            <a:rect l="0" t="0" r="r" b="b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599" name="Freeform 47"/>
          <p:cNvSpPr>
            <a:spLocks/>
          </p:cNvSpPr>
          <p:nvPr/>
        </p:nvSpPr>
        <p:spPr bwMode="auto">
          <a:xfrm>
            <a:off x="3854450" y="2478088"/>
            <a:ext cx="4921250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00" y="0"/>
              </a:cxn>
            </a:cxnLst>
            <a:rect l="0" t="0" r="r" b="b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600" name="Freeform 48"/>
          <p:cNvSpPr>
            <a:spLocks/>
          </p:cNvSpPr>
          <p:nvPr/>
        </p:nvSpPr>
        <p:spPr bwMode="auto">
          <a:xfrm>
            <a:off x="3835400" y="2198688"/>
            <a:ext cx="494030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12" y="0"/>
              </a:cxn>
            </a:cxnLst>
            <a:rect l="0" t="0" r="r" b="b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601" name="Freeform 49"/>
          <p:cNvSpPr>
            <a:spLocks/>
          </p:cNvSpPr>
          <p:nvPr/>
        </p:nvSpPr>
        <p:spPr bwMode="auto">
          <a:xfrm>
            <a:off x="4762500" y="2090738"/>
            <a:ext cx="3086100" cy="1771650"/>
          </a:xfrm>
          <a:custGeom>
            <a:avLst/>
            <a:gdLst/>
            <a:ahLst/>
            <a:cxnLst>
              <a:cxn ang="0">
                <a:pos x="1944" y="579"/>
              </a:cxn>
              <a:cxn ang="0">
                <a:pos x="1744" y="795"/>
              </a:cxn>
              <a:cxn ang="0">
                <a:pos x="1446" y="1115"/>
              </a:cxn>
              <a:cxn ang="0">
                <a:pos x="1168" y="787"/>
              </a:cxn>
              <a:cxn ang="0">
                <a:pos x="1040" y="323"/>
              </a:cxn>
              <a:cxn ang="0">
                <a:pos x="890" y="3"/>
              </a:cxn>
              <a:cxn ang="0">
                <a:pos x="736" y="339"/>
              </a:cxn>
              <a:cxn ang="0">
                <a:pos x="594" y="643"/>
              </a:cxn>
              <a:cxn ang="0">
                <a:pos x="384" y="147"/>
              </a:cxn>
              <a:cxn ang="0">
                <a:pos x="182" y="627"/>
              </a:cxn>
              <a:cxn ang="0">
                <a:pos x="0" y="235"/>
              </a:cxn>
            </a:cxnLst>
            <a:rect l="0" t="0" r="r" b="b"/>
            <a:pathLst>
              <a:path w="1944" h="1116">
                <a:moveTo>
                  <a:pt x="1944" y="579"/>
                </a:moveTo>
                <a:cubicBezTo>
                  <a:pt x="1911" y="615"/>
                  <a:pt x="1827" y="706"/>
                  <a:pt x="1744" y="795"/>
                </a:cubicBezTo>
                <a:cubicBezTo>
                  <a:pt x="1661" y="884"/>
                  <a:pt x="1542" y="1116"/>
                  <a:pt x="1446" y="1115"/>
                </a:cubicBezTo>
                <a:cubicBezTo>
                  <a:pt x="1350" y="1114"/>
                  <a:pt x="1236" y="919"/>
                  <a:pt x="1168" y="787"/>
                </a:cubicBezTo>
                <a:cubicBezTo>
                  <a:pt x="1100" y="655"/>
                  <a:pt x="1086" y="454"/>
                  <a:pt x="1040" y="323"/>
                </a:cubicBezTo>
                <a:cubicBezTo>
                  <a:pt x="994" y="192"/>
                  <a:pt x="941" y="0"/>
                  <a:pt x="890" y="3"/>
                </a:cubicBezTo>
                <a:cubicBezTo>
                  <a:pt x="839" y="6"/>
                  <a:pt x="785" y="232"/>
                  <a:pt x="736" y="339"/>
                </a:cubicBezTo>
                <a:cubicBezTo>
                  <a:pt x="687" y="446"/>
                  <a:pt x="653" y="675"/>
                  <a:pt x="594" y="643"/>
                </a:cubicBezTo>
                <a:cubicBezTo>
                  <a:pt x="535" y="611"/>
                  <a:pt x="453" y="150"/>
                  <a:pt x="384" y="147"/>
                </a:cubicBezTo>
                <a:cubicBezTo>
                  <a:pt x="316" y="144"/>
                  <a:pt x="246" y="612"/>
                  <a:pt x="182" y="627"/>
                </a:cubicBezTo>
                <a:cubicBezTo>
                  <a:pt x="118" y="642"/>
                  <a:pt x="38" y="317"/>
                  <a:pt x="0" y="235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51602" name="Line 50"/>
          <p:cNvSpPr>
            <a:spLocks noChangeShapeType="1"/>
          </p:cNvSpPr>
          <p:nvPr/>
        </p:nvSpPr>
        <p:spPr bwMode="auto">
          <a:xfrm>
            <a:off x="3924300" y="3330575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grpSp>
        <p:nvGrpSpPr>
          <p:cNvPr id="151603" name="Group 51"/>
          <p:cNvGrpSpPr>
            <a:grpSpLocks/>
          </p:cNvGrpSpPr>
          <p:nvPr/>
        </p:nvGrpSpPr>
        <p:grpSpPr bwMode="auto">
          <a:xfrm>
            <a:off x="3848100" y="1790700"/>
            <a:ext cx="4929188" cy="3024188"/>
            <a:chOff x="2424" y="346"/>
            <a:chExt cx="3105" cy="3199"/>
          </a:xfrm>
        </p:grpSpPr>
        <p:sp>
          <p:nvSpPr>
            <p:cNvPr id="151604" name="Freeform 52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172"/>
                </a:cxn>
              </a:cxnLst>
              <a:rect l="0" t="0" r="r" b="b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05" name="Freeform 53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36"/>
                </a:cxn>
              </a:cxnLst>
              <a:rect l="0" t="0" r="r" b="b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06" name="Freeform 54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07" name="Freeform 55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8"/>
                </a:cxn>
              </a:cxnLst>
              <a:rect l="0" t="0" r="r" b="b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08" name="Freeform 56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0"/>
                </a:cxn>
              </a:cxnLst>
              <a:rect l="0" t="0" r="r" b="b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09" name="Freeform 57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0" name="Freeform 58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3191"/>
                </a:cxn>
              </a:cxnLst>
              <a:rect l="0" t="0" r="r" b="b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1" name="Freeform 59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0"/>
                </a:cxn>
              </a:cxnLst>
              <a:rect l="0" t="0" r="r" b="b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2" name="Freeform 60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2"/>
                </a:cxn>
              </a:cxnLst>
              <a:rect l="0" t="0" r="r" b="b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3" name="Freeform 61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3199"/>
                </a:cxn>
              </a:cxnLst>
              <a:rect l="0" t="0" r="r" b="b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4" name="Freeform 62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5" name="Freeform 63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6" name="Freeform 64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164"/>
                </a:cxn>
              </a:cxnLst>
              <a:rect l="0" t="0" r="r" b="b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7" name="Freeform 65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8" name="Freeform 66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19" name="Freeform 67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4"/>
                </a:cxn>
              </a:cxnLst>
              <a:rect l="0" t="0" r="r" b="b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1620" name="Line 68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151621" name="Oval 69"/>
          <p:cNvSpPr>
            <a:spLocks noChangeArrowheads="1"/>
          </p:cNvSpPr>
          <p:nvPr/>
        </p:nvSpPr>
        <p:spPr bwMode="auto">
          <a:xfrm>
            <a:off x="4716463" y="2420938"/>
            <a:ext cx="71437" cy="71437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51622" name="Text Box 70"/>
          <p:cNvSpPr txBox="1">
            <a:spLocks noChangeArrowheads="1"/>
          </p:cNvSpPr>
          <p:nvPr/>
        </p:nvSpPr>
        <p:spPr bwMode="auto">
          <a:xfrm>
            <a:off x="6516688" y="33305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 dirty="0"/>
          </a:p>
        </p:txBody>
      </p:sp>
      <p:sp>
        <p:nvSpPr>
          <p:cNvPr id="151623" name="Text Box 71"/>
          <p:cNvSpPr txBox="1">
            <a:spLocks noChangeArrowheads="1"/>
          </p:cNvSpPr>
          <p:nvPr/>
        </p:nvSpPr>
        <p:spPr bwMode="auto">
          <a:xfrm>
            <a:off x="6443663" y="3330575"/>
            <a:ext cx="215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 dirty="0"/>
              <a:t>1   2   3  4   5   6   7</a:t>
            </a:r>
          </a:p>
        </p:txBody>
      </p:sp>
      <p:sp>
        <p:nvSpPr>
          <p:cNvPr id="151624" name="Text Box 72"/>
          <p:cNvSpPr txBox="1">
            <a:spLocks noChangeArrowheads="1"/>
          </p:cNvSpPr>
          <p:nvPr/>
        </p:nvSpPr>
        <p:spPr bwMode="auto">
          <a:xfrm>
            <a:off x="3995738" y="3341688"/>
            <a:ext cx="217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 dirty="0"/>
              <a:t>-7 -6 -5 -4  -3  -2  -1</a:t>
            </a:r>
          </a:p>
        </p:txBody>
      </p:sp>
      <p:sp>
        <p:nvSpPr>
          <p:cNvPr id="151625" name="Text Box 73"/>
          <p:cNvSpPr txBox="1">
            <a:spLocks noChangeArrowheads="1"/>
          </p:cNvSpPr>
          <p:nvPr/>
        </p:nvSpPr>
        <p:spPr bwMode="auto">
          <a:xfrm>
            <a:off x="6011863" y="2039938"/>
            <a:ext cx="311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 dirty="0"/>
              <a:t>4</a:t>
            </a:r>
          </a:p>
          <a:p>
            <a:r>
              <a:rPr lang="ru-RU" sz="1800" b="1" dirty="0"/>
              <a:t>3</a:t>
            </a:r>
          </a:p>
          <a:p>
            <a:r>
              <a:rPr lang="ru-RU" sz="1800" b="1" dirty="0"/>
              <a:t>2</a:t>
            </a:r>
          </a:p>
          <a:p>
            <a:r>
              <a:rPr lang="ru-RU" sz="1800" b="1" dirty="0"/>
              <a:t>1</a:t>
            </a:r>
          </a:p>
        </p:txBody>
      </p:sp>
      <p:sp>
        <p:nvSpPr>
          <p:cNvPr id="151626" name="Text Box 74"/>
          <p:cNvSpPr txBox="1">
            <a:spLocks noChangeArrowheads="1"/>
          </p:cNvSpPr>
          <p:nvPr/>
        </p:nvSpPr>
        <p:spPr bwMode="auto">
          <a:xfrm>
            <a:off x="5984875" y="3403600"/>
            <a:ext cx="3873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 dirty="0"/>
              <a:t>-1</a:t>
            </a:r>
          </a:p>
          <a:p>
            <a:r>
              <a:rPr lang="ru-RU" sz="1800" b="1" dirty="0"/>
              <a:t>-2</a:t>
            </a:r>
          </a:p>
          <a:p>
            <a:r>
              <a:rPr lang="ru-RU" sz="1800" b="1" dirty="0"/>
              <a:t>-3</a:t>
            </a:r>
          </a:p>
          <a:p>
            <a:r>
              <a:rPr lang="ru-RU" sz="1800" b="1" dirty="0"/>
              <a:t>-4</a:t>
            </a:r>
          </a:p>
          <a:p>
            <a:r>
              <a:rPr lang="ru-RU" sz="1800" b="1" dirty="0"/>
              <a:t>-5</a:t>
            </a:r>
          </a:p>
        </p:txBody>
      </p:sp>
      <p:sp>
        <p:nvSpPr>
          <p:cNvPr id="151627" name="Oval 75"/>
          <p:cNvSpPr>
            <a:spLocks noChangeArrowheads="1"/>
          </p:cNvSpPr>
          <p:nvPr/>
        </p:nvSpPr>
        <p:spPr bwMode="auto">
          <a:xfrm>
            <a:off x="7812088" y="2997200"/>
            <a:ext cx="71437" cy="71438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51628" name="Text Box 76"/>
          <p:cNvSpPr txBox="1">
            <a:spLocks noChangeArrowheads="1"/>
          </p:cNvSpPr>
          <p:nvPr/>
        </p:nvSpPr>
        <p:spPr bwMode="auto">
          <a:xfrm>
            <a:off x="6018213" y="16208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y</a:t>
            </a:r>
            <a:endParaRPr lang="ru-RU" sz="2400" b="1" dirty="0"/>
          </a:p>
        </p:txBody>
      </p:sp>
      <p:sp>
        <p:nvSpPr>
          <p:cNvPr id="151629" name="Text Box 77"/>
          <p:cNvSpPr txBox="1">
            <a:spLocks noChangeArrowheads="1"/>
          </p:cNvSpPr>
          <p:nvPr/>
        </p:nvSpPr>
        <p:spPr bwMode="auto">
          <a:xfrm>
            <a:off x="8604250" y="29178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x</a:t>
            </a:r>
            <a:endParaRPr lang="ru-RU" sz="2400" b="1" dirty="0"/>
          </a:p>
        </p:txBody>
      </p:sp>
      <p:sp>
        <p:nvSpPr>
          <p:cNvPr id="151630" name="Freeform 78"/>
          <p:cNvSpPr>
            <a:spLocks/>
          </p:cNvSpPr>
          <p:nvPr/>
        </p:nvSpPr>
        <p:spPr bwMode="auto">
          <a:xfrm>
            <a:off x="3851275" y="1933575"/>
            <a:ext cx="494030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12" y="0"/>
              </a:cxn>
            </a:cxnLst>
            <a:rect l="0" t="0" r="r" b="b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92" name="Oval 80"/>
          <p:cNvSpPr>
            <a:spLocks noChangeArrowheads="1"/>
          </p:cNvSpPr>
          <p:nvPr/>
        </p:nvSpPr>
        <p:spPr bwMode="auto">
          <a:xfrm>
            <a:off x="6572264" y="3286124"/>
            <a:ext cx="103188" cy="1111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93" name="Oval 80"/>
          <p:cNvSpPr>
            <a:spLocks noChangeArrowheads="1"/>
          </p:cNvSpPr>
          <p:nvPr/>
        </p:nvSpPr>
        <p:spPr bwMode="auto">
          <a:xfrm>
            <a:off x="7500958" y="3286124"/>
            <a:ext cx="103188" cy="1111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cxnSp>
        <p:nvCxnSpPr>
          <p:cNvPr id="97" name="Прямая соединительная линия 96"/>
          <p:cNvCxnSpPr>
            <a:stCxn id="92" idx="6"/>
            <a:endCxn id="93" idx="2"/>
          </p:cNvCxnSpPr>
          <p:nvPr/>
        </p:nvCxnSpPr>
        <p:spPr>
          <a:xfrm>
            <a:off x="6675452" y="3341687"/>
            <a:ext cx="825506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рямоугольник 66"/>
          <p:cNvSpPr/>
          <p:nvPr/>
        </p:nvSpPr>
        <p:spPr>
          <a:xfrm>
            <a:off x="4714876" y="5357826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4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ext Box 2"/>
          <p:cNvSpPr txBox="1">
            <a:spLocks noChangeArrowheads="1"/>
          </p:cNvSpPr>
          <p:nvPr/>
        </p:nvSpPr>
        <p:spPr bwMode="auto">
          <a:xfrm>
            <a:off x="6948488" y="1916113"/>
            <a:ext cx="1316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y</a:t>
            </a:r>
            <a:r>
              <a:rPr lang="ru-RU" sz="2400" b="1" dirty="0"/>
              <a:t> = </a:t>
            </a:r>
            <a:r>
              <a:rPr lang="en-US" sz="2400" b="1" dirty="0"/>
              <a:t>f </a:t>
            </a:r>
            <a:r>
              <a:rPr lang="en-US" sz="2400" b="1" baseline="30000" dirty="0"/>
              <a:t>/</a:t>
            </a:r>
            <a:r>
              <a:rPr lang="en-US" sz="2400" b="1" dirty="0"/>
              <a:t>(x)</a:t>
            </a:r>
            <a:endParaRPr lang="ru-RU" sz="2400" b="1" dirty="0"/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6400800" y="3500438"/>
            <a:ext cx="390525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fontAlgn="b"/>
            <a:r>
              <a:rPr lang="ru-RU" sz="1400" dirty="0">
                <a:latin typeface="Arial Cyr" charset="-52"/>
              </a:rPr>
              <a:t> </a:t>
            </a:r>
            <a:endParaRPr lang="ru-RU" sz="1800" dirty="0"/>
          </a:p>
        </p:txBody>
      </p:sp>
      <p:sp>
        <p:nvSpPr>
          <p:cNvPr id="154635" name="Text Box 11"/>
          <p:cNvSpPr txBox="1">
            <a:spLocks noChangeArrowheads="1"/>
          </p:cNvSpPr>
          <p:nvPr/>
        </p:nvSpPr>
        <p:spPr bwMode="auto">
          <a:xfrm>
            <a:off x="950913" y="21272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000" b="1" dirty="0"/>
          </a:p>
        </p:txBody>
      </p:sp>
      <p:sp>
        <p:nvSpPr>
          <p:cNvPr id="154639" name="Text Box 15"/>
          <p:cNvSpPr txBox="1">
            <a:spLocks noChangeArrowheads="1"/>
          </p:cNvSpPr>
          <p:nvPr/>
        </p:nvSpPr>
        <p:spPr bwMode="auto">
          <a:xfrm>
            <a:off x="900113" y="5013325"/>
            <a:ext cx="3545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/>
              <a:t>  </a:t>
            </a:r>
          </a:p>
        </p:txBody>
      </p:sp>
      <p:sp>
        <p:nvSpPr>
          <p:cNvPr id="154647" name="Text Box 23"/>
          <p:cNvSpPr txBox="1">
            <a:spLocks noChangeArrowheads="1"/>
          </p:cNvSpPr>
          <p:nvPr/>
        </p:nvSpPr>
        <p:spPr bwMode="auto">
          <a:xfrm>
            <a:off x="571472" y="642918"/>
            <a:ext cx="300039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Функция  у 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  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определена  на </a:t>
            </a:r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промежутке </a:t>
            </a:r>
          </a:p>
          <a:p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(-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На рисунке изображен график ее производной. </a:t>
            </a:r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 количество таких  чисел  х</a:t>
            </a:r>
            <a:r>
              <a:rPr lang="en-US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касательная к графику функции в точке х</a:t>
            </a:r>
            <a:r>
              <a:rPr lang="en-US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параллельна прямой у = -2х+5.</a:t>
            </a:r>
            <a:endParaRPr lang="ru-RU" sz="24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664" name="Freeform 40"/>
          <p:cNvSpPr>
            <a:spLocks/>
          </p:cNvSpPr>
          <p:nvPr/>
        </p:nvSpPr>
        <p:spPr bwMode="auto">
          <a:xfrm>
            <a:off x="3924300" y="2520950"/>
            <a:ext cx="4857750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60" y="2"/>
              </a:cxn>
            </a:cxnLst>
            <a:rect l="0" t="0" r="r" b="b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65" name="Freeform 41"/>
          <p:cNvSpPr>
            <a:spLocks/>
          </p:cNvSpPr>
          <p:nvPr/>
        </p:nvSpPr>
        <p:spPr bwMode="auto">
          <a:xfrm>
            <a:off x="3854450" y="4479925"/>
            <a:ext cx="491490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6" y="0"/>
              </a:cxn>
            </a:cxnLst>
            <a:rect l="0" t="0" r="r" b="b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66" name="Freeform 42"/>
          <p:cNvSpPr>
            <a:spLocks/>
          </p:cNvSpPr>
          <p:nvPr/>
        </p:nvSpPr>
        <p:spPr bwMode="auto">
          <a:xfrm>
            <a:off x="3848100" y="4200525"/>
            <a:ext cx="490855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2" y="0"/>
              </a:cxn>
            </a:cxnLst>
            <a:rect l="0" t="0" r="r" b="b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67" name="Freeform 43"/>
          <p:cNvSpPr>
            <a:spLocks/>
          </p:cNvSpPr>
          <p:nvPr/>
        </p:nvSpPr>
        <p:spPr bwMode="auto">
          <a:xfrm>
            <a:off x="3841750" y="3914775"/>
            <a:ext cx="49212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00" y="0"/>
              </a:cxn>
            </a:cxnLst>
            <a:rect l="0" t="0" r="r" b="b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68" name="Freeform 44"/>
          <p:cNvSpPr>
            <a:spLocks/>
          </p:cNvSpPr>
          <p:nvPr/>
        </p:nvSpPr>
        <p:spPr bwMode="auto">
          <a:xfrm>
            <a:off x="3841750" y="3635375"/>
            <a:ext cx="4933950" cy="127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108" y="0"/>
              </a:cxn>
            </a:cxnLst>
            <a:rect l="0" t="0" r="r" b="b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69" name="Freeform 45"/>
          <p:cNvSpPr>
            <a:spLocks/>
          </p:cNvSpPr>
          <p:nvPr/>
        </p:nvSpPr>
        <p:spPr bwMode="auto">
          <a:xfrm>
            <a:off x="3829050" y="3355975"/>
            <a:ext cx="4946650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16" y="4"/>
              </a:cxn>
            </a:cxnLst>
            <a:rect l="0" t="0" r="r" b="b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70" name="Freeform 46"/>
          <p:cNvSpPr>
            <a:spLocks/>
          </p:cNvSpPr>
          <p:nvPr/>
        </p:nvSpPr>
        <p:spPr bwMode="auto">
          <a:xfrm>
            <a:off x="3924300" y="2803525"/>
            <a:ext cx="48450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052" y="0"/>
              </a:cxn>
            </a:cxnLst>
            <a:rect l="0" t="0" r="r" b="b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71" name="Freeform 47"/>
          <p:cNvSpPr>
            <a:spLocks/>
          </p:cNvSpPr>
          <p:nvPr/>
        </p:nvSpPr>
        <p:spPr bwMode="auto">
          <a:xfrm>
            <a:off x="3854450" y="2244725"/>
            <a:ext cx="492125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00" y="0"/>
              </a:cxn>
            </a:cxnLst>
            <a:rect l="0" t="0" r="r" b="b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72" name="Freeform 48"/>
          <p:cNvSpPr>
            <a:spLocks/>
          </p:cNvSpPr>
          <p:nvPr/>
        </p:nvSpPr>
        <p:spPr bwMode="auto">
          <a:xfrm>
            <a:off x="3835400" y="1965325"/>
            <a:ext cx="494030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12" y="0"/>
              </a:cxn>
            </a:cxnLst>
            <a:rect l="0" t="0" r="r" b="b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73" name="Freeform 49"/>
          <p:cNvSpPr>
            <a:spLocks/>
          </p:cNvSpPr>
          <p:nvPr/>
        </p:nvSpPr>
        <p:spPr bwMode="auto">
          <a:xfrm>
            <a:off x="4457700" y="2368550"/>
            <a:ext cx="2768600" cy="1801813"/>
          </a:xfrm>
          <a:custGeom>
            <a:avLst/>
            <a:gdLst/>
            <a:ahLst/>
            <a:cxnLst>
              <a:cxn ang="0">
                <a:pos x="1744" y="4"/>
              </a:cxn>
              <a:cxn ang="0">
                <a:pos x="1664" y="76"/>
              </a:cxn>
              <a:cxn ang="0">
                <a:pos x="1560" y="460"/>
              </a:cxn>
              <a:cxn ang="0">
                <a:pos x="1368" y="900"/>
              </a:cxn>
              <a:cxn ang="0">
                <a:pos x="1048" y="668"/>
              </a:cxn>
              <a:cxn ang="0">
                <a:pos x="552" y="1124"/>
              </a:cxn>
              <a:cxn ang="0">
                <a:pos x="256" y="604"/>
              </a:cxn>
              <a:cxn ang="0">
                <a:pos x="0" y="980"/>
              </a:cxn>
            </a:cxnLst>
            <a:rect l="0" t="0" r="r" b="b"/>
            <a:pathLst>
              <a:path w="1744" h="1135">
                <a:moveTo>
                  <a:pt x="1744" y="4"/>
                </a:moveTo>
                <a:cubicBezTo>
                  <a:pt x="1731" y="13"/>
                  <a:pt x="1695" y="0"/>
                  <a:pt x="1664" y="76"/>
                </a:cubicBezTo>
                <a:cubicBezTo>
                  <a:pt x="1633" y="152"/>
                  <a:pt x="1609" y="323"/>
                  <a:pt x="1560" y="460"/>
                </a:cubicBezTo>
                <a:cubicBezTo>
                  <a:pt x="1511" y="597"/>
                  <a:pt x="1453" y="865"/>
                  <a:pt x="1368" y="900"/>
                </a:cubicBezTo>
                <a:cubicBezTo>
                  <a:pt x="1283" y="935"/>
                  <a:pt x="1184" y="631"/>
                  <a:pt x="1048" y="668"/>
                </a:cubicBezTo>
                <a:cubicBezTo>
                  <a:pt x="912" y="705"/>
                  <a:pt x="684" y="1135"/>
                  <a:pt x="552" y="1124"/>
                </a:cubicBezTo>
                <a:cubicBezTo>
                  <a:pt x="420" y="1113"/>
                  <a:pt x="348" y="628"/>
                  <a:pt x="256" y="604"/>
                </a:cubicBezTo>
                <a:cubicBezTo>
                  <a:pt x="164" y="580"/>
                  <a:pt x="53" y="902"/>
                  <a:pt x="0" y="98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674" name="Line 50"/>
          <p:cNvSpPr>
            <a:spLocks noChangeShapeType="1"/>
          </p:cNvSpPr>
          <p:nvPr/>
        </p:nvSpPr>
        <p:spPr bwMode="auto">
          <a:xfrm>
            <a:off x="3924300" y="3097213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54675" name="Group 51"/>
          <p:cNvGrpSpPr>
            <a:grpSpLocks/>
          </p:cNvGrpSpPr>
          <p:nvPr/>
        </p:nvGrpSpPr>
        <p:grpSpPr bwMode="auto">
          <a:xfrm>
            <a:off x="3848100" y="1844675"/>
            <a:ext cx="4929188" cy="2736850"/>
            <a:chOff x="2424" y="346"/>
            <a:chExt cx="3105" cy="3199"/>
          </a:xfrm>
        </p:grpSpPr>
        <p:sp>
          <p:nvSpPr>
            <p:cNvPr id="154676" name="Freeform 52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172"/>
                </a:cxn>
              </a:cxnLst>
              <a:rect l="0" t="0" r="r" b="b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77" name="Freeform 53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36"/>
                </a:cxn>
              </a:cxnLst>
              <a:rect l="0" t="0" r="r" b="b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78" name="Freeform 54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79" name="Freeform 55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8"/>
                </a:cxn>
              </a:cxnLst>
              <a:rect l="0" t="0" r="r" b="b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0" name="Freeform 56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0"/>
                </a:cxn>
              </a:cxnLst>
              <a:rect l="0" t="0" r="r" b="b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1" name="Freeform 57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2" name="Freeform 58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3191"/>
                </a:cxn>
              </a:cxnLst>
              <a:rect l="0" t="0" r="r" b="b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3" name="Freeform 59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0"/>
                </a:cxn>
              </a:cxnLst>
              <a:rect l="0" t="0" r="r" b="b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4" name="Freeform 60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2"/>
                </a:cxn>
              </a:cxnLst>
              <a:rect l="0" t="0" r="r" b="b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5" name="Freeform 61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3199"/>
                </a:cxn>
              </a:cxnLst>
              <a:rect l="0" t="0" r="r" b="b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6" name="Freeform 62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7" name="Freeform 63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8" name="Freeform 64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164"/>
                </a:cxn>
              </a:cxnLst>
              <a:rect l="0" t="0" r="r" b="b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89" name="Freeform 65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90" name="Freeform 66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91" name="Freeform 67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4"/>
                </a:cxn>
              </a:cxnLst>
              <a:rect l="0" t="0" r="r" b="b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692" name="Line 68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4694" name="Text Box 70"/>
          <p:cNvSpPr txBox="1">
            <a:spLocks noChangeArrowheads="1"/>
          </p:cNvSpPr>
          <p:nvPr/>
        </p:nvSpPr>
        <p:spPr bwMode="auto">
          <a:xfrm>
            <a:off x="6516688" y="30972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154695" name="Text Box 71"/>
          <p:cNvSpPr txBox="1">
            <a:spLocks noChangeArrowheads="1"/>
          </p:cNvSpPr>
          <p:nvPr/>
        </p:nvSpPr>
        <p:spPr bwMode="auto">
          <a:xfrm>
            <a:off x="6443663" y="3097213"/>
            <a:ext cx="215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/>
              <a:t>1   2   3  4   5   6   7</a:t>
            </a:r>
          </a:p>
        </p:txBody>
      </p:sp>
      <p:sp>
        <p:nvSpPr>
          <p:cNvPr id="154696" name="Text Box 72"/>
          <p:cNvSpPr txBox="1">
            <a:spLocks noChangeArrowheads="1"/>
          </p:cNvSpPr>
          <p:nvPr/>
        </p:nvSpPr>
        <p:spPr bwMode="auto">
          <a:xfrm>
            <a:off x="3995738" y="3025775"/>
            <a:ext cx="217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/>
              <a:t>-7 -6 -5 -4  -3  -2  -1</a:t>
            </a:r>
          </a:p>
        </p:txBody>
      </p:sp>
      <p:sp>
        <p:nvSpPr>
          <p:cNvPr id="154697" name="Text Box 73"/>
          <p:cNvSpPr txBox="1">
            <a:spLocks noChangeArrowheads="1"/>
          </p:cNvSpPr>
          <p:nvPr/>
        </p:nvSpPr>
        <p:spPr bwMode="auto">
          <a:xfrm>
            <a:off x="6011863" y="1806575"/>
            <a:ext cx="311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/>
              <a:t>4</a:t>
            </a:r>
          </a:p>
          <a:p>
            <a:r>
              <a:rPr lang="ru-RU" sz="1800" b="1"/>
              <a:t>3</a:t>
            </a:r>
          </a:p>
          <a:p>
            <a:r>
              <a:rPr lang="ru-RU" sz="1800" b="1"/>
              <a:t>2</a:t>
            </a:r>
          </a:p>
          <a:p>
            <a:r>
              <a:rPr lang="ru-RU" sz="1800" b="1"/>
              <a:t>1</a:t>
            </a:r>
          </a:p>
        </p:txBody>
      </p:sp>
      <p:sp>
        <p:nvSpPr>
          <p:cNvPr id="154698" name="Text Box 74"/>
          <p:cNvSpPr txBox="1">
            <a:spLocks noChangeArrowheads="1"/>
          </p:cNvSpPr>
          <p:nvPr/>
        </p:nvSpPr>
        <p:spPr bwMode="auto">
          <a:xfrm>
            <a:off x="6011863" y="3170238"/>
            <a:ext cx="38735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 dirty="0"/>
              <a:t>-1</a:t>
            </a:r>
          </a:p>
          <a:p>
            <a:r>
              <a:rPr lang="ru-RU" sz="1800" b="1" dirty="0"/>
              <a:t>-2</a:t>
            </a:r>
          </a:p>
          <a:p>
            <a:r>
              <a:rPr lang="ru-RU" sz="1800" b="1" dirty="0"/>
              <a:t>-3</a:t>
            </a:r>
          </a:p>
          <a:p>
            <a:r>
              <a:rPr lang="ru-RU" sz="1800" b="1" dirty="0"/>
              <a:t>-4</a:t>
            </a:r>
          </a:p>
          <a:p>
            <a:r>
              <a:rPr lang="ru-RU" sz="1800" b="1" dirty="0"/>
              <a:t>-5</a:t>
            </a:r>
          </a:p>
        </p:txBody>
      </p:sp>
      <p:sp>
        <p:nvSpPr>
          <p:cNvPr id="154699" name="Oval 75"/>
          <p:cNvSpPr>
            <a:spLocks noChangeArrowheads="1"/>
          </p:cNvSpPr>
          <p:nvPr/>
        </p:nvSpPr>
        <p:spPr bwMode="auto">
          <a:xfrm>
            <a:off x="7164388" y="2349500"/>
            <a:ext cx="71437" cy="71438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4708" name="Text Box 84"/>
          <p:cNvSpPr txBox="1">
            <a:spLocks noChangeArrowheads="1"/>
          </p:cNvSpPr>
          <p:nvPr/>
        </p:nvSpPr>
        <p:spPr bwMode="auto">
          <a:xfrm>
            <a:off x="6018213" y="13874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y</a:t>
            </a:r>
            <a:endParaRPr lang="ru-RU" sz="2400" b="1"/>
          </a:p>
        </p:txBody>
      </p:sp>
      <p:sp>
        <p:nvSpPr>
          <p:cNvPr id="154709" name="Text Box 85"/>
          <p:cNvSpPr txBox="1">
            <a:spLocks noChangeArrowheads="1"/>
          </p:cNvSpPr>
          <p:nvPr/>
        </p:nvSpPr>
        <p:spPr bwMode="auto">
          <a:xfrm>
            <a:off x="8604250" y="2684463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x</a:t>
            </a:r>
            <a:endParaRPr lang="ru-RU" sz="2400" b="1"/>
          </a:p>
        </p:txBody>
      </p:sp>
      <p:sp>
        <p:nvSpPr>
          <p:cNvPr id="154693" name="Oval 69"/>
          <p:cNvSpPr>
            <a:spLocks noChangeArrowheads="1"/>
          </p:cNvSpPr>
          <p:nvPr/>
        </p:nvSpPr>
        <p:spPr bwMode="auto">
          <a:xfrm>
            <a:off x="4427538" y="3860800"/>
            <a:ext cx="71437" cy="71438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0" name="Oval 82"/>
          <p:cNvSpPr>
            <a:spLocks noChangeArrowheads="1"/>
          </p:cNvSpPr>
          <p:nvPr/>
        </p:nvSpPr>
        <p:spPr bwMode="auto">
          <a:xfrm>
            <a:off x="4572000" y="3571876"/>
            <a:ext cx="80962" cy="793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91" name="Oval 82"/>
          <p:cNvSpPr>
            <a:spLocks noChangeArrowheads="1"/>
          </p:cNvSpPr>
          <p:nvPr/>
        </p:nvSpPr>
        <p:spPr bwMode="auto">
          <a:xfrm>
            <a:off x="5000628" y="3571876"/>
            <a:ext cx="80962" cy="793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92" name="Oval 82"/>
          <p:cNvSpPr>
            <a:spLocks noChangeArrowheads="1"/>
          </p:cNvSpPr>
          <p:nvPr/>
        </p:nvSpPr>
        <p:spPr bwMode="auto">
          <a:xfrm>
            <a:off x="5857884" y="3571876"/>
            <a:ext cx="80962" cy="793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93" name="Oval 82"/>
          <p:cNvSpPr>
            <a:spLocks noChangeArrowheads="1"/>
          </p:cNvSpPr>
          <p:nvPr/>
        </p:nvSpPr>
        <p:spPr bwMode="auto">
          <a:xfrm>
            <a:off x="6357950" y="3571876"/>
            <a:ext cx="80962" cy="793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94" name="Oval 82"/>
          <p:cNvSpPr>
            <a:spLocks noChangeArrowheads="1"/>
          </p:cNvSpPr>
          <p:nvPr/>
        </p:nvSpPr>
        <p:spPr bwMode="auto">
          <a:xfrm>
            <a:off x="6715140" y="3571876"/>
            <a:ext cx="80962" cy="793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 animBg="1"/>
      <p:bldP spid="92" grpId="0" animBg="1"/>
      <p:bldP spid="93" grpId="0" animBg="1"/>
      <p:bldP spid="9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255" name="Group 7"/>
          <p:cNvGrpSpPr>
            <a:grpSpLocks/>
          </p:cNvGrpSpPr>
          <p:nvPr/>
        </p:nvGrpSpPr>
        <p:grpSpPr bwMode="auto">
          <a:xfrm>
            <a:off x="3829050" y="736600"/>
            <a:ext cx="4991100" cy="5078413"/>
            <a:chOff x="2412" y="464"/>
            <a:chExt cx="3144" cy="3199"/>
          </a:xfrm>
        </p:grpSpPr>
        <p:sp>
          <p:nvSpPr>
            <p:cNvPr id="181256" name="Freeform 8"/>
            <p:cNvSpPr>
              <a:spLocks/>
            </p:cNvSpPr>
            <p:nvPr/>
          </p:nvSpPr>
          <p:spPr bwMode="auto">
            <a:xfrm>
              <a:off x="2424" y="472"/>
              <a:ext cx="2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172"/>
                </a:cxn>
              </a:cxnLst>
              <a:rect l="0" t="0" r="r" b="b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57" name="Freeform 9"/>
            <p:cNvSpPr>
              <a:spLocks/>
            </p:cNvSpPr>
            <p:nvPr/>
          </p:nvSpPr>
          <p:spPr bwMode="auto">
            <a:xfrm>
              <a:off x="2472" y="1706"/>
              <a:ext cx="306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60" y="2"/>
                </a:cxn>
              </a:cxnLst>
              <a:rect l="0" t="0" r="r" b="b"/>
              <a:pathLst>
                <a:path w="3060" h="2">
                  <a:moveTo>
                    <a:pt x="0" y="0"/>
                  </a:moveTo>
                  <a:lnTo>
                    <a:pt x="3060" y="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58" name="Freeform 10"/>
            <p:cNvSpPr>
              <a:spLocks/>
            </p:cNvSpPr>
            <p:nvPr/>
          </p:nvSpPr>
          <p:spPr bwMode="auto">
            <a:xfrm>
              <a:off x="2436" y="3468"/>
              <a:ext cx="30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88" y="0"/>
                </a:cxn>
              </a:cxnLst>
              <a:rect l="0" t="0" r="r" b="b"/>
              <a:pathLst>
                <a:path w="3088" h="1">
                  <a:moveTo>
                    <a:pt x="0" y="0"/>
                  </a:moveTo>
                  <a:lnTo>
                    <a:pt x="308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59" name="Freeform 11"/>
            <p:cNvSpPr>
              <a:spLocks/>
            </p:cNvSpPr>
            <p:nvPr/>
          </p:nvSpPr>
          <p:spPr bwMode="auto">
            <a:xfrm>
              <a:off x="2426" y="3292"/>
              <a:ext cx="3094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094" y="0"/>
                </a:cxn>
              </a:cxnLst>
              <a:rect l="0" t="0" r="r" b="b"/>
              <a:pathLst>
                <a:path w="3094" h="2">
                  <a:moveTo>
                    <a:pt x="0" y="2"/>
                  </a:moveTo>
                  <a:lnTo>
                    <a:pt x="309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0" name="Line 12"/>
            <p:cNvSpPr>
              <a:spLocks noChangeShapeType="1"/>
            </p:cNvSpPr>
            <p:nvPr/>
          </p:nvSpPr>
          <p:spPr bwMode="auto">
            <a:xfrm>
              <a:off x="2426" y="3113"/>
              <a:ext cx="3130" cy="0"/>
            </a:xfrm>
            <a:prstGeom prst="line">
              <a:avLst/>
            </a:prstGeom>
            <a:noFill/>
            <a:ln w="12700">
              <a:solidFill>
                <a:srgbClr val="4D4D4D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1" name="Freeform 13"/>
            <p:cNvSpPr>
              <a:spLocks/>
            </p:cNvSpPr>
            <p:nvPr/>
          </p:nvSpPr>
          <p:spPr bwMode="auto">
            <a:xfrm>
              <a:off x="2428" y="2940"/>
              <a:ext cx="309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96" y="0"/>
                </a:cxn>
              </a:cxnLst>
              <a:rect l="0" t="0" r="r" b="b"/>
              <a:pathLst>
                <a:path w="3096" h="1">
                  <a:moveTo>
                    <a:pt x="0" y="0"/>
                  </a:moveTo>
                  <a:lnTo>
                    <a:pt x="309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2" name="Freeform 14"/>
            <p:cNvSpPr>
              <a:spLocks/>
            </p:cNvSpPr>
            <p:nvPr/>
          </p:nvSpPr>
          <p:spPr bwMode="auto">
            <a:xfrm>
              <a:off x="2424" y="2764"/>
              <a:ext cx="30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92" y="0"/>
                </a:cxn>
              </a:cxnLst>
              <a:rect l="0" t="0" r="r" b="b"/>
              <a:pathLst>
                <a:path w="3092" h="1">
                  <a:moveTo>
                    <a:pt x="0" y="0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3" name="Freeform 15"/>
            <p:cNvSpPr>
              <a:spLocks/>
            </p:cNvSpPr>
            <p:nvPr/>
          </p:nvSpPr>
          <p:spPr bwMode="auto">
            <a:xfrm>
              <a:off x="2420" y="2584"/>
              <a:ext cx="3100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100" y="0"/>
                </a:cxn>
              </a:cxnLst>
              <a:rect l="0" t="0" r="r" b="b"/>
              <a:pathLst>
                <a:path w="3100" h="4">
                  <a:moveTo>
                    <a:pt x="0" y="4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4" name="Freeform 16"/>
            <p:cNvSpPr>
              <a:spLocks/>
            </p:cNvSpPr>
            <p:nvPr/>
          </p:nvSpPr>
          <p:spPr bwMode="auto">
            <a:xfrm>
              <a:off x="2420" y="2408"/>
              <a:ext cx="3108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108" y="0"/>
                </a:cxn>
              </a:cxnLst>
              <a:rect l="0" t="0" r="r" b="b"/>
              <a:pathLst>
                <a:path w="3108" h="8">
                  <a:moveTo>
                    <a:pt x="0" y="8"/>
                  </a:moveTo>
                  <a:lnTo>
                    <a:pt x="310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5" name="Freeform 17"/>
            <p:cNvSpPr>
              <a:spLocks/>
            </p:cNvSpPr>
            <p:nvPr/>
          </p:nvSpPr>
          <p:spPr bwMode="auto">
            <a:xfrm>
              <a:off x="2412" y="2232"/>
              <a:ext cx="3116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16" y="4"/>
                </a:cxn>
              </a:cxnLst>
              <a:rect l="0" t="0" r="r" b="b"/>
              <a:pathLst>
                <a:path w="3116" h="4">
                  <a:moveTo>
                    <a:pt x="0" y="0"/>
                  </a:moveTo>
                  <a:lnTo>
                    <a:pt x="3116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6" name="Freeform 18"/>
            <p:cNvSpPr>
              <a:spLocks/>
            </p:cNvSpPr>
            <p:nvPr/>
          </p:nvSpPr>
          <p:spPr bwMode="auto">
            <a:xfrm>
              <a:off x="2472" y="1884"/>
              <a:ext cx="3052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052" y="0"/>
                </a:cxn>
              </a:cxnLst>
              <a:rect l="0" t="0" r="r" b="b"/>
              <a:pathLst>
                <a:path w="3052" h="4">
                  <a:moveTo>
                    <a:pt x="0" y="4"/>
                  </a:moveTo>
                  <a:lnTo>
                    <a:pt x="305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7" name="Freeform 19"/>
            <p:cNvSpPr>
              <a:spLocks/>
            </p:cNvSpPr>
            <p:nvPr/>
          </p:nvSpPr>
          <p:spPr bwMode="auto">
            <a:xfrm>
              <a:off x="2428" y="1532"/>
              <a:ext cx="310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00" y="0"/>
                </a:cxn>
              </a:cxnLst>
              <a:rect l="0" t="0" r="r" b="b"/>
              <a:pathLst>
                <a:path w="3100" h="1">
                  <a:moveTo>
                    <a:pt x="0" y="0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8" name="Freeform 20"/>
            <p:cNvSpPr>
              <a:spLocks/>
            </p:cNvSpPr>
            <p:nvPr/>
          </p:nvSpPr>
          <p:spPr bwMode="auto">
            <a:xfrm>
              <a:off x="2416" y="1356"/>
              <a:ext cx="3112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112" y="0"/>
                </a:cxn>
              </a:cxnLst>
              <a:rect l="0" t="0" r="r" b="b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69" name="Freeform 21"/>
            <p:cNvSpPr>
              <a:spLocks/>
            </p:cNvSpPr>
            <p:nvPr/>
          </p:nvSpPr>
          <p:spPr bwMode="auto">
            <a:xfrm>
              <a:off x="2420" y="1180"/>
              <a:ext cx="310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08" y="4"/>
                </a:cxn>
              </a:cxnLst>
              <a:rect l="0" t="0" r="r" b="b"/>
              <a:pathLst>
                <a:path w="3108" h="4">
                  <a:moveTo>
                    <a:pt x="0" y="0"/>
                  </a:moveTo>
                  <a:lnTo>
                    <a:pt x="3108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0" name="Freeform 22"/>
            <p:cNvSpPr>
              <a:spLocks/>
            </p:cNvSpPr>
            <p:nvPr/>
          </p:nvSpPr>
          <p:spPr bwMode="auto">
            <a:xfrm>
              <a:off x="2416" y="1008"/>
              <a:ext cx="3112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112" y="0"/>
                </a:cxn>
              </a:cxnLst>
              <a:rect l="0" t="0" r="r" b="b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1" name="Freeform 23"/>
            <p:cNvSpPr>
              <a:spLocks/>
            </p:cNvSpPr>
            <p:nvPr/>
          </p:nvSpPr>
          <p:spPr bwMode="auto">
            <a:xfrm>
              <a:off x="2424" y="832"/>
              <a:ext cx="310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04" y="0"/>
                </a:cxn>
              </a:cxnLst>
              <a:rect l="0" t="0" r="r" b="b"/>
              <a:pathLst>
                <a:path w="3104" h="1">
                  <a:moveTo>
                    <a:pt x="0" y="0"/>
                  </a:moveTo>
                  <a:lnTo>
                    <a:pt x="310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2" name="Freeform 24"/>
            <p:cNvSpPr>
              <a:spLocks/>
            </p:cNvSpPr>
            <p:nvPr/>
          </p:nvSpPr>
          <p:spPr bwMode="auto">
            <a:xfrm>
              <a:off x="2432" y="656"/>
              <a:ext cx="309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092" y="0"/>
                </a:cxn>
              </a:cxnLst>
              <a:rect l="0" t="0" r="r" b="b"/>
              <a:pathLst>
                <a:path w="3092" h="8">
                  <a:moveTo>
                    <a:pt x="0" y="8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3" name="Freeform 25"/>
            <p:cNvSpPr>
              <a:spLocks/>
            </p:cNvSpPr>
            <p:nvPr/>
          </p:nvSpPr>
          <p:spPr bwMode="auto">
            <a:xfrm>
              <a:off x="2440" y="472"/>
              <a:ext cx="3088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88" y="12"/>
                </a:cxn>
              </a:cxnLst>
              <a:rect l="0" t="0" r="r" b="b"/>
              <a:pathLst>
                <a:path w="3088" h="12">
                  <a:moveTo>
                    <a:pt x="0" y="0"/>
                  </a:moveTo>
                  <a:lnTo>
                    <a:pt x="3088" y="1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4" name="Freeform 26"/>
            <p:cNvSpPr>
              <a:spLocks/>
            </p:cNvSpPr>
            <p:nvPr/>
          </p:nvSpPr>
          <p:spPr bwMode="auto">
            <a:xfrm>
              <a:off x="2416" y="3644"/>
              <a:ext cx="311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16" y="0"/>
                </a:cxn>
              </a:cxnLst>
              <a:rect l="0" t="0" r="r" b="b"/>
              <a:pathLst>
                <a:path w="3116" h="1">
                  <a:moveTo>
                    <a:pt x="0" y="0"/>
                  </a:moveTo>
                  <a:lnTo>
                    <a:pt x="311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5" name="Freeform 27"/>
            <p:cNvSpPr>
              <a:spLocks/>
            </p:cNvSpPr>
            <p:nvPr/>
          </p:nvSpPr>
          <p:spPr bwMode="auto">
            <a:xfrm>
              <a:off x="5528" y="488"/>
              <a:ext cx="1" cy="3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36"/>
                </a:cxn>
              </a:cxnLst>
              <a:rect l="0" t="0" r="r" b="b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6" name="Freeform 28"/>
            <p:cNvSpPr>
              <a:spLocks/>
            </p:cNvSpPr>
            <p:nvPr/>
          </p:nvSpPr>
          <p:spPr bwMode="auto">
            <a:xfrm>
              <a:off x="5332" y="480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7" name="Freeform 29"/>
            <p:cNvSpPr>
              <a:spLocks/>
            </p:cNvSpPr>
            <p:nvPr/>
          </p:nvSpPr>
          <p:spPr bwMode="auto">
            <a:xfrm>
              <a:off x="5136" y="480"/>
              <a:ext cx="4" cy="316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8"/>
                </a:cxn>
              </a:cxnLst>
              <a:rect l="0" t="0" r="r" b="b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8" name="Freeform 30"/>
            <p:cNvSpPr>
              <a:spLocks/>
            </p:cNvSpPr>
            <p:nvPr/>
          </p:nvSpPr>
          <p:spPr bwMode="auto">
            <a:xfrm>
              <a:off x="4944" y="480"/>
              <a:ext cx="1" cy="3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0"/>
                </a:cxn>
              </a:cxnLst>
              <a:rect l="0" t="0" r="r" b="b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79" name="Freeform 31"/>
            <p:cNvSpPr>
              <a:spLocks/>
            </p:cNvSpPr>
            <p:nvPr/>
          </p:nvSpPr>
          <p:spPr bwMode="auto">
            <a:xfrm>
              <a:off x="4748" y="476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0" name="Freeform 32"/>
            <p:cNvSpPr>
              <a:spLocks/>
            </p:cNvSpPr>
            <p:nvPr/>
          </p:nvSpPr>
          <p:spPr bwMode="auto">
            <a:xfrm>
              <a:off x="4544" y="472"/>
              <a:ext cx="14" cy="31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3191"/>
                </a:cxn>
              </a:cxnLst>
              <a:rect l="0" t="0" r="r" b="b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1" name="Freeform 33"/>
            <p:cNvSpPr>
              <a:spLocks/>
            </p:cNvSpPr>
            <p:nvPr/>
          </p:nvSpPr>
          <p:spPr bwMode="auto">
            <a:xfrm>
              <a:off x="4360" y="488"/>
              <a:ext cx="4" cy="316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0"/>
                </a:cxn>
              </a:cxnLst>
              <a:rect l="0" t="0" r="r" b="b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2" name="Freeform 34"/>
            <p:cNvSpPr>
              <a:spLocks/>
            </p:cNvSpPr>
            <p:nvPr/>
          </p:nvSpPr>
          <p:spPr bwMode="auto">
            <a:xfrm>
              <a:off x="4168" y="488"/>
              <a:ext cx="1" cy="3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2"/>
                </a:cxn>
              </a:cxnLst>
              <a:rect l="0" t="0" r="r" b="b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3" name="Freeform 35"/>
            <p:cNvSpPr>
              <a:spLocks/>
            </p:cNvSpPr>
            <p:nvPr/>
          </p:nvSpPr>
          <p:spPr bwMode="auto">
            <a:xfrm>
              <a:off x="3776" y="464"/>
              <a:ext cx="11" cy="31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3199"/>
                </a:cxn>
              </a:cxnLst>
              <a:rect l="0" t="0" r="r" b="b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4" name="Freeform 36"/>
            <p:cNvSpPr>
              <a:spLocks/>
            </p:cNvSpPr>
            <p:nvPr/>
          </p:nvSpPr>
          <p:spPr bwMode="auto">
            <a:xfrm>
              <a:off x="3584" y="480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5" name="Freeform 37"/>
            <p:cNvSpPr>
              <a:spLocks/>
            </p:cNvSpPr>
            <p:nvPr/>
          </p:nvSpPr>
          <p:spPr bwMode="auto">
            <a:xfrm>
              <a:off x="3392" y="484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6" name="Freeform 38"/>
            <p:cNvSpPr>
              <a:spLocks/>
            </p:cNvSpPr>
            <p:nvPr/>
          </p:nvSpPr>
          <p:spPr bwMode="auto">
            <a:xfrm>
              <a:off x="3192" y="480"/>
              <a:ext cx="8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164"/>
                </a:cxn>
              </a:cxnLst>
              <a:rect l="0" t="0" r="r" b="b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7" name="Freeform 39"/>
            <p:cNvSpPr>
              <a:spLocks/>
            </p:cNvSpPr>
            <p:nvPr/>
          </p:nvSpPr>
          <p:spPr bwMode="auto">
            <a:xfrm>
              <a:off x="3004" y="480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8" name="Freeform 40"/>
            <p:cNvSpPr>
              <a:spLocks/>
            </p:cNvSpPr>
            <p:nvPr/>
          </p:nvSpPr>
          <p:spPr bwMode="auto">
            <a:xfrm>
              <a:off x="2812" y="480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1289" name="Freeform 41"/>
            <p:cNvSpPr>
              <a:spLocks/>
            </p:cNvSpPr>
            <p:nvPr/>
          </p:nvSpPr>
          <p:spPr bwMode="auto">
            <a:xfrm>
              <a:off x="2616" y="480"/>
              <a:ext cx="1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4"/>
                </a:cxn>
              </a:cxnLst>
              <a:rect l="0" t="0" r="r" b="b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214282" y="642918"/>
            <a:ext cx="350046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рисунке изображён график функции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f(x)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определённой на промежутке </a:t>
            </a:r>
          </a:p>
          <a:p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[-5;5). </a:t>
            </a:r>
          </a:p>
          <a:p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Определите количество целых чисел </a:t>
            </a:r>
          </a:p>
          <a:p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таких, что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f'(xi)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отрицательно.  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291" name="Line 43"/>
          <p:cNvSpPr>
            <a:spLocks noChangeShapeType="1"/>
          </p:cNvSpPr>
          <p:nvPr/>
        </p:nvSpPr>
        <p:spPr bwMode="auto">
          <a:xfrm>
            <a:off x="3924300" y="3284538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1292" name="Line 44"/>
          <p:cNvSpPr>
            <a:spLocks noChangeShapeType="1"/>
          </p:cNvSpPr>
          <p:nvPr/>
        </p:nvSpPr>
        <p:spPr bwMode="auto">
          <a:xfrm flipV="1">
            <a:off x="6300788" y="765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1293" name="Freeform 45"/>
          <p:cNvSpPr>
            <a:spLocks/>
          </p:cNvSpPr>
          <p:nvPr/>
        </p:nvSpPr>
        <p:spPr bwMode="auto">
          <a:xfrm>
            <a:off x="4787900" y="2109788"/>
            <a:ext cx="3051175" cy="1722437"/>
          </a:xfrm>
          <a:custGeom>
            <a:avLst/>
            <a:gdLst/>
            <a:ahLst/>
            <a:cxnLst>
              <a:cxn ang="0">
                <a:pos x="0" y="559"/>
              </a:cxn>
              <a:cxn ang="0">
                <a:pos x="576" y="35"/>
              </a:cxn>
              <a:cxn ang="0">
                <a:pos x="1296" y="772"/>
              </a:cxn>
              <a:cxn ang="0">
                <a:pos x="1633" y="1012"/>
              </a:cxn>
              <a:cxn ang="0">
                <a:pos x="1922" y="1085"/>
              </a:cxn>
            </a:cxnLst>
            <a:rect l="0" t="0" r="r" b="b"/>
            <a:pathLst>
              <a:path w="1922" h="1085">
                <a:moveTo>
                  <a:pt x="0" y="559"/>
                </a:moveTo>
                <a:cubicBezTo>
                  <a:pt x="96" y="472"/>
                  <a:pt x="360" y="0"/>
                  <a:pt x="576" y="35"/>
                </a:cubicBezTo>
                <a:cubicBezTo>
                  <a:pt x="792" y="70"/>
                  <a:pt x="1120" y="609"/>
                  <a:pt x="1296" y="772"/>
                </a:cubicBezTo>
                <a:cubicBezTo>
                  <a:pt x="1472" y="935"/>
                  <a:pt x="1529" y="960"/>
                  <a:pt x="1633" y="1012"/>
                </a:cubicBezTo>
                <a:cubicBezTo>
                  <a:pt x="1737" y="1064"/>
                  <a:pt x="1862" y="1070"/>
                  <a:pt x="1922" y="1085"/>
                </a:cubicBezTo>
              </a:path>
            </a:pathLst>
          </a:custGeom>
          <a:noFill/>
          <a:ln w="28575" cmpd="sng">
            <a:solidFill>
              <a:srgbClr val="0000CC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1294" name="Oval 46"/>
          <p:cNvSpPr>
            <a:spLocks noChangeArrowheads="1"/>
          </p:cNvSpPr>
          <p:nvPr/>
        </p:nvSpPr>
        <p:spPr bwMode="auto">
          <a:xfrm>
            <a:off x="7812088" y="3789363"/>
            <a:ext cx="73025" cy="71437"/>
          </a:xfrm>
          <a:prstGeom prst="ellipse">
            <a:avLst/>
          </a:prstGeom>
          <a:solidFill>
            <a:schemeClr val="bg1"/>
          </a:solidFill>
          <a:ln w="19050">
            <a:solidFill>
              <a:srgbClr val="11111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1295" name="Text Box 47"/>
          <p:cNvSpPr txBox="1">
            <a:spLocks noChangeArrowheads="1"/>
          </p:cNvSpPr>
          <p:nvPr/>
        </p:nvSpPr>
        <p:spPr bwMode="auto">
          <a:xfrm>
            <a:off x="6516688" y="32845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181296" name="Text Box 48"/>
          <p:cNvSpPr txBox="1">
            <a:spLocks noChangeArrowheads="1"/>
          </p:cNvSpPr>
          <p:nvPr/>
        </p:nvSpPr>
        <p:spPr bwMode="auto">
          <a:xfrm>
            <a:off x="6443663" y="3284538"/>
            <a:ext cx="215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 dirty="0"/>
              <a:t>1   2   3  4   5   6   7</a:t>
            </a:r>
          </a:p>
        </p:txBody>
      </p:sp>
      <p:sp>
        <p:nvSpPr>
          <p:cNvPr id="181297" name="Text Box 49"/>
          <p:cNvSpPr txBox="1">
            <a:spLocks noChangeArrowheads="1"/>
          </p:cNvSpPr>
          <p:nvPr/>
        </p:nvSpPr>
        <p:spPr bwMode="auto">
          <a:xfrm>
            <a:off x="3995738" y="3213100"/>
            <a:ext cx="217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 dirty="0"/>
              <a:t>-7 -6 -5 -4  -3  -2  -1</a:t>
            </a:r>
          </a:p>
        </p:txBody>
      </p:sp>
      <p:sp>
        <p:nvSpPr>
          <p:cNvPr id="181298" name="Text Box 50"/>
          <p:cNvSpPr txBox="1">
            <a:spLocks noChangeArrowheads="1"/>
          </p:cNvSpPr>
          <p:nvPr/>
        </p:nvSpPr>
        <p:spPr bwMode="auto">
          <a:xfrm>
            <a:off x="6000760" y="1285860"/>
            <a:ext cx="31115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 dirty="0"/>
              <a:t>7</a:t>
            </a:r>
          </a:p>
          <a:p>
            <a:r>
              <a:rPr lang="ru-RU" sz="1800" b="1" dirty="0"/>
              <a:t>6</a:t>
            </a:r>
          </a:p>
          <a:p>
            <a:r>
              <a:rPr lang="ru-RU" sz="1800" b="1" dirty="0"/>
              <a:t>5</a:t>
            </a:r>
          </a:p>
          <a:p>
            <a:r>
              <a:rPr lang="ru-RU" sz="1800" b="1" dirty="0"/>
              <a:t>4</a:t>
            </a:r>
          </a:p>
          <a:p>
            <a:r>
              <a:rPr lang="ru-RU" sz="1800" b="1" dirty="0"/>
              <a:t>3</a:t>
            </a:r>
          </a:p>
          <a:p>
            <a:r>
              <a:rPr lang="ru-RU" sz="1800" b="1" dirty="0"/>
              <a:t>2</a:t>
            </a:r>
          </a:p>
          <a:p>
            <a:r>
              <a:rPr lang="ru-RU" sz="1800" b="1" dirty="0"/>
              <a:t>1</a:t>
            </a:r>
          </a:p>
        </p:txBody>
      </p:sp>
      <p:sp>
        <p:nvSpPr>
          <p:cNvPr id="181299" name="Text Box 51"/>
          <p:cNvSpPr txBox="1">
            <a:spLocks noChangeArrowheads="1"/>
          </p:cNvSpPr>
          <p:nvPr/>
        </p:nvSpPr>
        <p:spPr bwMode="auto">
          <a:xfrm>
            <a:off x="6011863" y="3357563"/>
            <a:ext cx="38735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/>
              <a:t>-1</a:t>
            </a:r>
          </a:p>
          <a:p>
            <a:r>
              <a:rPr lang="ru-RU" sz="1800" b="1"/>
              <a:t>-2</a:t>
            </a:r>
          </a:p>
          <a:p>
            <a:r>
              <a:rPr lang="ru-RU" sz="1800" b="1"/>
              <a:t>-3</a:t>
            </a:r>
          </a:p>
          <a:p>
            <a:r>
              <a:rPr lang="ru-RU" sz="1800" b="1"/>
              <a:t>-4</a:t>
            </a:r>
          </a:p>
          <a:p>
            <a:r>
              <a:rPr lang="ru-RU" sz="1800" b="1"/>
              <a:t>-5</a:t>
            </a:r>
          </a:p>
          <a:p>
            <a:r>
              <a:rPr lang="ru-RU" sz="1800" b="1"/>
              <a:t>-6</a:t>
            </a:r>
          </a:p>
          <a:p>
            <a:r>
              <a:rPr lang="ru-RU" sz="1800" b="1"/>
              <a:t>-7</a:t>
            </a:r>
          </a:p>
        </p:txBody>
      </p:sp>
      <p:sp>
        <p:nvSpPr>
          <p:cNvPr id="75" name="Овал 74"/>
          <p:cNvSpPr/>
          <p:nvPr/>
        </p:nvSpPr>
        <p:spPr>
          <a:xfrm>
            <a:off x="7500958" y="3214686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6" name="Овал 75"/>
          <p:cNvSpPr/>
          <p:nvPr/>
        </p:nvSpPr>
        <p:spPr>
          <a:xfrm>
            <a:off x="5929322" y="3214686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7" name="Овал 76"/>
          <p:cNvSpPr/>
          <p:nvPr/>
        </p:nvSpPr>
        <p:spPr>
          <a:xfrm>
            <a:off x="6215074" y="3214686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Овал 77"/>
          <p:cNvSpPr/>
          <p:nvPr/>
        </p:nvSpPr>
        <p:spPr>
          <a:xfrm>
            <a:off x="6572264" y="3214686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Овал 78"/>
          <p:cNvSpPr/>
          <p:nvPr/>
        </p:nvSpPr>
        <p:spPr>
          <a:xfrm>
            <a:off x="6858016" y="3214686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Овал 79"/>
          <p:cNvSpPr/>
          <p:nvPr/>
        </p:nvSpPr>
        <p:spPr>
          <a:xfrm>
            <a:off x="7143768" y="3214686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279" name="Group 7"/>
          <p:cNvGrpSpPr>
            <a:grpSpLocks/>
          </p:cNvGrpSpPr>
          <p:nvPr/>
        </p:nvGrpSpPr>
        <p:grpSpPr bwMode="auto">
          <a:xfrm>
            <a:off x="3829050" y="736600"/>
            <a:ext cx="4991100" cy="5078413"/>
            <a:chOff x="2412" y="464"/>
            <a:chExt cx="3144" cy="3199"/>
          </a:xfrm>
        </p:grpSpPr>
        <p:sp>
          <p:nvSpPr>
            <p:cNvPr id="182280" name="Freeform 8"/>
            <p:cNvSpPr>
              <a:spLocks/>
            </p:cNvSpPr>
            <p:nvPr/>
          </p:nvSpPr>
          <p:spPr bwMode="auto">
            <a:xfrm>
              <a:off x="2424" y="472"/>
              <a:ext cx="2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172"/>
                </a:cxn>
              </a:cxnLst>
              <a:rect l="0" t="0" r="r" b="b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81" name="Freeform 9"/>
            <p:cNvSpPr>
              <a:spLocks/>
            </p:cNvSpPr>
            <p:nvPr/>
          </p:nvSpPr>
          <p:spPr bwMode="auto">
            <a:xfrm>
              <a:off x="2472" y="1706"/>
              <a:ext cx="306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60" y="2"/>
                </a:cxn>
              </a:cxnLst>
              <a:rect l="0" t="0" r="r" b="b"/>
              <a:pathLst>
                <a:path w="3060" h="2">
                  <a:moveTo>
                    <a:pt x="0" y="0"/>
                  </a:moveTo>
                  <a:lnTo>
                    <a:pt x="3060" y="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82" name="Freeform 10"/>
            <p:cNvSpPr>
              <a:spLocks/>
            </p:cNvSpPr>
            <p:nvPr/>
          </p:nvSpPr>
          <p:spPr bwMode="auto">
            <a:xfrm>
              <a:off x="2436" y="3468"/>
              <a:ext cx="30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88" y="0"/>
                </a:cxn>
              </a:cxnLst>
              <a:rect l="0" t="0" r="r" b="b"/>
              <a:pathLst>
                <a:path w="3088" h="1">
                  <a:moveTo>
                    <a:pt x="0" y="0"/>
                  </a:moveTo>
                  <a:lnTo>
                    <a:pt x="308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83" name="Freeform 11"/>
            <p:cNvSpPr>
              <a:spLocks/>
            </p:cNvSpPr>
            <p:nvPr/>
          </p:nvSpPr>
          <p:spPr bwMode="auto">
            <a:xfrm>
              <a:off x="2426" y="3292"/>
              <a:ext cx="3094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094" y="0"/>
                </a:cxn>
              </a:cxnLst>
              <a:rect l="0" t="0" r="r" b="b"/>
              <a:pathLst>
                <a:path w="3094" h="2">
                  <a:moveTo>
                    <a:pt x="0" y="2"/>
                  </a:moveTo>
                  <a:lnTo>
                    <a:pt x="309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84" name="Line 12"/>
            <p:cNvSpPr>
              <a:spLocks noChangeShapeType="1"/>
            </p:cNvSpPr>
            <p:nvPr/>
          </p:nvSpPr>
          <p:spPr bwMode="auto">
            <a:xfrm>
              <a:off x="2426" y="3113"/>
              <a:ext cx="3130" cy="0"/>
            </a:xfrm>
            <a:prstGeom prst="line">
              <a:avLst/>
            </a:prstGeom>
            <a:noFill/>
            <a:ln w="12700">
              <a:solidFill>
                <a:srgbClr val="4D4D4D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85" name="Freeform 13"/>
            <p:cNvSpPr>
              <a:spLocks/>
            </p:cNvSpPr>
            <p:nvPr/>
          </p:nvSpPr>
          <p:spPr bwMode="auto">
            <a:xfrm>
              <a:off x="2428" y="2940"/>
              <a:ext cx="309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96" y="0"/>
                </a:cxn>
              </a:cxnLst>
              <a:rect l="0" t="0" r="r" b="b"/>
              <a:pathLst>
                <a:path w="3096" h="1">
                  <a:moveTo>
                    <a:pt x="0" y="0"/>
                  </a:moveTo>
                  <a:lnTo>
                    <a:pt x="309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86" name="Freeform 14"/>
            <p:cNvSpPr>
              <a:spLocks/>
            </p:cNvSpPr>
            <p:nvPr/>
          </p:nvSpPr>
          <p:spPr bwMode="auto">
            <a:xfrm>
              <a:off x="2424" y="2764"/>
              <a:ext cx="30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92" y="0"/>
                </a:cxn>
              </a:cxnLst>
              <a:rect l="0" t="0" r="r" b="b"/>
              <a:pathLst>
                <a:path w="3092" h="1">
                  <a:moveTo>
                    <a:pt x="0" y="0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87" name="Freeform 15"/>
            <p:cNvSpPr>
              <a:spLocks/>
            </p:cNvSpPr>
            <p:nvPr/>
          </p:nvSpPr>
          <p:spPr bwMode="auto">
            <a:xfrm>
              <a:off x="2420" y="2584"/>
              <a:ext cx="3100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100" y="0"/>
                </a:cxn>
              </a:cxnLst>
              <a:rect l="0" t="0" r="r" b="b"/>
              <a:pathLst>
                <a:path w="3100" h="4">
                  <a:moveTo>
                    <a:pt x="0" y="4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88" name="Freeform 16"/>
            <p:cNvSpPr>
              <a:spLocks/>
            </p:cNvSpPr>
            <p:nvPr/>
          </p:nvSpPr>
          <p:spPr bwMode="auto">
            <a:xfrm>
              <a:off x="2420" y="2408"/>
              <a:ext cx="3108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108" y="0"/>
                </a:cxn>
              </a:cxnLst>
              <a:rect l="0" t="0" r="r" b="b"/>
              <a:pathLst>
                <a:path w="3108" h="8">
                  <a:moveTo>
                    <a:pt x="0" y="8"/>
                  </a:moveTo>
                  <a:lnTo>
                    <a:pt x="310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89" name="Freeform 17"/>
            <p:cNvSpPr>
              <a:spLocks/>
            </p:cNvSpPr>
            <p:nvPr/>
          </p:nvSpPr>
          <p:spPr bwMode="auto">
            <a:xfrm>
              <a:off x="2412" y="2232"/>
              <a:ext cx="3116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16" y="4"/>
                </a:cxn>
              </a:cxnLst>
              <a:rect l="0" t="0" r="r" b="b"/>
              <a:pathLst>
                <a:path w="3116" h="4">
                  <a:moveTo>
                    <a:pt x="0" y="0"/>
                  </a:moveTo>
                  <a:lnTo>
                    <a:pt x="3116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0" name="Freeform 18"/>
            <p:cNvSpPr>
              <a:spLocks/>
            </p:cNvSpPr>
            <p:nvPr/>
          </p:nvSpPr>
          <p:spPr bwMode="auto">
            <a:xfrm>
              <a:off x="2472" y="1884"/>
              <a:ext cx="3052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052" y="0"/>
                </a:cxn>
              </a:cxnLst>
              <a:rect l="0" t="0" r="r" b="b"/>
              <a:pathLst>
                <a:path w="3052" h="4">
                  <a:moveTo>
                    <a:pt x="0" y="4"/>
                  </a:moveTo>
                  <a:lnTo>
                    <a:pt x="305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1" name="Freeform 19"/>
            <p:cNvSpPr>
              <a:spLocks/>
            </p:cNvSpPr>
            <p:nvPr/>
          </p:nvSpPr>
          <p:spPr bwMode="auto">
            <a:xfrm>
              <a:off x="2428" y="1532"/>
              <a:ext cx="310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00" y="0"/>
                </a:cxn>
              </a:cxnLst>
              <a:rect l="0" t="0" r="r" b="b"/>
              <a:pathLst>
                <a:path w="3100" h="1">
                  <a:moveTo>
                    <a:pt x="0" y="0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2" name="Freeform 20"/>
            <p:cNvSpPr>
              <a:spLocks/>
            </p:cNvSpPr>
            <p:nvPr/>
          </p:nvSpPr>
          <p:spPr bwMode="auto">
            <a:xfrm>
              <a:off x="2416" y="1356"/>
              <a:ext cx="3112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112" y="0"/>
                </a:cxn>
              </a:cxnLst>
              <a:rect l="0" t="0" r="r" b="b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3" name="Freeform 21"/>
            <p:cNvSpPr>
              <a:spLocks/>
            </p:cNvSpPr>
            <p:nvPr/>
          </p:nvSpPr>
          <p:spPr bwMode="auto">
            <a:xfrm>
              <a:off x="2420" y="1180"/>
              <a:ext cx="310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08" y="4"/>
                </a:cxn>
              </a:cxnLst>
              <a:rect l="0" t="0" r="r" b="b"/>
              <a:pathLst>
                <a:path w="3108" h="4">
                  <a:moveTo>
                    <a:pt x="0" y="0"/>
                  </a:moveTo>
                  <a:lnTo>
                    <a:pt x="3108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4" name="Freeform 22"/>
            <p:cNvSpPr>
              <a:spLocks/>
            </p:cNvSpPr>
            <p:nvPr/>
          </p:nvSpPr>
          <p:spPr bwMode="auto">
            <a:xfrm>
              <a:off x="2416" y="1008"/>
              <a:ext cx="3112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112" y="0"/>
                </a:cxn>
              </a:cxnLst>
              <a:rect l="0" t="0" r="r" b="b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5" name="Freeform 23"/>
            <p:cNvSpPr>
              <a:spLocks/>
            </p:cNvSpPr>
            <p:nvPr/>
          </p:nvSpPr>
          <p:spPr bwMode="auto">
            <a:xfrm>
              <a:off x="2424" y="832"/>
              <a:ext cx="310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04" y="0"/>
                </a:cxn>
              </a:cxnLst>
              <a:rect l="0" t="0" r="r" b="b"/>
              <a:pathLst>
                <a:path w="3104" h="1">
                  <a:moveTo>
                    <a:pt x="0" y="0"/>
                  </a:moveTo>
                  <a:lnTo>
                    <a:pt x="310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6" name="Freeform 24"/>
            <p:cNvSpPr>
              <a:spLocks/>
            </p:cNvSpPr>
            <p:nvPr/>
          </p:nvSpPr>
          <p:spPr bwMode="auto">
            <a:xfrm>
              <a:off x="2432" y="656"/>
              <a:ext cx="309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092" y="0"/>
                </a:cxn>
              </a:cxnLst>
              <a:rect l="0" t="0" r="r" b="b"/>
              <a:pathLst>
                <a:path w="3092" h="8">
                  <a:moveTo>
                    <a:pt x="0" y="8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7" name="Freeform 25"/>
            <p:cNvSpPr>
              <a:spLocks/>
            </p:cNvSpPr>
            <p:nvPr/>
          </p:nvSpPr>
          <p:spPr bwMode="auto">
            <a:xfrm>
              <a:off x="2440" y="472"/>
              <a:ext cx="3088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88" y="12"/>
                </a:cxn>
              </a:cxnLst>
              <a:rect l="0" t="0" r="r" b="b"/>
              <a:pathLst>
                <a:path w="3088" h="12">
                  <a:moveTo>
                    <a:pt x="0" y="0"/>
                  </a:moveTo>
                  <a:lnTo>
                    <a:pt x="3088" y="1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8" name="Freeform 26"/>
            <p:cNvSpPr>
              <a:spLocks/>
            </p:cNvSpPr>
            <p:nvPr/>
          </p:nvSpPr>
          <p:spPr bwMode="auto">
            <a:xfrm>
              <a:off x="2416" y="3644"/>
              <a:ext cx="311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16" y="0"/>
                </a:cxn>
              </a:cxnLst>
              <a:rect l="0" t="0" r="r" b="b"/>
              <a:pathLst>
                <a:path w="3116" h="1">
                  <a:moveTo>
                    <a:pt x="0" y="0"/>
                  </a:moveTo>
                  <a:lnTo>
                    <a:pt x="311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299" name="Freeform 27"/>
            <p:cNvSpPr>
              <a:spLocks/>
            </p:cNvSpPr>
            <p:nvPr/>
          </p:nvSpPr>
          <p:spPr bwMode="auto">
            <a:xfrm>
              <a:off x="5528" y="488"/>
              <a:ext cx="1" cy="3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36"/>
                </a:cxn>
              </a:cxnLst>
              <a:rect l="0" t="0" r="r" b="b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0" name="Freeform 28"/>
            <p:cNvSpPr>
              <a:spLocks/>
            </p:cNvSpPr>
            <p:nvPr/>
          </p:nvSpPr>
          <p:spPr bwMode="auto">
            <a:xfrm>
              <a:off x="5332" y="480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1" name="Freeform 29"/>
            <p:cNvSpPr>
              <a:spLocks/>
            </p:cNvSpPr>
            <p:nvPr/>
          </p:nvSpPr>
          <p:spPr bwMode="auto">
            <a:xfrm>
              <a:off x="5136" y="480"/>
              <a:ext cx="4" cy="316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8"/>
                </a:cxn>
              </a:cxnLst>
              <a:rect l="0" t="0" r="r" b="b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2" name="Freeform 30"/>
            <p:cNvSpPr>
              <a:spLocks/>
            </p:cNvSpPr>
            <p:nvPr/>
          </p:nvSpPr>
          <p:spPr bwMode="auto">
            <a:xfrm>
              <a:off x="4944" y="480"/>
              <a:ext cx="1" cy="3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0"/>
                </a:cxn>
              </a:cxnLst>
              <a:rect l="0" t="0" r="r" b="b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3" name="Freeform 31"/>
            <p:cNvSpPr>
              <a:spLocks/>
            </p:cNvSpPr>
            <p:nvPr/>
          </p:nvSpPr>
          <p:spPr bwMode="auto">
            <a:xfrm>
              <a:off x="4748" y="476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4" name="Freeform 32"/>
            <p:cNvSpPr>
              <a:spLocks/>
            </p:cNvSpPr>
            <p:nvPr/>
          </p:nvSpPr>
          <p:spPr bwMode="auto">
            <a:xfrm>
              <a:off x="4544" y="472"/>
              <a:ext cx="14" cy="31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3191"/>
                </a:cxn>
              </a:cxnLst>
              <a:rect l="0" t="0" r="r" b="b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5" name="Freeform 33"/>
            <p:cNvSpPr>
              <a:spLocks/>
            </p:cNvSpPr>
            <p:nvPr/>
          </p:nvSpPr>
          <p:spPr bwMode="auto">
            <a:xfrm>
              <a:off x="4360" y="488"/>
              <a:ext cx="4" cy="316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0"/>
                </a:cxn>
              </a:cxnLst>
              <a:rect l="0" t="0" r="r" b="b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6" name="Freeform 34"/>
            <p:cNvSpPr>
              <a:spLocks/>
            </p:cNvSpPr>
            <p:nvPr/>
          </p:nvSpPr>
          <p:spPr bwMode="auto">
            <a:xfrm>
              <a:off x="4168" y="488"/>
              <a:ext cx="1" cy="3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2"/>
                </a:cxn>
              </a:cxnLst>
              <a:rect l="0" t="0" r="r" b="b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7" name="Freeform 35"/>
            <p:cNvSpPr>
              <a:spLocks/>
            </p:cNvSpPr>
            <p:nvPr/>
          </p:nvSpPr>
          <p:spPr bwMode="auto">
            <a:xfrm>
              <a:off x="3776" y="464"/>
              <a:ext cx="11" cy="31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3199"/>
                </a:cxn>
              </a:cxnLst>
              <a:rect l="0" t="0" r="r" b="b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8" name="Freeform 36"/>
            <p:cNvSpPr>
              <a:spLocks/>
            </p:cNvSpPr>
            <p:nvPr/>
          </p:nvSpPr>
          <p:spPr bwMode="auto">
            <a:xfrm>
              <a:off x="3584" y="480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09" name="Freeform 37"/>
            <p:cNvSpPr>
              <a:spLocks/>
            </p:cNvSpPr>
            <p:nvPr/>
          </p:nvSpPr>
          <p:spPr bwMode="auto">
            <a:xfrm>
              <a:off x="3392" y="484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10" name="Freeform 38"/>
            <p:cNvSpPr>
              <a:spLocks/>
            </p:cNvSpPr>
            <p:nvPr/>
          </p:nvSpPr>
          <p:spPr bwMode="auto">
            <a:xfrm>
              <a:off x="3192" y="480"/>
              <a:ext cx="8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164"/>
                </a:cxn>
              </a:cxnLst>
              <a:rect l="0" t="0" r="r" b="b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11" name="Freeform 39"/>
            <p:cNvSpPr>
              <a:spLocks/>
            </p:cNvSpPr>
            <p:nvPr/>
          </p:nvSpPr>
          <p:spPr bwMode="auto">
            <a:xfrm>
              <a:off x="3004" y="480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12" name="Freeform 40"/>
            <p:cNvSpPr>
              <a:spLocks/>
            </p:cNvSpPr>
            <p:nvPr/>
          </p:nvSpPr>
          <p:spPr bwMode="auto">
            <a:xfrm>
              <a:off x="2812" y="480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2313" name="Freeform 41"/>
            <p:cNvSpPr>
              <a:spLocks/>
            </p:cNvSpPr>
            <p:nvPr/>
          </p:nvSpPr>
          <p:spPr bwMode="auto">
            <a:xfrm>
              <a:off x="2616" y="480"/>
              <a:ext cx="1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4"/>
                </a:cxn>
              </a:cxnLst>
              <a:rect l="0" t="0" r="r" b="b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2314" name="Line 42"/>
          <p:cNvSpPr>
            <a:spLocks noChangeShapeType="1"/>
          </p:cNvSpPr>
          <p:nvPr/>
        </p:nvSpPr>
        <p:spPr bwMode="auto">
          <a:xfrm>
            <a:off x="3924300" y="3284538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2315" name="Line 43"/>
          <p:cNvSpPr>
            <a:spLocks noChangeShapeType="1"/>
          </p:cNvSpPr>
          <p:nvPr/>
        </p:nvSpPr>
        <p:spPr bwMode="auto">
          <a:xfrm flipV="1">
            <a:off x="6300788" y="765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2316" name="Text Box 44"/>
          <p:cNvSpPr txBox="1">
            <a:spLocks noChangeArrowheads="1"/>
          </p:cNvSpPr>
          <p:nvPr/>
        </p:nvSpPr>
        <p:spPr bwMode="auto">
          <a:xfrm>
            <a:off x="6516688" y="32845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182317" name="Text Box 45"/>
          <p:cNvSpPr txBox="1">
            <a:spLocks noChangeArrowheads="1"/>
          </p:cNvSpPr>
          <p:nvPr/>
        </p:nvSpPr>
        <p:spPr bwMode="auto">
          <a:xfrm>
            <a:off x="6443663" y="3284538"/>
            <a:ext cx="215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/>
              <a:t>1   2   3  4   5   6   7</a:t>
            </a:r>
          </a:p>
        </p:txBody>
      </p:sp>
      <p:sp>
        <p:nvSpPr>
          <p:cNvPr id="182318" name="Text Box 46"/>
          <p:cNvSpPr txBox="1">
            <a:spLocks noChangeArrowheads="1"/>
          </p:cNvSpPr>
          <p:nvPr/>
        </p:nvSpPr>
        <p:spPr bwMode="auto">
          <a:xfrm>
            <a:off x="3995738" y="3213100"/>
            <a:ext cx="217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/>
              <a:t>-7 -6 -5 -4  -3  -2  -1</a:t>
            </a:r>
          </a:p>
        </p:txBody>
      </p:sp>
      <p:sp>
        <p:nvSpPr>
          <p:cNvPr id="182319" name="Text Box 47"/>
          <p:cNvSpPr txBox="1">
            <a:spLocks noChangeArrowheads="1"/>
          </p:cNvSpPr>
          <p:nvPr/>
        </p:nvSpPr>
        <p:spPr bwMode="auto">
          <a:xfrm>
            <a:off x="6011863" y="1125538"/>
            <a:ext cx="31115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/>
              <a:t>7</a:t>
            </a:r>
          </a:p>
          <a:p>
            <a:r>
              <a:rPr lang="ru-RU" sz="1800" b="1"/>
              <a:t>6</a:t>
            </a:r>
          </a:p>
          <a:p>
            <a:r>
              <a:rPr lang="ru-RU" sz="1800" b="1"/>
              <a:t>5</a:t>
            </a:r>
          </a:p>
          <a:p>
            <a:r>
              <a:rPr lang="ru-RU" sz="1800" b="1"/>
              <a:t>4</a:t>
            </a:r>
          </a:p>
          <a:p>
            <a:r>
              <a:rPr lang="ru-RU" sz="1800" b="1"/>
              <a:t>3</a:t>
            </a:r>
          </a:p>
          <a:p>
            <a:r>
              <a:rPr lang="ru-RU" sz="1800" b="1"/>
              <a:t>2</a:t>
            </a:r>
          </a:p>
          <a:p>
            <a:r>
              <a:rPr lang="ru-RU" sz="1800" b="1"/>
              <a:t>1</a:t>
            </a:r>
          </a:p>
        </p:txBody>
      </p:sp>
      <p:sp>
        <p:nvSpPr>
          <p:cNvPr id="182320" name="Text Box 48"/>
          <p:cNvSpPr txBox="1">
            <a:spLocks noChangeArrowheads="1"/>
          </p:cNvSpPr>
          <p:nvPr/>
        </p:nvSpPr>
        <p:spPr bwMode="auto">
          <a:xfrm>
            <a:off x="6011863" y="3357563"/>
            <a:ext cx="38735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/>
              <a:t>-1</a:t>
            </a:r>
          </a:p>
          <a:p>
            <a:r>
              <a:rPr lang="ru-RU" sz="1800" b="1"/>
              <a:t>-2</a:t>
            </a:r>
          </a:p>
          <a:p>
            <a:r>
              <a:rPr lang="ru-RU" sz="1800" b="1"/>
              <a:t>-3</a:t>
            </a:r>
          </a:p>
          <a:p>
            <a:r>
              <a:rPr lang="ru-RU" sz="1800" b="1"/>
              <a:t>-4</a:t>
            </a:r>
          </a:p>
          <a:p>
            <a:r>
              <a:rPr lang="ru-RU" sz="1800" b="1"/>
              <a:t>-5</a:t>
            </a:r>
          </a:p>
          <a:p>
            <a:r>
              <a:rPr lang="ru-RU" sz="1800" b="1"/>
              <a:t>-6</a:t>
            </a:r>
          </a:p>
          <a:p>
            <a:r>
              <a:rPr lang="ru-RU" sz="1800" b="1"/>
              <a:t>-7</a:t>
            </a:r>
          </a:p>
        </p:txBody>
      </p:sp>
      <p:sp>
        <p:nvSpPr>
          <p:cNvPr id="182321" name="Text Box 49"/>
          <p:cNvSpPr txBox="1">
            <a:spLocks noChangeArrowheads="1"/>
          </p:cNvSpPr>
          <p:nvPr/>
        </p:nvSpPr>
        <p:spPr bwMode="auto">
          <a:xfrm>
            <a:off x="428596" y="857232"/>
            <a:ext cx="328614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Функция задана графиком.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количество точек, в которых касательная к графику функции параллельна прямой у=12.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2333" name="Freeform 61"/>
          <p:cNvSpPr>
            <a:spLocks/>
          </p:cNvSpPr>
          <p:nvPr/>
        </p:nvSpPr>
        <p:spPr bwMode="auto">
          <a:xfrm>
            <a:off x="5403850" y="1316038"/>
            <a:ext cx="2438400" cy="3352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2" y="559"/>
              </a:cxn>
              <a:cxn ang="0">
                <a:pos x="349" y="1108"/>
              </a:cxn>
              <a:cxn ang="0">
                <a:pos x="689" y="1388"/>
              </a:cxn>
              <a:cxn ang="0">
                <a:pos x="907" y="873"/>
              </a:cxn>
              <a:cxn ang="0">
                <a:pos x="977" y="681"/>
              </a:cxn>
              <a:cxn ang="0">
                <a:pos x="1064" y="541"/>
              </a:cxn>
              <a:cxn ang="0">
                <a:pos x="1152" y="576"/>
              </a:cxn>
              <a:cxn ang="0">
                <a:pos x="1256" y="864"/>
              </a:cxn>
              <a:cxn ang="0">
                <a:pos x="1536" y="2112"/>
              </a:cxn>
            </a:cxnLst>
            <a:rect l="0" t="0" r="r" b="b"/>
            <a:pathLst>
              <a:path w="1536" h="2112">
                <a:moveTo>
                  <a:pt x="0" y="0"/>
                </a:moveTo>
                <a:cubicBezTo>
                  <a:pt x="19" y="93"/>
                  <a:pt x="64" y="374"/>
                  <a:pt x="122" y="559"/>
                </a:cubicBezTo>
                <a:cubicBezTo>
                  <a:pt x="180" y="744"/>
                  <a:pt x="255" y="970"/>
                  <a:pt x="349" y="1108"/>
                </a:cubicBezTo>
                <a:cubicBezTo>
                  <a:pt x="443" y="1246"/>
                  <a:pt x="596" y="1427"/>
                  <a:pt x="689" y="1388"/>
                </a:cubicBezTo>
                <a:cubicBezTo>
                  <a:pt x="782" y="1349"/>
                  <a:pt x="859" y="991"/>
                  <a:pt x="907" y="873"/>
                </a:cubicBezTo>
                <a:cubicBezTo>
                  <a:pt x="955" y="755"/>
                  <a:pt x="951" y="736"/>
                  <a:pt x="977" y="681"/>
                </a:cubicBezTo>
                <a:cubicBezTo>
                  <a:pt x="1003" y="626"/>
                  <a:pt x="1035" y="558"/>
                  <a:pt x="1064" y="541"/>
                </a:cubicBezTo>
                <a:cubicBezTo>
                  <a:pt x="1093" y="524"/>
                  <a:pt x="1120" y="522"/>
                  <a:pt x="1152" y="576"/>
                </a:cubicBezTo>
                <a:cubicBezTo>
                  <a:pt x="1184" y="630"/>
                  <a:pt x="1192" y="608"/>
                  <a:pt x="1256" y="864"/>
                </a:cubicBezTo>
                <a:cubicBezTo>
                  <a:pt x="1320" y="1120"/>
                  <a:pt x="1478" y="1852"/>
                  <a:pt x="1536" y="2112"/>
                </a:cubicBezTo>
              </a:path>
            </a:pathLst>
          </a:custGeom>
          <a:noFill/>
          <a:ln w="28575" cmpd="sng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2334" name="Oval 62"/>
          <p:cNvSpPr>
            <a:spLocks noChangeArrowheads="1"/>
          </p:cNvSpPr>
          <p:nvPr/>
        </p:nvSpPr>
        <p:spPr bwMode="auto">
          <a:xfrm>
            <a:off x="7812088" y="4652963"/>
            <a:ext cx="71437" cy="714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2335" name="Oval 63"/>
          <p:cNvSpPr>
            <a:spLocks noChangeArrowheads="1"/>
          </p:cNvSpPr>
          <p:nvPr/>
        </p:nvSpPr>
        <p:spPr bwMode="auto">
          <a:xfrm>
            <a:off x="5364163" y="1268413"/>
            <a:ext cx="71437" cy="714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2337" name="Line 65"/>
          <p:cNvSpPr>
            <a:spLocks noChangeShapeType="1"/>
          </p:cNvSpPr>
          <p:nvPr/>
        </p:nvSpPr>
        <p:spPr bwMode="auto">
          <a:xfrm rot="16080000" flipV="1">
            <a:off x="6478730" y="2626487"/>
            <a:ext cx="45719" cy="185845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9" name="Line 65"/>
          <p:cNvSpPr>
            <a:spLocks noChangeShapeType="1"/>
          </p:cNvSpPr>
          <p:nvPr/>
        </p:nvSpPr>
        <p:spPr bwMode="auto">
          <a:xfrm rot="16320000" flipH="1" flipV="1">
            <a:off x="7187470" y="1204041"/>
            <a:ext cx="71437" cy="1872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" name="Овал 76"/>
          <p:cNvSpPr/>
          <p:nvPr/>
        </p:nvSpPr>
        <p:spPr>
          <a:xfrm>
            <a:off x="6357950" y="3429000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Овал 77"/>
          <p:cNvSpPr/>
          <p:nvPr/>
        </p:nvSpPr>
        <p:spPr>
          <a:xfrm>
            <a:off x="7072330" y="2071678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337" grpId="0" animBg="1"/>
      <p:bldP spid="182337" grpId="1" animBg="1"/>
      <p:bldP spid="79" grpId="0" animBg="1"/>
      <p:bldP spid="79" grpId="1" animBg="1"/>
      <p:bldP spid="77" grpId="0" animBg="1"/>
      <p:bldP spid="77" grpId="1" animBg="1"/>
      <p:bldP spid="78" grpId="0" animBg="1"/>
      <p:bldP spid="7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Line 2"/>
          <p:cNvSpPr>
            <a:spLocks noChangeShapeType="1"/>
          </p:cNvSpPr>
          <p:nvPr/>
        </p:nvSpPr>
        <p:spPr bwMode="auto">
          <a:xfrm>
            <a:off x="1343025" y="4984750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3299" name="Freeform 3"/>
          <p:cNvSpPr>
            <a:spLocks/>
          </p:cNvSpPr>
          <p:nvPr/>
        </p:nvSpPr>
        <p:spPr bwMode="auto">
          <a:xfrm>
            <a:off x="3571875" y="3479800"/>
            <a:ext cx="1588" cy="3171825"/>
          </a:xfrm>
          <a:custGeom>
            <a:avLst/>
            <a:gdLst/>
            <a:ahLst/>
            <a:cxnLst>
              <a:cxn ang="0">
                <a:pos x="0" y="1998"/>
              </a:cxn>
              <a:cxn ang="0">
                <a:pos x="0" y="0"/>
              </a:cxn>
            </a:cxnLst>
            <a:rect l="0" t="0" r="r" b="b"/>
            <a:pathLst>
              <a:path w="1" h="1998">
                <a:moveTo>
                  <a:pt x="0" y="1998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1000100" y="928670"/>
            <a:ext cx="792961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какой из указанных точек производная функции, </a:t>
            </a:r>
          </a:p>
          <a:p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график которой изображен на рисунке, отрицательна?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3316" name="Freeform 20"/>
          <p:cNvSpPr>
            <a:spLocks/>
          </p:cNvSpPr>
          <p:nvPr/>
        </p:nvSpPr>
        <p:spPr bwMode="auto">
          <a:xfrm>
            <a:off x="1549400" y="4221163"/>
            <a:ext cx="4432300" cy="1533525"/>
          </a:xfrm>
          <a:custGeom>
            <a:avLst/>
            <a:gdLst/>
            <a:ahLst/>
            <a:cxnLst>
              <a:cxn ang="0">
                <a:pos x="2792" y="101"/>
              </a:cxn>
              <a:cxn ang="0">
                <a:pos x="2288" y="693"/>
              </a:cxn>
              <a:cxn ang="0">
                <a:pos x="1824" y="965"/>
              </a:cxn>
              <a:cxn ang="0">
                <a:pos x="1352" y="701"/>
              </a:cxn>
              <a:cxn ang="0">
                <a:pos x="552" y="29"/>
              </a:cxn>
              <a:cxn ang="0">
                <a:pos x="0" y="877"/>
              </a:cxn>
            </a:cxnLst>
            <a:rect l="0" t="0" r="r" b="b"/>
            <a:pathLst>
              <a:path w="2792" h="966">
                <a:moveTo>
                  <a:pt x="2792" y="101"/>
                </a:moveTo>
                <a:cubicBezTo>
                  <a:pt x="2709" y="200"/>
                  <a:pt x="2449" y="549"/>
                  <a:pt x="2288" y="693"/>
                </a:cubicBezTo>
                <a:cubicBezTo>
                  <a:pt x="2127" y="837"/>
                  <a:pt x="1980" y="964"/>
                  <a:pt x="1824" y="965"/>
                </a:cubicBezTo>
                <a:cubicBezTo>
                  <a:pt x="1668" y="966"/>
                  <a:pt x="1564" y="857"/>
                  <a:pt x="1352" y="701"/>
                </a:cubicBezTo>
                <a:cubicBezTo>
                  <a:pt x="1140" y="545"/>
                  <a:pt x="777" y="0"/>
                  <a:pt x="552" y="29"/>
                </a:cubicBezTo>
                <a:cubicBezTo>
                  <a:pt x="327" y="58"/>
                  <a:pt x="115" y="700"/>
                  <a:pt x="0" y="877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>
            <a:off x="4271963" y="4538663"/>
            <a:ext cx="466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 dirty="0"/>
              <a:t>х</a:t>
            </a:r>
            <a:r>
              <a:rPr lang="ru-RU" sz="2400" b="1" i="1" baseline="-25000" dirty="0"/>
              <a:t>3</a:t>
            </a:r>
            <a:endParaRPr lang="ru-RU" sz="2400" b="1" i="1" dirty="0"/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5929313" y="49244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/>
              <a:t>х</a:t>
            </a:r>
          </a:p>
        </p:txBody>
      </p:sp>
      <p:sp>
        <p:nvSpPr>
          <p:cNvPr id="183324" name="Text Box 28"/>
          <p:cNvSpPr txBox="1">
            <a:spLocks noChangeArrowheads="1"/>
          </p:cNvSpPr>
          <p:nvPr/>
        </p:nvSpPr>
        <p:spPr bwMode="auto">
          <a:xfrm>
            <a:off x="3209925" y="324167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у</a:t>
            </a:r>
          </a:p>
        </p:txBody>
      </p:sp>
      <p:sp>
        <p:nvSpPr>
          <p:cNvPr id="183325" name="Freeform 29"/>
          <p:cNvSpPr>
            <a:spLocks/>
          </p:cNvSpPr>
          <p:nvPr/>
        </p:nvSpPr>
        <p:spPr bwMode="auto">
          <a:xfrm>
            <a:off x="4432300" y="4978400"/>
            <a:ext cx="1588" cy="762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80"/>
              </a:cxn>
            </a:cxnLst>
            <a:rect l="0" t="0" r="r" b="b"/>
            <a:pathLst>
              <a:path w="1" h="480">
                <a:moveTo>
                  <a:pt x="0" y="0"/>
                </a:moveTo>
                <a:lnTo>
                  <a:pt x="0" y="48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3326" name="Freeform 30"/>
          <p:cNvSpPr>
            <a:spLocks/>
          </p:cNvSpPr>
          <p:nvPr/>
        </p:nvSpPr>
        <p:spPr bwMode="auto">
          <a:xfrm>
            <a:off x="5054600" y="4995863"/>
            <a:ext cx="9525" cy="452437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285"/>
              </a:cxn>
            </a:cxnLst>
            <a:rect l="0" t="0" r="r" b="b"/>
            <a:pathLst>
              <a:path w="6" h="285">
                <a:moveTo>
                  <a:pt x="6" y="0"/>
                </a:moveTo>
                <a:lnTo>
                  <a:pt x="0" y="285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3327" name="Text Box 31"/>
          <p:cNvSpPr txBox="1">
            <a:spLocks noChangeArrowheads="1"/>
          </p:cNvSpPr>
          <p:nvPr/>
        </p:nvSpPr>
        <p:spPr bwMode="auto">
          <a:xfrm>
            <a:off x="4848225" y="4564063"/>
            <a:ext cx="466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 dirty="0"/>
              <a:t>х</a:t>
            </a:r>
            <a:r>
              <a:rPr lang="ru-RU" sz="2400" b="1" i="1" baseline="-25000" dirty="0"/>
              <a:t>4</a:t>
            </a:r>
            <a:endParaRPr lang="ru-RU" sz="2400" b="1" i="1" dirty="0"/>
          </a:p>
        </p:txBody>
      </p:sp>
      <p:sp>
        <p:nvSpPr>
          <p:cNvPr id="183328" name="Text Box 32"/>
          <p:cNvSpPr txBox="1">
            <a:spLocks noChangeArrowheads="1"/>
          </p:cNvSpPr>
          <p:nvPr/>
        </p:nvSpPr>
        <p:spPr bwMode="auto">
          <a:xfrm>
            <a:off x="2689225" y="4924425"/>
            <a:ext cx="663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/>
              <a:t> </a:t>
            </a:r>
            <a:r>
              <a:rPr lang="ru-RU" sz="2400" b="1" i="1" dirty="0"/>
              <a:t>х</a:t>
            </a:r>
            <a:r>
              <a:rPr lang="ru-RU" sz="2400" b="1" i="1" baseline="-25000" dirty="0"/>
              <a:t>2</a:t>
            </a:r>
            <a:r>
              <a:rPr lang="en-US" sz="2400" b="1" i="1" dirty="0">
                <a:latin typeface="Algerian" pitchFamily="82" charset="0"/>
              </a:rPr>
              <a:t> </a:t>
            </a:r>
            <a:r>
              <a:rPr lang="en-US" sz="2400" b="1" dirty="0"/>
              <a:t> </a:t>
            </a:r>
            <a:endParaRPr lang="ru-RU" sz="2400" b="1" dirty="0"/>
          </a:p>
        </p:txBody>
      </p:sp>
      <p:sp>
        <p:nvSpPr>
          <p:cNvPr id="183339" name="Oval 43"/>
          <p:cNvSpPr>
            <a:spLocks noChangeArrowheads="1"/>
          </p:cNvSpPr>
          <p:nvPr/>
        </p:nvSpPr>
        <p:spPr bwMode="auto">
          <a:xfrm>
            <a:off x="5019675" y="53975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3340" name="Oval 44"/>
          <p:cNvSpPr>
            <a:spLocks noChangeArrowheads="1"/>
          </p:cNvSpPr>
          <p:nvPr/>
        </p:nvSpPr>
        <p:spPr bwMode="auto">
          <a:xfrm>
            <a:off x="4400550" y="5711825"/>
            <a:ext cx="84138" cy="809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3342" name="Text Box 46"/>
          <p:cNvSpPr txBox="1">
            <a:spLocks noChangeArrowheads="1"/>
          </p:cNvSpPr>
          <p:nvPr/>
        </p:nvSpPr>
        <p:spPr bwMode="auto">
          <a:xfrm>
            <a:off x="2293938" y="4924425"/>
            <a:ext cx="466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 dirty="0"/>
              <a:t>х</a:t>
            </a:r>
            <a:r>
              <a:rPr lang="ru-RU" sz="2400" b="1" i="1" baseline="-25000" dirty="0"/>
              <a:t>1</a:t>
            </a:r>
            <a:endParaRPr lang="ru-RU" sz="2400" b="1" i="1" dirty="0"/>
          </a:p>
        </p:txBody>
      </p:sp>
      <p:sp>
        <p:nvSpPr>
          <p:cNvPr id="183343" name="Freeform 47"/>
          <p:cNvSpPr>
            <a:spLocks/>
          </p:cNvSpPr>
          <p:nvPr/>
        </p:nvSpPr>
        <p:spPr bwMode="auto">
          <a:xfrm>
            <a:off x="2471738" y="4275138"/>
            <a:ext cx="1587" cy="762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80"/>
              </a:cxn>
            </a:cxnLst>
            <a:rect l="0" t="0" r="r" b="b"/>
            <a:pathLst>
              <a:path w="1" h="480">
                <a:moveTo>
                  <a:pt x="0" y="0"/>
                </a:moveTo>
                <a:lnTo>
                  <a:pt x="0" y="48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3344" name="Freeform 48"/>
          <p:cNvSpPr>
            <a:spLocks/>
          </p:cNvSpPr>
          <p:nvPr/>
        </p:nvSpPr>
        <p:spPr bwMode="auto">
          <a:xfrm>
            <a:off x="2905125" y="4564063"/>
            <a:ext cx="9525" cy="452437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285"/>
              </a:cxn>
            </a:cxnLst>
            <a:rect l="0" t="0" r="r" b="b"/>
            <a:pathLst>
              <a:path w="6" h="285">
                <a:moveTo>
                  <a:pt x="6" y="0"/>
                </a:moveTo>
                <a:lnTo>
                  <a:pt x="0" y="285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3345" name="Oval 49"/>
          <p:cNvSpPr>
            <a:spLocks noChangeArrowheads="1"/>
          </p:cNvSpPr>
          <p:nvPr/>
        </p:nvSpPr>
        <p:spPr bwMode="auto">
          <a:xfrm>
            <a:off x="2401888" y="4224338"/>
            <a:ext cx="101600" cy="873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3346" name="Oval 50"/>
          <p:cNvSpPr>
            <a:spLocks noChangeArrowheads="1"/>
          </p:cNvSpPr>
          <p:nvPr/>
        </p:nvSpPr>
        <p:spPr bwMode="auto">
          <a:xfrm>
            <a:off x="2887663" y="4487863"/>
            <a:ext cx="84137" cy="809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3347" name="Text Box 51"/>
          <p:cNvSpPr txBox="1">
            <a:spLocks noChangeArrowheads="1"/>
          </p:cNvSpPr>
          <p:nvPr/>
        </p:nvSpPr>
        <p:spPr bwMode="auto">
          <a:xfrm>
            <a:off x="4616450" y="923925"/>
            <a:ext cx="28797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/>
            <a:endParaRPr lang="ru-RU" sz="20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39" grpId="0" animBg="1"/>
      <p:bldP spid="183340" grpId="0" animBg="1"/>
      <p:bldP spid="18334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8" name="Text Box 8"/>
          <p:cNvSpPr txBox="1">
            <a:spLocks noChangeArrowheads="1"/>
          </p:cNvSpPr>
          <p:nvPr/>
        </p:nvSpPr>
        <p:spPr bwMode="auto">
          <a:xfrm>
            <a:off x="642910" y="2214554"/>
            <a:ext cx="346074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184338" name="Freeform 18"/>
          <p:cNvSpPr>
            <a:spLocks/>
          </p:cNvSpPr>
          <p:nvPr/>
        </p:nvSpPr>
        <p:spPr bwMode="auto">
          <a:xfrm>
            <a:off x="4500562" y="2928934"/>
            <a:ext cx="3888000" cy="36000"/>
          </a:xfrm>
          <a:custGeom>
            <a:avLst/>
            <a:gdLst/>
            <a:ahLst/>
            <a:cxnLst>
              <a:cxn ang="0">
                <a:pos x="2548" y="0"/>
              </a:cxn>
              <a:cxn ang="0">
                <a:pos x="0" y="17"/>
              </a:cxn>
            </a:cxnLst>
            <a:rect l="0" t="0" r="r" b="b"/>
            <a:pathLst>
              <a:path w="2548" h="17">
                <a:moveTo>
                  <a:pt x="2548" y="0"/>
                </a:moveTo>
                <a:lnTo>
                  <a:pt x="0" y="17"/>
                </a:lnTo>
              </a:path>
            </a:pathLst>
          </a:custGeom>
          <a:noFill/>
          <a:ln w="41275" cmpd="sng">
            <a:solidFill>
              <a:srgbClr val="0080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84343" name="Group 23"/>
          <p:cNvGrpSpPr>
            <a:grpSpLocks/>
          </p:cNvGrpSpPr>
          <p:nvPr/>
        </p:nvGrpSpPr>
        <p:grpSpPr bwMode="auto">
          <a:xfrm>
            <a:off x="4495800" y="1552575"/>
            <a:ext cx="3960813" cy="3676650"/>
            <a:chOff x="2562" y="845"/>
            <a:chExt cx="2495" cy="2316"/>
          </a:xfrm>
        </p:grpSpPr>
        <p:sp>
          <p:nvSpPr>
            <p:cNvPr id="184344" name="Line 24"/>
            <p:cNvSpPr>
              <a:spLocks noChangeShapeType="1"/>
            </p:cNvSpPr>
            <p:nvPr/>
          </p:nvSpPr>
          <p:spPr bwMode="auto">
            <a:xfrm>
              <a:off x="2562" y="2432"/>
              <a:ext cx="249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45" name="Line 25"/>
            <p:cNvSpPr>
              <a:spLocks noChangeShapeType="1"/>
            </p:cNvSpPr>
            <p:nvPr/>
          </p:nvSpPr>
          <p:spPr bwMode="auto">
            <a:xfrm>
              <a:off x="2562" y="97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46" name="Line 26"/>
            <p:cNvSpPr>
              <a:spLocks noChangeShapeType="1"/>
            </p:cNvSpPr>
            <p:nvPr/>
          </p:nvSpPr>
          <p:spPr bwMode="auto">
            <a:xfrm>
              <a:off x="2562" y="316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47" name="Line 27"/>
            <p:cNvSpPr>
              <a:spLocks noChangeShapeType="1"/>
            </p:cNvSpPr>
            <p:nvPr/>
          </p:nvSpPr>
          <p:spPr bwMode="auto">
            <a:xfrm>
              <a:off x="501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48" name="Line 28"/>
            <p:cNvSpPr>
              <a:spLocks noChangeShapeType="1"/>
            </p:cNvSpPr>
            <p:nvPr/>
          </p:nvSpPr>
          <p:spPr bwMode="auto">
            <a:xfrm>
              <a:off x="2562" y="1220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49" name="Line 29"/>
            <p:cNvSpPr>
              <a:spLocks noChangeShapeType="1"/>
            </p:cNvSpPr>
            <p:nvPr/>
          </p:nvSpPr>
          <p:spPr bwMode="auto">
            <a:xfrm>
              <a:off x="280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50" name="Line 30"/>
            <p:cNvSpPr>
              <a:spLocks noChangeShapeType="1"/>
            </p:cNvSpPr>
            <p:nvPr/>
          </p:nvSpPr>
          <p:spPr bwMode="auto">
            <a:xfrm>
              <a:off x="305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51" name="Line 31"/>
            <p:cNvSpPr>
              <a:spLocks noChangeShapeType="1"/>
            </p:cNvSpPr>
            <p:nvPr/>
          </p:nvSpPr>
          <p:spPr bwMode="auto">
            <a:xfrm>
              <a:off x="329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52" name="Line 32"/>
            <p:cNvSpPr>
              <a:spLocks noChangeShapeType="1"/>
            </p:cNvSpPr>
            <p:nvPr/>
          </p:nvSpPr>
          <p:spPr bwMode="auto">
            <a:xfrm>
              <a:off x="354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53" name="Line 33"/>
            <p:cNvSpPr>
              <a:spLocks noChangeShapeType="1"/>
            </p:cNvSpPr>
            <p:nvPr/>
          </p:nvSpPr>
          <p:spPr bwMode="auto">
            <a:xfrm>
              <a:off x="403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54" name="Line 34"/>
            <p:cNvSpPr>
              <a:spLocks noChangeShapeType="1"/>
            </p:cNvSpPr>
            <p:nvPr/>
          </p:nvSpPr>
          <p:spPr bwMode="auto">
            <a:xfrm>
              <a:off x="427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55" name="Line 35"/>
            <p:cNvSpPr>
              <a:spLocks noChangeShapeType="1"/>
            </p:cNvSpPr>
            <p:nvPr/>
          </p:nvSpPr>
          <p:spPr bwMode="auto">
            <a:xfrm>
              <a:off x="452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56" name="Line 36"/>
            <p:cNvSpPr>
              <a:spLocks noChangeShapeType="1"/>
            </p:cNvSpPr>
            <p:nvPr/>
          </p:nvSpPr>
          <p:spPr bwMode="auto">
            <a:xfrm>
              <a:off x="476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57" name="Line 37"/>
            <p:cNvSpPr>
              <a:spLocks noChangeShapeType="1"/>
            </p:cNvSpPr>
            <p:nvPr/>
          </p:nvSpPr>
          <p:spPr bwMode="auto">
            <a:xfrm>
              <a:off x="2562" y="1463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59" name="Line 39"/>
            <p:cNvSpPr>
              <a:spLocks noChangeShapeType="1"/>
            </p:cNvSpPr>
            <p:nvPr/>
          </p:nvSpPr>
          <p:spPr bwMode="auto">
            <a:xfrm>
              <a:off x="2562" y="194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60" name="Line 40"/>
            <p:cNvSpPr>
              <a:spLocks noChangeShapeType="1"/>
            </p:cNvSpPr>
            <p:nvPr/>
          </p:nvSpPr>
          <p:spPr bwMode="auto">
            <a:xfrm>
              <a:off x="2562" y="219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61" name="Line 41"/>
            <p:cNvSpPr>
              <a:spLocks noChangeShapeType="1"/>
            </p:cNvSpPr>
            <p:nvPr/>
          </p:nvSpPr>
          <p:spPr bwMode="auto">
            <a:xfrm>
              <a:off x="2562" y="2676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62" name="Line 42"/>
            <p:cNvSpPr>
              <a:spLocks noChangeShapeType="1"/>
            </p:cNvSpPr>
            <p:nvPr/>
          </p:nvSpPr>
          <p:spPr bwMode="auto">
            <a:xfrm>
              <a:off x="2562" y="2919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63" name="Line 43"/>
            <p:cNvSpPr>
              <a:spLocks noChangeShapeType="1"/>
            </p:cNvSpPr>
            <p:nvPr/>
          </p:nvSpPr>
          <p:spPr bwMode="auto">
            <a:xfrm flipV="1">
              <a:off x="3788" y="845"/>
              <a:ext cx="0" cy="23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364" name="Line 44"/>
          <p:cNvSpPr>
            <a:spLocks noChangeShapeType="1"/>
          </p:cNvSpPr>
          <p:nvPr/>
        </p:nvSpPr>
        <p:spPr bwMode="auto">
          <a:xfrm>
            <a:off x="4495800" y="1768475"/>
            <a:ext cx="0" cy="3455988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" name="Freeform 18"/>
          <p:cNvSpPr>
            <a:spLocks/>
          </p:cNvSpPr>
          <p:nvPr/>
        </p:nvSpPr>
        <p:spPr bwMode="auto">
          <a:xfrm>
            <a:off x="4572000" y="1928802"/>
            <a:ext cx="3000396" cy="3143272"/>
          </a:xfrm>
          <a:custGeom>
            <a:avLst/>
            <a:gdLst/>
            <a:ahLst/>
            <a:cxnLst>
              <a:cxn ang="0">
                <a:pos x="2548" y="0"/>
              </a:cxn>
              <a:cxn ang="0">
                <a:pos x="0" y="17"/>
              </a:cxn>
            </a:cxnLst>
            <a:rect l="0" t="0" r="r" b="b"/>
            <a:pathLst>
              <a:path w="2548" h="17">
                <a:moveTo>
                  <a:pt x="2548" y="0"/>
                </a:moveTo>
                <a:lnTo>
                  <a:pt x="0" y="17"/>
                </a:lnTo>
              </a:path>
            </a:pathLst>
          </a:custGeom>
          <a:noFill/>
          <a:ln w="412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" name="Freeform 18"/>
          <p:cNvSpPr>
            <a:spLocks/>
          </p:cNvSpPr>
          <p:nvPr/>
        </p:nvSpPr>
        <p:spPr bwMode="auto">
          <a:xfrm flipV="1">
            <a:off x="4786314" y="1928802"/>
            <a:ext cx="3286148" cy="3214710"/>
          </a:xfrm>
          <a:custGeom>
            <a:avLst/>
            <a:gdLst/>
            <a:ahLst/>
            <a:cxnLst>
              <a:cxn ang="0">
                <a:pos x="2548" y="0"/>
              </a:cxn>
              <a:cxn ang="0">
                <a:pos x="0" y="17"/>
              </a:cxn>
            </a:cxnLst>
            <a:rect l="0" t="0" r="r" b="b"/>
            <a:pathLst>
              <a:path w="2548" h="17">
                <a:moveTo>
                  <a:pt x="2548" y="0"/>
                </a:moveTo>
                <a:lnTo>
                  <a:pt x="0" y="17"/>
                </a:lnTo>
              </a:path>
            </a:pathLst>
          </a:custGeom>
          <a:noFill/>
          <a:ln w="44450" cmpd="sng">
            <a:solidFill>
              <a:schemeClr val="accent2">
                <a:lumMod val="75000"/>
              </a:schemeClr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" name="Freeform 18"/>
          <p:cNvSpPr>
            <a:spLocks/>
          </p:cNvSpPr>
          <p:nvPr/>
        </p:nvSpPr>
        <p:spPr bwMode="auto">
          <a:xfrm flipV="1">
            <a:off x="4429124" y="2285992"/>
            <a:ext cx="3929090" cy="1714512"/>
          </a:xfrm>
          <a:custGeom>
            <a:avLst/>
            <a:gdLst/>
            <a:ahLst/>
            <a:cxnLst>
              <a:cxn ang="0">
                <a:pos x="2548" y="0"/>
              </a:cxn>
              <a:cxn ang="0">
                <a:pos x="0" y="17"/>
              </a:cxn>
            </a:cxnLst>
            <a:rect l="0" t="0" r="r" b="b"/>
            <a:pathLst>
              <a:path w="2548" h="17">
                <a:moveTo>
                  <a:pt x="2548" y="0"/>
                </a:moveTo>
                <a:lnTo>
                  <a:pt x="0" y="17"/>
                </a:lnTo>
              </a:path>
            </a:pathLst>
          </a:custGeom>
          <a:noFill/>
          <a:ln w="41275" cmpd="sng">
            <a:solidFill>
              <a:srgbClr val="7030A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" name="Freeform 18"/>
          <p:cNvSpPr>
            <a:spLocks/>
          </p:cNvSpPr>
          <p:nvPr/>
        </p:nvSpPr>
        <p:spPr bwMode="auto">
          <a:xfrm>
            <a:off x="4429124" y="4143380"/>
            <a:ext cx="4000528" cy="714380"/>
          </a:xfrm>
          <a:custGeom>
            <a:avLst/>
            <a:gdLst/>
            <a:ahLst/>
            <a:cxnLst>
              <a:cxn ang="0">
                <a:pos x="2548" y="0"/>
              </a:cxn>
              <a:cxn ang="0">
                <a:pos x="0" y="17"/>
              </a:cxn>
            </a:cxnLst>
            <a:rect l="0" t="0" r="r" b="b"/>
            <a:pathLst>
              <a:path w="2548" h="17">
                <a:moveTo>
                  <a:pt x="2548" y="0"/>
                </a:moveTo>
                <a:lnTo>
                  <a:pt x="0" y="17"/>
                </a:lnTo>
              </a:path>
            </a:pathLst>
          </a:custGeom>
          <a:noFill/>
          <a:ln w="41275" cmpd="sng">
            <a:solidFill>
              <a:srgbClr val="FF9966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2" name="Freeform 18"/>
          <p:cNvSpPr>
            <a:spLocks/>
          </p:cNvSpPr>
          <p:nvPr/>
        </p:nvSpPr>
        <p:spPr bwMode="auto">
          <a:xfrm>
            <a:off x="4500562" y="4071942"/>
            <a:ext cx="4044950" cy="0"/>
          </a:xfrm>
          <a:custGeom>
            <a:avLst/>
            <a:gdLst/>
            <a:ahLst/>
            <a:cxnLst>
              <a:cxn ang="0">
                <a:pos x="2548" y="0"/>
              </a:cxn>
              <a:cxn ang="0">
                <a:pos x="0" y="17"/>
              </a:cxn>
            </a:cxnLst>
            <a:rect l="0" t="0" r="r" b="b"/>
            <a:pathLst>
              <a:path w="2548" h="17">
                <a:moveTo>
                  <a:pt x="2548" y="0"/>
                </a:moveTo>
                <a:lnTo>
                  <a:pt x="0" y="17"/>
                </a:lnTo>
              </a:path>
            </a:pathLst>
          </a:custGeom>
          <a:noFill/>
          <a:ln w="41275" cmpd="sng">
            <a:solidFill>
              <a:srgbClr val="00FFFF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>
            <a:off x="2286000" y="1000108"/>
            <a:ext cx="4572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357158" y="1214422"/>
            <a:ext cx="40005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рисунке изображены прямые , являющиеся касательными к графику функции </a:t>
            </a:r>
          </a:p>
          <a:p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= 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(х). Определите количество неположительных чисел среди значений производной у = 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f'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(х).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571480"/>
            <a:ext cx="6286544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009900"/>
                </a:solidFill>
                <a:latin typeface="Georgia" pitchFamily="18" charset="0"/>
                <a:cs typeface="Times New Roman" pitchFamily="18" charset="0"/>
              </a:rPr>
              <a:t>С</a:t>
            </a:r>
            <a:r>
              <a:rPr lang="ru-RU" sz="4000" b="1" i="1" dirty="0" smtClean="0">
                <a:solidFill>
                  <a:srgbClr val="009900"/>
                </a:solidFill>
                <a:latin typeface="Georgia" pitchFamily="18" charset="0"/>
                <a:cs typeface="Times New Roman" pitchFamily="18" charset="0"/>
              </a:rPr>
              <a:t>ОДЕРЖАНИЕ</a:t>
            </a:r>
            <a:r>
              <a:rPr lang="ru-RU" b="1" i="1" dirty="0" smtClean="0">
                <a:solidFill>
                  <a:srgbClr val="009900"/>
                </a:solidFill>
                <a:latin typeface="Georgia" pitchFamily="18" charset="0"/>
                <a:cs typeface="Times New Roman" pitchFamily="18" charset="0"/>
              </a:rPr>
              <a:t>.</a:t>
            </a:r>
            <a:endParaRPr lang="ru-RU" b="1" i="1" dirty="0">
              <a:solidFill>
                <a:srgbClr val="0099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b="1" i="1" dirty="0" smtClean="0">
                <a:solidFill>
                  <a:srgbClr val="006600"/>
                </a:solidFill>
                <a:latin typeface="Georgia" pitchFamily="18" charset="0"/>
                <a:cs typeface="Times New Roman" pitchFamily="18" charset="0"/>
                <a:hlinkClick r:id="rId3" action="ppaction://hlinksldjump"/>
              </a:rPr>
              <a:t>Задания на соответствие.</a:t>
            </a:r>
            <a:endParaRPr lang="ru-RU" sz="5400" b="1" i="1" dirty="0" smtClean="0">
              <a:solidFill>
                <a:srgbClr val="006600"/>
              </a:solidFill>
              <a:latin typeface="Georgia" pitchFamily="18" charset="0"/>
              <a:cs typeface="Times New Roman" pitchFamily="18" charset="0"/>
            </a:endParaRPr>
          </a:p>
          <a:p>
            <a:r>
              <a:rPr lang="ru-RU" sz="5400" b="1" i="1" dirty="0" smtClean="0">
                <a:solidFill>
                  <a:srgbClr val="006600"/>
                </a:solidFill>
                <a:latin typeface="Georgia" pitchFamily="18" charset="0"/>
                <a:cs typeface="Times New Roman" pitchFamily="18" charset="0"/>
                <a:hlinkClick r:id="rId4" action="ppaction://hlinksldjump"/>
              </a:rPr>
              <a:t>Математическое  лото.</a:t>
            </a:r>
            <a:endParaRPr lang="ru-RU" sz="5400" b="1" i="1" dirty="0" smtClean="0">
              <a:solidFill>
                <a:srgbClr val="006600"/>
              </a:solidFill>
              <a:latin typeface="Georgia" pitchFamily="18" charset="0"/>
              <a:cs typeface="Times New Roman" pitchFamily="18" charset="0"/>
            </a:endParaRPr>
          </a:p>
          <a:p>
            <a:r>
              <a:rPr lang="ru-RU" sz="5400" b="1" i="1" dirty="0" smtClean="0">
                <a:solidFill>
                  <a:srgbClr val="006600"/>
                </a:solidFill>
                <a:latin typeface="Georgia" pitchFamily="18" charset="0"/>
                <a:cs typeface="Times New Roman" pitchFamily="18" charset="0"/>
                <a:hlinkClick r:id="rId5" action="ppaction://hlinksldjump"/>
              </a:rPr>
              <a:t>Устные задания.</a:t>
            </a:r>
            <a:endParaRPr lang="ru-RU" sz="5400" b="1" i="1" dirty="0">
              <a:solidFill>
                <a:srgbClr val="006600"/>
              </a:solidFill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02" name="Text Box 10"/>
          <p:cNvSpPr txBox="1">
            <a:spLocks noChangeArrowheads="1"/>
          </p:cNvSpPr>
          <p:nvPr/>
        </p:nvSpPr>
        <p:spPr bwMode="auto">
          <a:xfrm>
            <a:off x="1023938" y="19827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000" b="1"/>
          </a:p>
        </p:txBody>
      </p:sp>
      <p:sp>
        <p:nvSpPr>
          <p:cNvPr id="187405" name="Text Box 13"/>
          <p:cNvSpPr txBox="1">
            <a:spLocks noChangeArrowheads="1"/>
          </p:cNvSpPr>
          <p:nvPr/>
        </p:nvSpPr>
        <p:spPr bwMode="auto">
          <a:xfrm>
            <a:off x="357158" y="642918"/>
            <a:ext cx="332104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dirty="0"/>
              <a:t>    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Непрерывная функция у =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 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задана на отрезке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[a;b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рисунке изображен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график её производной. 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ответе укажите количество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точек экстремума, количество точек минимума.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416" name="Text Box 24"/>
          <p:cNvSpPr txBox="1">
            <a:spLocks noChangeArrowheads="1"/>
          </p:cNvSpPr>
          <p:nvPr/>
        </p:nvSpPr>
        <p:spPr bwMode="auto">
          <a:xfrm>
            <a:off x="7019925" y="2349500"/>
            <a:ext cx="1174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y</a:t>
            </a:r>
            <a:r>
              <a:rPr lang="ru-RU" sz="2400" b="1"/>
              <a:t> = </a:t>
            </a:r>
            <a:r>
              <a:rPr lang="en-US" sz="2400" b="1"/>
              <a:t>f(x)</a:t>
            </a:r>
            <a:endParaRPr lang="ru-RU" sz="2400" b="1"/>
          </a:p>
        </p:txBody>
      </p:sp>
      <p:sp>
        <p:nvSpPr>
          <p:cNvPr id="187417" name="Rectangle 25"/>
          <p:cNvSpPr>
            <a:spLocks noChangeArrowheads="1"/>
          </p:cNvSpPr>
          <p:nvPr/>
        </p:nvSpPr>
        <p:spPr bwMode="auto">
          <a:xfrm>
            <a:off x="6329363" y="44958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fontAlgn="b"/>
            <a:r>
              <a:rPr lang="ru-RU" sz="1400">
                <a:latin typeface="Arial Cyr" charset="-52"/>
              </a:rPr>
              <a:t> </a:t>
            </a:r>
            <a:endParaRPr lang="ru-RU" sz="1800"/>
          </a:p>
        </p:txBody>
      </p:sp>
      <p:sp>
        <p:nvSpPr>
          <p:cNvPr id="187418" name="Freeform 26"/>
          <p:cNvSpPr>
            <a:spLocks/>
          </p:cNvSpPr>
          <p:nvPr/>
        </p:nvSpPr>
        <p:spPr bwMode="auto">
          <a:xfrm>
            <a:off x="3852863" y="3516313"/>
            <a:ext cx="4857750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60" y="2"/>
              </a:cxn>
            </a:cxnLst>
            <a:rect l="0" t="0" r="r" b="b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19" name="Freeform 27"/>
          <p:cNvSpPr>
            <a:spLocks/>
          </p:cNvSpPr>
          <p:nvPr/>
        </p:nvSpPr>
        <p:spPr bwMode="auto">
          <a:xfrm>
            <a:off x="3708400" y="2336800"/>
            <a:ext cx="491490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6" y="0"/>
              </a:cxn>
            </a:cxnLst>
            <a:rect l="0" t="0" r="r" b="b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20" name="Freeform 28"/>
          <p:cNvSpPr>
            <a:spLocks/>
          </p:cNvSpPr>
          <p:nvPr/>
        </p:nvSpPr>
        <p:spPr bwMode="auto">
          <a:xfrm>
            <a:off x="3776663" y="5195888"/>
            <a:ext cx="4908550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92" y="0"/>
              </a:cxn>
            </a:cxnLst>
            <a:rect l="0" t="0" r="r" b="b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21" name="Freeform 29"/>
          <p:cNvSpPr>
            <a:spLocks/>
          </p:cNvSpPr>
          <p:nvPr/>
        </p:nvSpPr>
        <p:spPr bwMode="auto">
          <a:xfrm>
            <a:off x="3770313" y="4910138"/>
            <a:ext cx="49212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00" y="0"/>
              </a:cxn>
            </a:cxnLst>
            <a:rect l="0" t="0" r="r" b="b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22" name="Freeform 30"/>
          <p:cNvSpPr>
            <a:spLocks/>
          </p:cNvSpPr>
          <p:nvPr/>
        </p:nvSpPr>
        <p:spPr bwMode="auto">
          <a:xfrm>
            <a:off x="3786182" y="4643446"/>
            <a:ext cx="4933950" cy="127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108" y="0"/>
              </a:cxn>
            </a:cxnLst>
            <a:rect l="0" t="0" r="r" b="b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23" name="Freeform 31"/>
          <p:cNvSpPr>
            <a:spLocks/>
          </p:cNvSpPr>
          <p:nvPr/>
        </p:nvSpPr>
        <p:spPr bwMode="auto">
          <a:xfrm>
            <a:off x="3757613" y="4351338"/>
            <a:ext cx="4946650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16" y="4"/>
              </a:cxn>
            </a:cxnLst>
            <a:rect l="0" t="0" r="r" b="b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24" name="Freeform 32"/>
          <p:cNvSpPr>
            <a:spLocks/>
          </p:cNvSpPr>
          <p:nvPr/>
        </p:nvSpPr>
        <p:spPr bwMode="auto">
          <a:xfrm>
            <a:off x="3852863" y="3798888"/>
            <a:ext cx="484505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052" y="0"/>
              </a:cxn>
            </a:cxnLst>
            <a:rect l="0" t="0" r="r" b="b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25" name="Freeform 33"/>
          <p:cNvSpPr>
            <a:spLocks/>
          </p:cNvSpPr>
          <p:nvPr/>
        </p:nvSpPr>
        <p:spPr bwMode="auto">
          <a:xfrm>
            <a:off x="3783013" y="3240088"/>
            <a:ext cx="4921250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00" y="0"/>
              </a:cxn>
            </a:cxnLst>
            <a:rect l="0" t="0" r="r" b="b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26" name="Freeform 34"/>
          <p:cNvSpPr>
            <a:spLocks/>
          </p:cNvSpPr>
          <p:nvPr/>
        </p:nvSpPr>
        <p:spPr bwMode="auto">
          <a:xfrm>
            <a:off x="3763963" y="2960688"/>
            <a:ext cx="4940300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3112" y="0"/>
              </a:cxn>
            </a:cxnLst>
            <a:rect l="0" t="0" r="r" b="b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27" name="Line 35"/>
          <p:cNvSpPr>
            <a:spLocks noChangeShapeType="1"/>
          </p:cNvSpPr>
          <p:nvPr/>
        </p:nvSpPr>
        <p:spPr bwMode="auto">
          <a:xfrm>
            <a:off x="3852863" y="4092575"/>
            <a:ext cx="48974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87428" name="Group 36"/>
          <p:cNvGrpSpPr>
            <a:grpSpLocks/>
          </p:cNvGrpSpPr>
          <p:nvPr/>
        </p:nvGrpSpPr>
        <p:grpSpPr bwMode="auto">
          <a:xfrm>
            <a:off x="3776663" y="2263775"/>
            <a:ext cx="4929187" cy="2952750"/>
            <a:chOff x="2424" y="346"/>
            <a:chExt cx="3105" cy="3199"/>
          </a:xfrm>
        </p:grpSpPr>
        <p:sp>
          <p:nvSpPr>
            <p:cNvPr id="187429" name="Freeform 37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172"/>
                </a:cxn>
              </a:cxnLst>
              <a:rect l="0" t="0" r="r" b="b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0" name="Freeform 38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36"/>
                </a:cxn>
              </a:cxnLst>
              <a:rect l="0" t="0" r="r" b="b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1" name="Freeform 39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2" name="Freeform 40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8"/>
                </a:cxn>
              </a:cxnLst>
              <a:rect l="0" t="0" r="r" b="b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3" name="Freeform 41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0"/>
                </a:cxn>
              </a:cxnLst>
              <a:rect l="0" t="0" r="r" b="b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4" name="Freeform 42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72"/>
                </a:cxn>
              </a:cxnLst>
              <a:rect l="0" t="0" r="r" b="b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5" name="Freeform 43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3191"/>
                </a:cxn>
              </a:cxnLst>
              <a:rect l="0" t="0" r="r" b="b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6" name="Freeform 44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0"/>
                </a:cxn>
              </a:cxnLst>
              <a:rect l="0" t="0" r="r" b="b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7" name="Freeform 45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2"/>
                </a:cxn>
              </a:cxnLst>
              <a:rect l="0" t="0" r="r" b="b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8" name="Freeform 46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3199"/>
                </a:cxn>
              </a:cxnLst>
              <a:rect l="0" t="0" r="r" b="b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39" name="Freeform 47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40" name="Freeform 48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41" name="Freeform 49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164"/>
                </a:cxn>
              </a:cxnLst>
              <a:rect l="0" t="0" r="r" b="b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42" name="Freeform 50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3164"/>
                </a:cxn>
              </a:cxnLst>
              <a:rect l="0" t="0" r="r" b="b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43" name="Freeform 51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72"/>
                </a:cxn>
              </a:cxnLst>
              <a:rect l="0" t="0" r="r" b="b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44" name="Freeform 52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64"/>
                </a:cxn>
              </a:cxnLst>
              <a:rect l="0" t="0" r="r" b="b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7445" name="Line 53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7446" name="Text Box 54"/>
          <p:cNvSpPr txBox="1">
            <a:spLocks noChangeArrowheads="1"/>
          </p:cNvSpPr>
          <p:nvPr/>
        </p:nvSpPr>
        <p:spPr bwMode="auto">
          <a:xfrm>
            <a:off x="6445250" y="40925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187447" name="Text Box 55"/>
          <p:cNvSpPr txBox="1">
            <a:spLocks noChangeArrowheads="1"/>
          </p:cNvSpPr>
          <p:nvPr/>
        </p:nvSpPr>
        <p:spPr bwMode="auto">
          <a:xfrm>
            <a:off x="5940425" y="19177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y</a:t>
            </a:r>
            <a:endParaRPr lang="ru-RU" sz="2400" b="1"/>
          </a:p>
        </p:txBody>
      </p:sp>
      <p:sp>
        <p:nvSpPr>
          <p:cNvPr id="187448" name="Text Box 56"/>
          <p:cNvSpPr txBox="1">
            <a:spLocks noChangeArrowheads="1"/>
          </p:cNvSpPr>
          <p:nvPr/>
        </p:nvSpPr>
        <p:spPr bwMode="auto">
          <a:xfrm>
            <a:off x="8610600" y="36798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x</a:t>
            </a:r>
            <a:endParaRPr lang="ru-RU" sz="2400" b="1"/>
          </a:p>
        </p:txBody>
      </p:sp>
      <p:sp>
        <p:nvSpPr>
          <p:cNvPr id="187449" name="Freeform 57"/>
          <p:cNvSpPr>
            <a:spLocks/>
          </p:cNvSpPr>
          <p:nvPr/>
        </p:nvSpPr>
        <p:spPr bwMode="auto">
          <a:xfrm>
            <a:off x="3763963" y="2646363"/>
            <a:ext cx="4965700" cy="127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128" y="0"/>
              </a:cxn>
            </a:cxnLst>
            <a:rect l="0" t="0" r="r" b="b"/>
            <a:pathLst>
              <a:path w="3128" h="8">
                <a:moveTo>
                  <a:pt x="0" y="8"/>
                </a:moveTo>
                <a:lnTo>
                  <a:pt x="3128" y="0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58" name="Freeform 66"/>
          <p:cNvSpPr>
            <a:spLocks/>
          </p:cNvSpPr>
          <p:nvPr/>
        </p:nvSpPr>
        <p:spPr bwMode="auto">
          <a:xfrm>
            <a:off x="4102100" y="3038475"/>
            <a:ext cx="4330700" cy="1984375"/>
          </a:xfrm>
          <a:custGeom>
            <a:avLst/>
            <a:gdLst/>
            <a:ahLst/>
            <a:cxnLst>
              <a:cxn ang="0">
                <a:pos x="0" y="1158"/>
              </a:cxn>
              <a:cxn ang="0">
                <a:pos x="160" y="155"/>
              </a:cxn>
              <a:cxn ang="0">
                <a:pos x="434" y="1029"/>
              </a:cxn>
              <a:cxn ang="0">
                <a:pos x="842" y="30"/>
              </a:cxn>
              <a:cxn ang="0">
                <a:pos x="1343" y="1212"/>
              </a:cxn>
              <a:cxn ang="0">
                <a:pos x="2018" y="261"/>
              </a:cxn>
              <a:cxn ang="0">
                <a:pos x="2728" y="1174"/>
              </a:cxn>
            </a:cxnLst>
            <a:rect l="0" t="0" r="r" b="b"/>
            <a:pathLst>
              <a:path w="2728" h="1250">
                <a:moveTo>
                  <a:pt x="0" y="1158"/>
                </a:moveTo>
                <a:cubicBezTo>
                  <a:pt x="28" y="991"/>
                  <a:pt x="88" y="176"/>
                  <a:pt x="160" y="155"/>
                </a:cubicBezTo>
                <a:cubicBezTo>
                  <a:pt x="232" y="134"/>
                  <a:pt x="320" y="1050"/>
                  <a:pt x="434" y="1029"/>
                </a:cubicBezTo>
                <a:cubicBezTo>
                  <a:pt x="548" y="1008"/>
                  <a:pt x="691" y="0"/>
                  <a:pt x="842" y="30"/>
                </a:cubicBezTo>
                <a:cubicBezTo>
                  <a:pt x="993" y="60"/>
                  <a:pt x="1147" y="1174"/>
                  <a:pt x="1343" y="1212"/>
                </a:cubicBezTo>
                <a:cubicBezTo>
                  <a:pt x="1539" y="1250"/>
                  <a:pt x="1787" y="267"/>
                  <a:pt x="2018" y="261"/>
                </a:cubicBezTo>
                <a:cubicBezTo>
                  <a:pt x="2249" y="255"/>
                  <a:pt x="2580" y="984"/>
                  <a:pt x="2728" y="1174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7459" name="Rectangle 67"/>
          <p:cNvSpPr>
            <a:spLocks noChangeArrowheads="1"/>
          </p:cNvSpPr>
          <p:nvPr/>
        </p:nvSpPr>
        <p:spPr bwMode="auto">
          <a:xfrm>
            <a:off x="3773488" y="357981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1">
                <a:latin typeface="Times New Roman" pitchFamily="18" charset="0"/>
              </a:rPr>
              <a:t>a</a:t>
            </a:r>
            <a:endParaRPr lang="ru-RU" sz="3600" b="1" i="1">
              <a:latin typeface="Times New Roman" pitchFamily="18" charset="0"/>
            </a:endParaRPr>
          </a:p>
        </p:txBody>
      </p:sp>
      <p:sp>
        <p:nvSpPr>
          <p:cNvPr id="187460" name="Rectangle 68"/>
          <p:cNvSpPr>
            <a:spLocks noChangeArrowheads="1"/>
          </p:cNvSpPr>
          <p:nvPr/>
        </p:nvSpPr>
        <p:spPr bwMode="auto">
          <a:xfrm>
            <a:off x="8101013" y="357346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1">
                <a:latin typeface="Times New Roman" pitchFamily="18" charset="0"/>
              </a:rPr>
              <a:t>b</a:t>
            </a:r>
            <a:endParaRPr lang="ru-RU" sz="3600" b="1" i="1">
              <a:latin typeface="Times New Roman" pitchFamily="18" charset="0"/>
            </a:endParaRPr>
          </a:p>
        </p:txBody>
      </p:sp>
      <p:sp>
        <p:nvSpPr>
          <p:cNvPr id="187461" name="Oval 69"/>
          <p:cNvSpPr>
            <a:spLocks noChangeArrowheads="1"/>
          </p:cNvSpPr>
          <p:nvPr/>
        </p:nvSpPr>
        <p:spPr bwMode="auto">
          <a:xfrm>
            <a:off x="4067175" y="48688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7462" name="Oval 70"/>
          <p:cNvSpPr>
            <a:spLocks noChangeArrowheads="1"/>
          </p:cNvSpPr>
          <p:nvPr/>
        </p:nvSpPr>
        <p:spPr bwMode="auto">
          <a:xfrm>
            <a:off x="8388350" y="48688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" name="Овал 69"/>
          <p:cNvSpPr/>
          <p:nvPr/>
        </p:nvSpPr>
        <p:spPr>
          <a:xfrm>
            <a:off x="7858148" y="4000504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1" name="Овал 70"/>
          <p:cNvSpPr/>
          <p:nvPr/>
        </p:nvSpPr>
        <p:spPr>
          <a:xfrm>
            <a:off x="6786578" y="4000504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2" name="Овал 71"/>
          <p:cNvSpPr/>
          <p:nvPr/>
        </p:nvSpPr>
        <p:spPr>
          <a:xfrm>
            <a:off x="5786446" y="4000504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5000628" y="4000504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4" name="Овал 73"/>
          <p:cNvSpPr/>
          <p:nvPr/>
        </p:nvSpPr>
        <p:spPr>
          <a:xfrm>
            <a:off x="4500562" y="4000504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5" name="Овал 74"/>
          <p:cNvSpPr/>
          <p:nvPr/>
        </p:nvSpPr>
        <p:spPr>
          <a:xfrm>
            <a:off x="4143372" y="4000504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0" grpId="1" animBg="1"/>
      <p:bldP spid="71" grpId="0" animBg="1"/>
      <p:bldP spid="72" grpId="0" animBg="1"/>
      <p:bldP spid="72" grpId="1" animBg="1"/>
      <p:bldP spid="73" grpId="0" animBg="1"/>
      <p:bldP spid="74" grpId="0" animBg="1"/>
      <p:bldP spid="74" grpId="1" animBg="1"/>
      <p:bldP spid="7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3" name="Freeform 7"/>
          <p:cNvSpPr>
            <a:spLocks/>
          </p:cNvSpPr>
          <p:nvPr/>
        </p:nvSpPr>
        <p:spPr bwMode="auto">
          <a:xfrm>
            <a:off x="4427538" y="2349500"/>
            <a:ext cx="1584325" cy="1511300"/>
          </a:xfrm>
          <a:custGeom>
            <a:avLst/>
            <a:gdLst/>
            <a:ahLst/>
            <a:cxnLst>
              <a:cxn ang="0">
                <a:pos x="0" y="998"/>
              </a:cxn>
              <a:cxn ang="0">
                <a:pos x="998" y="998"/>
              </a:cxn>
              <a:cxn ang="0">
                <a:pos x="998" y="0"/>
              </a:cxn>
              <a:cxn ang="0">
                <a:pos x="0" y="998"/>
              </a:cxn>
            </a:cxnLst>
            <a:rect l="0" t="0" r="r" b="b"/>
            <a:pathLst>
              <a:path w="998" h="998">
                <a:moveTo>
                  <a:pt x="0" y="998"/>
                </a:moveTo>
                <a:lnTo>
                  <a:pt x="998" y="998"/>
                </a:lnTo>
                <a:lnTo>
                  <a:pt x="998" y="0"/>
                </a:lnTo>
                <a:lnTo>
                  <a:pt x="0" y="998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88424" name="Rectangle 8"/>
          <p:cNvSpPr>
            <a:spLocks noChangeArrowheads="1"/>
          </p:cNvSpPr>
          <p:nvPr/>
        </p:nvSpPr>
        <p:spPr bwMode="auto">
          <a:xfrm>
            <a:off x="6013450" y="3863975"/>
            <a:ext cx="38735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fontAlgn="b"/>
            <a:r>
              <a:rPr lang="ru-RU" sz="1400">
                <a:latin typeface="Arial Cyr" charset="-52"/>
              </a:rPr>
              <a:t> </a:t>
            </a:r>
            <a:endParaRPr lang="ru-RU" sz="1800"/>
          </a:p>
        </p:txBody>
      </p:sp>
      <p:sp>
        <p:nvSpPr>
          <p:cNvPr id="188425" name="Line 9"/>
          <p:cNvSpPr>
            <a:spLocks noChangeShapeType="1"/>
          </p:cNvSpPr>
          <p:nvPr/>
        </p:nvSpPr>
        <p:spPr bwMode="auto">
          <a:xfrm>
            <a:off x="4067175" y="1552575"/>
            <a:ext cx="0" cy="3465513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8426" name="Line 10"/>
          <p:cNvSpPr>
            <a:spLocks noChangeShapeType="1"/>
          </p:cNvSpPr>
          <p:nvPr/>
        </p:nvSpPr>
        <p:spPr bwMode="auto">
          <a:xfrm>
            <a:off x="6013450" y="1552575"/>
            <a:ext cx="0" cy="3465513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88427" name="Group 11"/>
          <p:cNvGrpSpPr>
            <a:grpSpLocks/>
          </p:cNvGrpSpPr>
          <p:nvPr/>
        </p:nvGrpSpPr>
        <p:grpSpPr bwMode="auto">
          <a:xfrm>
            <a:off x="4071934" y="1357298"/>
            <a:ext cx="3960813" cy="3676650"/>
            <a:chOff x="2562" y="845"/>
            <a:chExt cx="2495" cy="2316"/>
          </a:xfrm>
        </p:grpSpPr>
        <p:sp>
          <p:nvSpPr>
            <p:cNvPr id="188428" name="Line 12"/>
            <p:cNvSpPr>
              <a:spLocks noChangeShapeType="1"/>
            </p:cNvSpPr>
            <p:nvPr/>
          </p:nvSpPr>
          <p:spPr bwMode="auto">
            <a:xfrm>
              <a:off x="2562" y="2432"/>
              <a:ext cx="249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29" name="Line 13"/>
            <p:cNvSpPr>
              <a:spLocks noChangeShapeType="1"/>
            </p:cNvSpPr>
            <p:nvPr/>
          </p:nvSpPr>
          <p:spPr bwMode="auto">
            <a:xfrm>
              <a:off x="2562" y="97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0" name="Line 14"/>
            <p:cNvSpPr>
              <a:spLocks noChangeShapeType="1"/>
            </p:cNvSpPr>
            <p:nvPr/>
          </p:nvSpPr>
          <p:spPr bwMode="auto">
            <a:xfrm>
              <a:off x="2562" y="316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1" name="Line 15"/>
            <p:cNvSpPr>
              <a:spLocks noChangeShapeType="1"/>
            </p:cNvSpPr>
            <p:nvPr/>
          </p:nvSpPr>
          <p:spPr bwMode="auto">
            <a:xfrm>
              <a:off x="501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2" name="Line 16"/>
            <p:cNvSpPr>
              <a:spLocks noChangeShapeType="1"/>
            </p:cNvSpPr>
            <p:nvPr/>
          </p:nvSpPr>
          <p:spPr bwMode="auto">
            <a:xfrm>
              <a:off x="2562" y="1220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3" name="Line 17"/>
            <p:cNvSpPr>
              <a:spLocks noChangeShapeType="1"/>
            </p:cNvSpPr>
            <p:nvPr/>
          </p:nvSpPr>
          <p:spPr bwMode="auto">
            <a:xfrm>
              <a:off x="280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4" name="Line 18"/>
            <p:cNvSpPr>
              <a:spLocks noChangeShapeType="1"/>
            </p:cNvSpPr>
            <p:nvPr/>
          </p:nvSpPr>
          <p:spPr bwMode="auto">
            <a:xfrm>
              <a:off x="305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5" name="Line 19"/>
            <p:cNvSpPr>
              <a:spLocks noChangeShapeType="1"/>
            </p:cNvSpPr>
            <p:nvPr/>
          </p:nvSpPr>
          <p:spPr bwMode="auto">
            <a:xfrm>
              <a:off x="329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6" name="Line 20"/>
            <p:cNvSpPr>
              <a:spLocks noChangeShapeType="1"/>
            </p:cNvSpPr>
            <p:nvPr/>
          </p:nvSpPr>
          <p:spPr bwMode="auto">
            <a:xfrm>
              <a:off x="354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7" name="Line 21"/>
            <p:cNvSpPr>
              <a:spLocks noChangeShapeType="1"/>
            </p:cNvSpPr>
            <p:nvPr/>
          </p:nvSpPr>
          <p:spPr bwMode="auto">
            <a:xfrm>
              <a:off x="403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8" name="Line 22"/>
            <p:cNvSpPr>
              <a:spLocks noChangeShapeType="1"/>
            </p:cNvSpPr>
            <p:nvPr/>
          </p:nvSpPr>
          <p:spPr bwMode="auto">
            <a:xfrm>
              <a:off x="427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39" name="Line 23"/>
            <p:cNvSpPr>
              <a:spLocks noChangeShapeType="1"/>
            </p:cNvSpPr>
            <p:nvPr/>
          </p:nvSpPr>
          <p:spPr bwMode="auto">
            <a:xfrm>
              <a:off x="452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40" name="Line 24"/>
            <p:cNvSpPr>
              <a:spLocks noChangeShapeType="1"/>
            </p:cNvSpPr>
            <p:nvPr/>
          </p:nvSpPr>
          <p:spPr bwMode="auto">
            <a:xfrm>
              <a:off x="476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41" name="Line 25"/>
            <p:cNvSpPr>
              <a:spLocks noChangeShapeType="1"/>
            </p:cNvSpPr>
            <p:nvPr/>
          </p:nvSpPr>
          <p:spPr bwMode="auto">
            <a:xfrm>
              <a:off x="2562" y="1463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42" name="Line 26"/>
            <p:cNvSpPr>
              <a:spLocks noChangeShapeType="1"/>
            </p:cNvSpPr>
            <p:nvPr/>
          </p:nvSpPr>
          <p:spPr bwMode="auto">
            <a:xfrm>
              <a:off x="2562" y="1705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43" name="Line 27"/>
            <p:cNvSpPr>
              <a:spLocks noChangeShapeType="1"/>
            </p:cNvSpPr>
            <p:nvPr/>
          </p:nvSpPr>
          <p:spPr bwMode="auto">
            <a:xfrm>
              <a:off x="2562" y="194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44" name="Line 28"/>
            <p:cNvSpPr>
              <a:spLocks noChangeShapeType="1"/>
            </p:cNvSpPr>
            <p:nvPr/>
          </p:nvSpPr>
          <p:spPr bwMode="auto">
            <a:xfrm>
              <a:off x="2562" y="219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45" name="Line 29"/>
            <p:cNvSpPr>
              <a:spLocks noChangeShapeType="1"/>
            </p:cNvSpPr>
            <p:nvPr/>
          </p:nvSpPr>
          <p:spPr bwMode="auto">
            <a:xfrm>
              <a:off x="2562" y="2676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46" name="Line 30"/>
            <p:cNvSpPr>
              <a:spLocks noChangeShapeType="1"/>
            </p:cNvSpPr>
            <p:nvPr/>
          </p:nvSpPr>
          <p:spPr bwMode="auto">
            <a:xfrm>
              <a:off x="2562" y="2919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47" name="Line 31"/>
            <p:cNvSpPr>
              <a:spLocks noChangeShapeType="1"/>
            </p:cNvSpPr>
            <p:nvPr/>
          </p:nvSpPr>
          <p:spPr bwMode="auto">
            <a:xfrm flipV="1">
              <a:off x="3788" y="845"/>
              <a:ext cx="0" cy="23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8448" name="Line 32"/>
          <p:cNvSpPr>
            <a:spLocks noChangeShapeType="1"/>
          </p:cNvSpPr>
          <p:nvPr/>
        </p:nvSpPr>
        <p:spPr bwMode="auto">
          <a:xfrm>
            <a:off x="5508625" y="2852738"/>
            <a:ext cx="0" cy="1008062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8449" name="Text Box 33"/>
          <p:cNvSpPr txBox="1">
            <a:spLocks noChangeArrowheads="1"/>
          </p:cNvSpPr>
          <p:nvPr/>
        </p:nvSpPr>
        <p:spPr bwMode="auto">
          <a:xfrm>
            <a:off x="395288" y="211138"/>
            <a:ext cx="85693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рисунке изображен график функции у =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касательная к нему в точке с абсциссой х</a:t>
            </a:r>
            <a:r>
              <a:rPr lang="ru-RU" sz="2400" b="1" i="1" baseline="-250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значение производной в точке х</a:t>
            </a:r>
            <a:r>
              <a:rPr lang="ru-RU" sz="2400" b="1" i="1" baseline="-250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8459" name="Freeform 43"/>
          <p:cNvSpPr>
            <a:spLocks/>
          </p:cNvSpPr>
          <p:nvPr/>
        </p:nvSpPr>
        <p:spPr bwMode="auto">
          <a:xfrm>
            <a:off x="4681538" y="2070100"/>
            <a:ext cx="2987675" cy="2911475"/>
          </a:xfrm>
          <a:custGeom>
            <a:avLst/>
            <a:gdLst/>
            <a:ahLst/>
            <a:cxnLst>
              <a:cxn ang="0">
                <a:pos x="0" y="1834"/>
              </a:cxn>
              <a:cxn ang="0">
                <a:pos x="472" y="529"/>
              </a:cxn>
              <a:cxn ang="0">
                <a:pos x="1882" y="0"/>
              </a:cxn>
            </a:cxnLst>
            <a:rect l="0" t="0" r="r" b="b"/>
            <a:pathLst>
              <a:path w="1882" h="1834">
                <a:moveTo>
                  <a:pt x="0" y="1834"/>
                </a:moveTo>
                <a:cubicBezTo>
                  <a:pt x="79" y="1617"/>
                  <a:pt x="158" y="835"/>
                  <a:pt x="472" y="529"/>
                </a:cubicBezTo>
                <a:cubicBezTo>
                  <a:pt x="786" y="223"/>
                  <a:pt x="1588" y="110"/>
                  <a:pt x="1882" y="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8460" name="Line 44"/>
          <p:cNvSpPr>
            <a:spLocks noChangeShapeType="1"/>
          </p:cNvSpPr>
          <p:nvPr/>
        </p:nvSpPr>
        <p:spPr bwMode="auto">
          <a:xfrm flipH="1">
            <a:off x="3779838" y="1412875"/>
            <a:ext cx="3168650" cy="3095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8461" name="Oval 45"/>
          <p:cNvSpPr>
            <a:spLocks noChangeArrowheads="1"/>
          </p:cNvSpPr>
          <p:nvPr/>
        </p:nvSpPr>
        <p:spPr bwMode="auto">
          <a:xfrm>
            <a:off x="5473700" y="2781300"/>
            <a:ext cx="106363" cy="85725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8462" name="Text Box 46"/>
          <p:cNvSpPr txBox="1">
            <a:spLocks noChangeArrowheads="1"/>
          </p:cNvSpPr>
          <p:nvPr/>
        </p:nvSpPr>
        <p:spPr bwMode="auto">
          <a:xfrm>
            <a:off x="5292725" y="3789363"/>
            <a:ext cx="67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 b="1" i="1"/>
              <a:t>х</a:t>
            </a:r>
            <a:r>
              <a:rPr lang="ru-RU" sz="1800" b="1" i="1" baseline="-25000"/>
              <a:t>0</a:t>
            </a:r>
            <a:endParaRPr lang="ru-RU" sz="1800" b="1" i="1"/>
          </a:p>
        </p:txBody>
      </p:sp>
      <p:grpSp>
        <p:nvGrpSpPr>
          <p:cNvPr id="188463" name="Group 47"/>
          <p:cNvGrpSpPr>
            <a:grpSpLocks/>
          </p:cNvGrpSpPr>
          <p:nvPr/>
        </p:nvGrpSpPr>
        <p:grpSpPr bwMode="auto">
          <a:xfrm>
            <a:off x="4427538" y="2349500"/>
            <a:ext cx="1584325" cy="1511300"/>
            <a:chOff x="2789" y="1480"/>
            <a:chExt cx="998" cy="952"/>
          </a:xfrm>
        </p:grpSpPr>
        <p:sp>
          <p:nvSpPr>
            <p:cNvPr id="188464" name="Line 48"/>
            <p:cNvSpPr>
              <a:spLocks noChangeShapeType="1"/>
            </p:cNvSpPr>
            <p:nvPr/>
          </p:nvSpPr>
          <p:spPr bwMode="auto">
            <a:xfrm>
              <a:off x="3787" y="1480"/>
              <a:ext cx="0" cy="95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8465" name="Line 49"/>
            <p:cNvSpPr>
              <a:spLocks noChangeShapeType="1"/>
            </p:cNvSpPr>
            <p:nvPr/>
          </p:nvSpPr>
          <p:spPr bwMode="auto">
            <a:xfrm flipH="1">
              <a:off x="2789" y="2432"/>
              <a:ext cx="99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8466" name="Text Box 50"/>
          <p:cNvSpPr txBox="1">
            <a:spLocks noChangeArrowheads="1"/>
          </p:cNvSpPr>
          <p:nvPr/>
        </p:nvSpPr>
        <p:spPr bwMode="auto">
          <a:xfrm>
            <a:off x="1571604" y="5000636"/>
            <a:ext cx="59404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Угол 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наклона касательной с осью Ох острый, значит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&gt;o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прямоугольного треугольника </a:t>
            </a:r>
          </a:p>
          <a:p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находим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l-GR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: 4 =</a:t>
            </a:r>
            <a:r>
              <a:rPr lang="ru-RU" sz="24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Значит,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= 1.</a:t>
            </a:r>
            <a:endParaRPr lang="el-GR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24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072198" y="2714620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00FF"/>
                </a:solidFill>
              </a:rPr>
              <a:t>4</a:t>
            </a:r>
            <a:endParaRPr lang="ru-RU" sz="3600" dirty="0">
              <a:solidFill>
                <a:srgbClr val="0000FF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929190" y="3857628"/>
            <a:ext cx="4783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4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9" name="Дуга 38"/>
          <p:cNvSpPr/>
          <p:nvPr/>
        </p:nvSpPr>
        <p:spPr>
          <a:xfrm>
            <a:off x="4643438" y="3571876"/>
            <a:ext cx="285752" cy="500066"/>
          </a:xfrm>
          <a:prstGeom prst="arc">
            <a:avLst/>
          </a:prstGeom>
          <a:solidFill>
            <a:srgbClr val="C00000"/>
          </a:solidFill>
          <a:ln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23" grpId="0" animBg="1"/>
      <p:bldP spid="56" grpId="0"/>
      <p:bldP spid="57" grpId="0"/>
      <p:bldP spid="3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89" name="Text Box 49"/>
          <p:cNvSpPr txBox="1">
            <a:spLocks noChangeArrowheads="1"/>
          </p:cNvSpPr>
          <p:nvPr/>
        </p:nvSpPr>
        <p:spPr bwMode="auto">
          <a:xfrm>
            <a:off x="1214414" y="4929198"/>
            <a:ext cx="5867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Угол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наклона касательной с осью Ох тупой, значит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Из прямоугольного треугольника </a:t>
            </a: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находим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l-GR" sz="2400" b="1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6 : 3 =2.  Значит,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= -2</a:t>
            </a:r>
            <a:endParaRPr lang="el-GR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9447" name="Group 7"/>
          <p:cNvGrpSpPr>
            <a:grpSpLocks/>
          </p:cNvGrpSpPr>
          <p:nvPr/>
        </p:nvGrpSpPr>
        <p:grpSpPr bwMode="auto">
          <a:xfrm>
            <a:off x="4067175" y="1341438"/>
            <a:ext cx="3960813" cy="3676650"/>
            <a:chOff x="2562" y="845"/>
            <a:chExt cx="2495" cy="2316"/>
          </a:xfrm>
        </p:grpSpPr>
        <p:grpSp>
          <p:nvGrpSpPr>
            <p:cNvPr id="189448" name="Group 8"/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189449" name="Line 9"/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0" name="Line 10"/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1" name="Line 11"/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2" name="Line 12"/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3" name="Line 13"/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4" name="Line 14"/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5" name="Line 15"/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6" name="Line 16"/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7" name="Line 17"/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8" name="Line 18"/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59" name="Line 19"/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60" name="Line 20"/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61" name="Line 21"/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62" name="Line 22"/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63" name="Line 23"/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64" name="Line 24"/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65" name="Line 25"/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66" name="Line 26"/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67" name="Line 27"/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9468" name="Line 28"/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9469" name="Line 29"/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9470" name="Freeform 30"/>
          <p:cNvSpPr>
            <a:spLocks/>
          </p:cNvSpPr>
          <p:nvPr/>
        </p:nvSpPr>
        <p:spPr bwMode="auto">
          <a:xfrm flipH="1">
            <a:off x="6011863" y="1557338"/>
            <a:ext cx="1152525" cy="2303462"/>
          </a:xfrm>
          <a:custGeom>
            <a:avLst/>
            <a:gdLst/>
            <a:ahLst/>
            <a:cxnLst>
              <a:cxn ang="0">
                <a:pos x="0" y="998"/>
              </a:cxn>
              <a:cxn ang="0">
                <a:pos x="998" y="998"/>
              </a:cxn>
              <a:cxn ang="0">
                <a:pos x="998" y="0"/>
              </a:cxn>
              <a:cxn ang="0">
                <a:pos x="0" y="998"/>
              </a:cxn>
            </a:cxnLst>
            <a:rect l="0" t="0" r="r" b="b"/>
            <a:pathLst>
              <a:path w="998" h="998">
                <a:moveTo>
                  <a:pt x="0" y="998"/>
                </a:moveTo>
                <a:lnTo>
                  <a:pt x="998" y="998"/>
                </a:lnTo>
                <a:lnTo>
                  <a:pt x="998" y="0"/>
                </a:lnTo>
                <a:lnTo>
                  <a:pt x="0" y="998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89471" name="Line 31"/>
          <p:cNvSpPr>
            <a:spLocks noChangeShapeType="1"/>
          </p:cNvSpPr>
          <p:nvPr/>
        </p:nvSpPr>
        <p:spPr bwMode="auto">
          <a:xfrm>
            <a:off x="6659563" y="2781300"/>
            <a:ext cx="0" cy="10795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9472" name="Text Box 32"/>
          <p:cNvSpPr txBox="1">
            <a:spLocks noChangeArrowheads="1"/>
          </p:cNvSpPr>
          <p:nvPr/>
        </p:nvSpPr>
        <p:spPr bwMode="auto">
          <a:xfrm>
            <a:off x="468313" y="211138"/>
            <a:ext cx="8653138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рисунке изображен график функции у =</a:t>
            </a:r>
            <a:r>
              <a:rPr lang="en-US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касательная </a:t>
            </a:r>
          </a:p>
          <a:p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нему в точке с абсциссой х</a:t>
            </a:r>
            <a:r>
              <a:rPr lang="ru-RU" sz="2400" b="1" i="1" baseline="-250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значение производной в точке х</a:t>
            </a:r>
            <a:r>
              <a:rPr lang="ru-RU" sz="2400" b="1" i="1" baseline="-250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baseline="-25000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/>
          </a:p>
        </p:txBody>
      </p:sp>
      <p:sp>
        <p:nvSpPr>
          <p:cNvPr id="189482" name="Freeform 42"/>
          <p:cNvSpPr>
            <a:spLocks/>
          </p:cNvSpPr>
          <p:nvPr/>
        </p:nvSpPr>
        <p:spPr bwMode="auto">
          <a:xfrm>
            <a:off x="4156075" y="2360613"/>
            <a:ext cx="3089275" cy="2446337"/>
          </a:xfrm>
          <a:custGeom>
            <a:avLst/>
            <a:gdLst/>
            <a:ahLst/>
            <a:cxnLst>
              <a:cxn ang="0">
                <a:pos x="0" y="669"/>
              </a:cxn>
              <a:cxn ang="0">
                <a:pos x="201" y="1253"/>
              </a:cxn>
              <a:cxn ang="0">
                <a:pos x="402" y="1393"/>
              </a:cxn>
              <a:cxn ang="0">
                <a:pos x="620" y="756"/>
              </a:cxn>
              <a:cxn ang="0">
                <a:pos x="821" y="293"/>
              </a:cxn>
              <a:cxn ang="0">
                <a:pos x="1187" y="14"/>
              </a:cxn>
              <a:cxn ang="0">
                <a:pos x="1510" y="206"/>
              </a:cxn>
              <a:cxn ang="0">
                <a:pos x="1667" y="573"/>
              </a:cxn>
              <a:cxn ang="0">
                <a:pos x="1946" y="1541"/>
              </a:cxn>
            </a:cxnLst>
            <a:rect l="0" t="0" r="r" b="b"/>
            <a:pathLst>
              <a:path w="1946" h="1541">
                <a:moveTo>
                  <a:pt x="0" y="669"/>
                </a:moveTo>
                <a:cubicBezTo>
                  <a:pt x="34" y="766"/>
                  <a:pt x="134" y="1132"/>
                  <a:pt x="201" y="1253"/>
                </a:cubicBezTo>
                <a:cubicBezTo>
                  <a:pt x="268" y="1374"/>
                  <a:pt x="332" y="1476"/>
                  <a:pt x="402" y="1393"/>
                </a:cubicBezTo>
                <a:cubicBezTo>
                  <a:pt x="472" y="1310"/>
                  <a:pt x="550" y="939"/>
                  <a:pt x="620" y="756"/>
                </a:cubicBezTo>
                <a:cubicBezTo>
                  <a:pt x="690" y="573"/>
                  <a:pt x="726" y="417"/>
                  <a:pt x="821" y="293"/>
                </a:cubicBezTo>
                <a:cubicBezTo>
                  <a:pt x="916" y="169"/>
                  <a:pt x="1072" y="28"/>
                  <a:pt x="1187" y="14"/>
                </a:cubicBezTo>
                <a:cubicBezTo>
                  <a:pt x="1302" y="0"/>
                  <a:pt x="1430" y="113"/>
                  <a:pt x="1510" y="206"/>
                </a:cubicBezTo>
                <a:cubicBezTo>
                  <a:pt x="1590" y="299"/>
                  <a:pt x="1594" y="351"/>
                  <a:pt x="1667" y="573"/>
                </a:cubicBezTo>
                <a:cubicBezTo>
                  <a:pt x="1740" y="795"/>
                  <a:pt x="1888" y="1339"/>
                  <a:pt x="1946" y="1541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9483" name="Line 43"/>
          <p:cNvSpPr>
            <a:spLocks noChangeShapeType="1"/>
          </p:cNvSpPr>
          <p:nvPr/>
        </p:nvSpPr>
        <p:spPr bwMode="auto">
          <a:xfrm flipH="1" flipV="1">
            <a:off x="5857884" y="1214422"/>
            <a:ext cx="1873250" cy="374491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9484" name="Oval 44"/>
          <p:cNvSpPr>
            <a:spLocks noChangeArrowheads="1"/>
          </p:cNvSpPr>
          <p:nvPr/>
        </p:nvSpPr>
        <p:spPr bwMode="auto">
          <a:xfrm>
            <a:off x="6626225" y="2838450"/>
            <a:ext cx="106363" cy="85725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9485" name="Text Box 45"/>
          <p:cNvSpPr txBox="1">
            <a:spLocks noChangeArrowheads="1"/>
          </p:cNvSpPr>
          <p:nvPr/>
        </p:nvSpPr>
        <p:spPr bwMode="auto">
          <a:xfrm>
            <a:off x="6516688" y="3789363"/>
            <a:ext cx="67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 b="1" i="1"/>
              <a:t>х</a:t>
            </a:r>
            <a:r>
              <a:rPr lang="ru-RU" sz="1800" b="1" i="1" baseline="-25000"/>
              <a:t>0</a:t>
            </a:r>
            <a:endParaRPr lang="ru-RU" sz="1800" b="1" i="1"/>
          </a:p>
        </p:txBody>
      </p:sp>
      <p:grpSp>
        <p:nvGrpSpPr>
          <p:cNvPr id="189486" name="Group 46"/>
          <p:cNvGrpSpPr>
            <a:grpSpLocks/>
          </p:cNvGrpSpPr>
          <p:nvPr/>
        </p:nvGrpSpPr>
        <p:grpSpPr bwMode="auto">
          <a:xfrm flipH="1">
            <a:off x="6011863" y="1557338"/>
            <a:ext cx="1152525" cy="2303462"/>
            <a:chOff x="2789" y="1480"/>
            <a:chExt cx="998" cy="952"/>
          </a:xfrm>
        </p:grpSpPr>
        <p:sp>
          <p:nvSpPr>
            <p:cNvPr id="189487" name="Line 47"/>
            <p:cNvSpPr>
              <a:spLocks noChangeShapeType="1"/>
            </p:cNvSpPr>
            <p:nvPr/>
          </p:nvSpPr>
          <p:spPr bwMode="auto">
            <a:xfrm>
              <a:off x="3787" y="1480"/>
              <a:ext cx="0" cy="95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9488" name="Line 48"/>
            <p:cNvSpPr>
              <a:spLocks noChangeShapeType="1"/>
            </p:cNvSpPr>
            <p:nvPr/>
          </p:nvSpPr>
          <p:spPr bwMode="auto">
            <a:xfrm flipH="1">
              <a:off x="2789" y="2432"/>
              <a:ext cx="99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5643570" y="257174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6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215074" y="3929066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3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8" name="Дуга 37"/>
          <p:cNvSpPr/>
          <p:nvPr/>
        </p:nvSpPr>
        <p:spPr>
          <a:xfrm rot="14676421">
            <a:off x="6951588" y="3357601"/>
            <a:ext cx="288049" cy="705592"/>
          </a:xfrm>
          <a:prstGeom prst="arc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70" grpId="0" animBg="1"/>
      <p:bldP spid="56" grpId="0"/>
      <p:bldP spid="57" grpId="0"/>
      <p:bldP spid="3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472" name="Group 8"/>
          <p:cNvGrpSpPr>
            <a:grpSpLocks/>
          </p:cNvGrpSpPr>
          <p:nvPr/>
        </p:nvGrpSpPr>
        <p:grpSpPr bwMode="auto">
          <a:xfrm>
            <a:off x="4067175" y="1341438"/>
            <a:ext cx="3960813" cy="3676650"/>
            <a:chOff x="2562" y="845"/>
            <a:chExt cx="2495" cy="2316"/>
          </a:xfrm>
        </p:grpSpPr>
        <p:grpSp>
          <p:nvGrpSpPr>
            <p:cNvPr id="190473" name="Group 9"/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190474" name="Line 10"/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75" name="Line 11"/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76" name="Line 12"/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77" name="Line 13"/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78" name="Line 14"/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79" name="Line 15"/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0" name="Line 16"/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1" name="Line 17"/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2" name="Line 18"/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3" name="Line 19"/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4" name="Line 20"/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5" name="Line 21"/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6" name="Line 22"/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7" name="Line 23"/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8" name="Line 24"/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89" name="Line 25"/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90" name="Line 26"/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91" name="Line 27"/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92" name="Line 28"/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493" name="Line 29"/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0494" name="Line 30"/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0495" name="Text Box 31"/>
          <p:cNvSpPr txBox="1">
            <a:spLocks noChangeArrowheads="1"/>
          </p:cNvSpPr>
          <p:nvPr/>
        </p:nvSpPr>
        <p:spPr bwMode="auto">
          <a:xfrm>
            <a:off x="3924300" y="3860800"/>
            <a:ext cx="2225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 b="1" dirty="0"/>
              <a:t>     -4   -3  -2   -1</a:t>
            </a:r>
          </a:p>
        </p:txBody>
      </p:sp>
      <p:sp>
        <p:nvSpPr>
          <p:cNvPr id="190496" name="Text Box 32"/>
          <p:cNvSpPr txBox="1">
            <a:spLocks noChangeArrowheads="1"/>
          </p:cNvSpPr>
          <p:nvPr/>
        </p:nvSpPr>
        <p:spPr bwMode="auto">
          <a:xfrm>
            <a:off x="6227763" y="3573463"/>
            <a:ext cx="2225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 b="1" dirty="0"/>
              <a:t>1    2    3    4    5  х</a:t>
            </a:r>
          </a:p>
        </p:txBody>
      </p:sp>
      <p:sp>
        <p:nvSpPr>
          <p:cNvPr id="190497" name="Freeform 33"/>
          <p:cNvSpPr>
            <a:spLocks/>
          </p:cNvSpPr>
          <p:nvPr/>
        </p:nvSpPr>
        <p:spPr bwMode="auto">
          <a:xfrm>
            <a:off x="4460875" y="2265363"/>
            <a:ext cx="3490913" cy="2524125"/>
          </a:xfrm>
          <a:custGeom>
            <a:avLst/>
            <a:gdLst/>
            <a:ahLst/>
            <a:cxnLst>
              <a:cxn ang="0">
                <a:pos x="0" y="345"/>
              </a:cxn>
              <a:cxn ang="0">
                <a:pos x="236" y="1008"/>
              </a:cxn>
              <a:cxn ang="0">
                <a:pos x="478" y="1413"/>
              </a:cxn>
              <a:cxn ang="0">
                <a:pos x="742" y="956"/>
              </a:cxn>
              <a:cxn ang="0">
                <a:pos x="1068" y="7"/>
              </a:cxn>
              <a:cxn ang="0">
                <a:pos x="1458" y="999"/>
              </a:cxn>
              <a:cxn ang="0">
                <a:pos x="1658" y="1549"/>
              </a:cxn>
              <a:cxn ang="0">
                <a:pos x="1859" y="1244"/>
              </a:cxn>
              <a:cxn ang="0">
                <a:pos x="1946" y="999"/>
              </a:cxn>
              <a:cxn ang="0">
                <a:pos x="2199" y="397"/>
              </a:cxn>
            </a:cxnLst>
            <a:rect l="0" t="0" r="r" b="b"/>
            <a:pathLst>
              <a:path w="2199" h="1590">
                <a:moveTo>
                  <a:pt x="0" y="345"/>
                </a:moveTo>
                <a:cubicBezTo>
                  <a:pt x="41" y="454"/>
                  <a:pt x="156" y="830"/>
                  <a:pt x="236" y="1008"/>
                </a:cubicBezTo>
                <a:cubicBezTo>
                  <a:pt x="316" y="1186"/>
                  <a:pt x="394" y="1422"/>
                  <a:pt x="478" y="1413"/>
                </a:cubicBezTo>
                <a:cubicBezTo>
                  <a:pt x="562" y="1404"/>
                  <a:pt x="644" y="1190"/>
                  <a:pt x="742" y="956"/>
                </a:cubicBezTo>
                <a:cubicBezTo>
                  <a:pt x="840" y="722"/>
                  <a:pt x="949" y="0"/>
                  <a:pt x="1068" y="7"/>
                </a:cubicBezTo>
                <a:cubicBezTo>
                  <a:pt x="1187" y="14"/>
                  <a:pt x="1360" y="742"/>
                  <a:pt x="1458" y="999"/>
                </a:cubicBezTo>
                <a:cubicBezTo>
                  <a:pt x="1556" y="1256"/>
                  <a:pt x="1591" y="1508"/>
                  <a:pt x="1658" y="1549"/>
                </a:cubicBezTo>
                <a:cubicBezTo>
                  <a:pt x="1725" y="1590"/>
                  <a:pt x="1811" y="1336"/>
                  <a:pt x="1859" y="1244"/>
                </a:cubicBezTo>
                <a:cubicBezTo>
                  <a:pt x="1907" y="1152"/>
                  <a:pt x="1889" y="1140"/>
                  <a:pt x="1946" y="999"/>
                </a:cubicBezTo>
                <a:cubicBezTo>
                  <a:pt x="2003" y="858"/>
                  <a:pt x="2146" y="522"/>
                  <a:pt x="2199" y="397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0498" name="Text Box 34"/>
          <p:cNvSpPr txBox="1">
            <a:spLocks noChangeArrowheads="1"/>
          </p:cNvSpPr>
          <p:nvPr/>
        </p:nvSpPr>
        <p:spPr bwMode="auto">
          <a:xfrm>
            <a:off x="357158" y="357166"/>
            <a:ext cx="328614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рисунке изображен график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производной функции 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=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заданной на промежутке 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[-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;5]</a:t>
            </a:r>
            <a:r>
              <a:rPr lang="ru-RU" sz="2800" b="1" i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 промежутки возрастания функции у =</a:t>
            </a:r>
            <a:r>
              <a:rPr lang="en-US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800" b="1" i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.В ответе укажите длину наибольшего из них.</a:t>
            </a:r>
            <a:endParaRPr lang="ru-RU" sz="2800" b="1" i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0508" name="Text Box 44"/>
          <p:cNvSpPr txBox="1">
            <a:spLocks noChangeArrowheads="1"/>
          </p:cNvSpPr>
          <p:nvPr/>
        </p:nvSpPr>
        <p:spPr bwMode="auto">
          <a:xfrm>
            <a:off x="1357290" y="5715016"/>
            <a:ext cx="69119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 sz="2000" dirty="0">
              <a:cs typeface="Arial" pitchFamily="34" charset="0"/>
            </a:endParaRPr>
          </a:p>
        </p:txBody>
      </p:sp>
      <p:sp>
        <p:nvSpPr>
          <p:cNvPr id="190509" name="Text Box 45"/>
          <p:cNvSpPr txBox="1">
            <a:spLocks noChangeArrowheads="1"/>
          </p:cNvSpPr>
          <p:nvPr/>
        </p:nvSpPr>
        <p:spPr bwMode="auto">
          <a:xfrm>
            <a:off x="976313" y="112871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000" b="1"/>
          </a:p>
        </p:txBody>
      </p:sp>
      <p:sp>
        <p:nvSpPr>
          <p:cNvPr id="190510" name="Text Box 46"/>
          <p:cNvSpPr txBox="1">
            <a:spLocks noChangeArrowheads="1"/>
          </p:cNvSpPr>
          <p:nvPr/>
        </p:nvSpPr>
        <p:spPr bwMode="auto">
          <a:xfrm>
            <a:off x="925513" y="3976688"/>
            <a:ext cx="269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190511" name="Text Box 47"/>
          <p:cNvSpPr txBox="1">
            <a:spLocks noChangeArrowheads="1"/>
          </p:cNvSpPr>
          <p:nvPr/>
        </p:nvSpPr>
        <p:spPr bwMode="auto">
          <a:xfrm>
            <a:off x="890588" y="2468563"/>
            <a:ext cx="269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59" name="Овал 58"/>
          <p:cNvSpPr/>
          <p:nvPr/>
        </p:nvSpPr>
        <p:spPr>
          <a:xfrm>
            <a:off x="4429124" y="3786190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0" name="Овал 59"/>
          <p:cNvSpPr/>
          <p:nvPr/>
        </p:nvSpPr>
        <p:spPr>
          <a:xfrm>
            <a:off x="4786314" y="3786190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1" name="Овал 60"/>
          <p:cNvSpPr/>
          <p:nvPr/>
        </p:nvSpPr>
        <p:spPr>
          <a:xfrm>
            <a:off x="6715140" y="3786190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3" name="Овал 62"/>
          <p:cNvSpPr/>
          <p:nvPr/>
        </p:nvSpPr>
        <p:spPr>
          <a:xfrm>
            <a:off x="7858148" y="3786190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4" name="Овал 63"/>
          <p:cNvSpPr/>
          <p:nvPr/>
        </p:nvSpPr>
        <p:spPr>
          <a:xfrm>
            <a:off x="5572132" y="3786190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rot="16200000" flipH="1">
            <a:off x="4640179" y="3718011"/>
            <a:ext cx="1588" cy="280822"/>
          </a:xfrm>
          <a:prstGeom prst="line">
            <a:avLst/>
          </a:prstGeom>
          <a:ln w="412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Овал 66"/>
          <p:cNvSpPr/>
          <p:nvPr/>
        </p:nvSpPr>
        <p:spPr>
          <a:xfrm>
            <a:off x="7500958" y="3786190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9" name="Прямая соединительная линия 68"/>
          <p:cNvCxnSpPr>
            <a:endCxn id="61" idx="2"/>
          </p:cNvCxnSpPr>
          <p:nvPr/>
        </p:nvCxnSpPr>
        <p:spPr>
          <a:xfrm flipV="1">
            <a:off x="5572132" y="3840190"/>
            <a:ext cx="1143008" cy="17438"/>
          </a:xfrm>
          <a:prstGeom prst="line">
            <a:avLst/>
          </a:prstGeom>
          <a:ln w="412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5400000" flipH="1" flipV="1">
            <a:off x="7734396" y="3695628"/>
            <a:ext cx="0" cy="324000"/>
          </a:xfrm>
          <a:prstGeom prst="line">
            <a:avLst/>
          </a:prstGeom>
          <a:ln w="412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Овал 83"/>
          <p:cNvSpPr/>
          <p:nvPr/>
        </p:nvSpPr>
        <p:spPr>
          <a:xfrm>
            <a:off x="4429124" y="2786058"/>
            <a:ext cx="36000" cy="36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5" name="Овал 84"/>
          <p:cNvSpPr/>
          <p:nvPr/>
        </p:nvSpPr>
        <p:spPr>
          <a:xfrm>
            <a:off x="7929586" y="2857496"/>
            <a:ext cx="36000" cy="36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2" name="Арка 51"/>
          <p:cNvSpPr/>
          <p:nvPr/>
        </p:nvSpPr>
        <p:spPr>
          <a:xfrm>
            <a:off x="5643570" y="3714752"/>
            <a:ext cx="1143008" cy="142876"/>
          </a:xfrm>
          <a:prstGeom prst="blockArc">
            <a:avLst/>
          </a:prstGeom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66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000760" y="3929066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</a:rPr>
              <a:t>3</a:t>
            </a:r>
            <a:endParaRPr lang="ru-RU" sz="3200" b="1" dirty="0">
              <a:solidFill>
                <a:srgbClr val="006600"/>
              </a:solidFill>
            </a:endParaRPr>
          </a:p>
        </p:txBody>
      </p:sp>
      <p:sp>
        <p:nvSpPr>
          <p:cNvPr id="54" name="Управляющая кнопка: настраиваемая 53">
            <a:hlinkClick r:id="rId3" action="ppaction://hlinksldjump" highlightClick="1"/>
          </p:cNvPr>
          <p:cNvSpPr/>
          <p:nvPr/>
        </p:nvSpPr>
        <p:spPr>
          <a:xfrm>
            <a:off x="7786710" y="5857892"/>
            <a:ext cx="571504" cy="64294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  <p:bldP spid="61" grpId="0" animBg="1"/>
      <p:bldP spid="63" grpId="0" animBg="1"/>
      <p:bldP spid="64" grpId="0" animBg="1"/>
      <p:bldP spid="67" grpId="0" animBg="1"/>
      <p:bldP spid="52" grpId="0" animBg="1"/>
      <p:bldP spid="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1857356" y="142852"/>
            <a:ext cx="457203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Диагностическая работа №1.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142976" y="714356"/>
          <a:ext cx="6715165" cy="1143008"/>
        </p:xfrm>
        <a:graphic>
          <a:graphicData uri="http://schemas.openxmlformats.org/drawingml/2006/table">
            <a:tbl>
              <a:tblPr/>
              <a:tblGrid>
                <a:gridCol w="418733"/>
                <a:gridCol w="370138"/>
                <a:gridCol w="370138"/>
                <a:gridCol w="370138"/>
                <a:gridCol w="370138"/>
                <a:gridCol w="370138"/>
                <a:gridCol w="370138"/>
                <a:gridCol w="370138"/>
                <a:gridCol w="370138"/>
                <a:gridCol w="370592"/>
                <a:gridCol w="370592"/>
                <a:gridCol w="370592"/>
                <a:gridCol w="370592"/>
                <a:gridCol w="370592"/>
                <a:gridCol w="370592"/>
                <a:gridCol w="370592"/>
                <a:gridCol w="370592"/>
                <a:gridCol w="370592"/>
              </a:tblGrid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1.1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1.12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1.13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1.14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1.15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1.16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1.18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1,25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- 2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   - </a:t>
                      </a:r>
                      <a:r>
                        <a:rPr lang="ru-RU" sz="1000" b="1">
                          <a:latin typeface="Calibri"/>
                          <a:ea typeface="Calibri"/>
                          <a:cs typeface="Times New Roman"/>
                        </a:rPr>
                        <a:t>0,25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-3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-3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-7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-1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1,5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-33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1857356" y="1928802"/>
            <a:ext cx="514353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Диагностическая работа №2.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2976" y="2714620"/>
          <a:ext cx="6715173" cy="1214446"/>
        </p:xfrm>
        <a:graphic>
          <a:graphicData uri="http://schemas.openxmlformats.org/drawingml/2006/table">
            <a:tbl>
              <a:tblPr/>
              <a:tblGrid>
                <a:gridCol w="374225"/>
                <a:gridCol w="387851"/>
                <a:gridCol w="344706"/>
                <a:gridCol w="387851"/>
                <a:gridCol w="345159"/>
                <a:gridCol w="345159"/>
                <a:gridCol w="345159"/>
                <a:gridCol w="345159"/>
                <a:gridCol w="345159"/>
                <a:gridCol w="388305"/>
                <a:gridCol w="388305"/>
                <a:gridCol w="388305"/>
                <a:gridCol w="388305"/>
                <a:gridCol w="388305"/>
                <a:gridCol w="388305"/>
                <a:gridCol w="388305"/>
                <a:gridCol w="388305"/>
                <a:gridCol w="388305"/>
              </a:tblGrid>
              <a:tr h="485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2.1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2.12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2.13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2.14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2.15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2.16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2.18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8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0,75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-3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   - 0,75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   -0,4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-2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-1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-1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-4,5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428604"/>
            <a:ext cx="3571900" cy="171451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solidFill>
                  <a:schemeClr val="tx1"/>
                </a:solidFill>
                <a:latin typeface="Georgia" pitchFamily="18" charset="0"/>
              </a:rPr>
              <a:t>Угловым коэффициентом прямой называется</a:t>
            </a:r>
            <a:endParaRPr lang="ru-RU" sz="28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429124" y="214290"/>
            <a:ext cx="3071834" cy="7144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k = sin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500562" y="1428736"/>
            <a:ext cx="300039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k = tg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071934" y="2571744"/>
            <a:ext cx="285752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k = ctg 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428596" y="2357430"/>
            <a:ext cx="4786314" cy="3914772"/>
            <a:chOff x="240" y="624"/>
            <a:chExt cx="3792" cy="2736"/>
          </a:xfrm>
        </p:grpSpPr>
        <p:grpSp>
          <p:nvGrpSpPr>
            <p:cNvPr id="9" name="Group 4"/>
            <p:cNvGrpSpPr>
              <a:grpSpLocks/>
            </p:cNvGrpSpPr>
            <p:nvPr/>
          </p:nvGrpSpPr>
          <p:grpSpPr bwMode="auto">
            <a:xfrm>
              <a:off x="240" y="3024"/>
              <a:ext cx="3792" cy="231"/>
              <a:chOff x="240" y="3024"/>
              <a:chExt cx="3792" cy="231"/>
            </a:xfrm>
          </p:grpSpPr>
          <p:sp>
            <p:nvSpPr>
              <p:cNvPr id="15" name="Line 5"/>
              <p:cNvSpPr>
                <a:spLocks noChangeShapeType="1"/>
              </p:cNvSpPr>
              <p:nvPr/>
            </p:nvSpPr>
            <p:spPr bwMode="auto">
              <a:xfrm>
                <a:off x="240" y="3072"/>
                <a:ext cx="37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6" name="Text Box 6"/>
              <p:cNvSpPr txBox="1">
                <a:spLocks noChangeArrowheads="1"/>
              </p:cNvSpPr>
              <p:nvPr/>
            </p:nvSpPr>
            <p:spPr bwMode="auto">
              <a:xfrm>
                <a:off x="3840" y="3024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800" i="0" dirty="0"/>
                  <a:t>х</a:t>
                </a:r>
              </a:p>
            </p:txBody>
          </p:sp>
        </p:grpSp>
        <p:grpSp>
          <p:nvGrpSpPr>
            <p:cNvPr id="10" name="Group 7"/>
            <p:cNvGrpSpPr>
              <a:grpSpLocks/>
            </p:cNvGrpSpPr>
            <p:nvPr/>
          </p:nvGrpSpPr>
          <p:grpSpPr bwMode="auto">
            <a:xfrm>
              <a:off x="864" y="624"/>
              <a:ext cx="240" cy="2736"/>
              <a:chOff x="864" y="624"/>
              <a:chExt cx="240" cy="2736"/>
            </a:xfrm>
          </p:grpSpPr>
          <p:grpSp>
            <p:nvGrpSpPr>
              <p:cNvPr id="11" name="Group 8"/>
              <p:cNvGrpSpPr>
                <a:grpSpLocks/>
              </p:cNvGrpSpPr>
              <p:nvPr/>
            </p:nvGrpSpPr>
            <p:grpSpPr bwMode="auto">
              <a:xfrm>
                <a:off x="864" y="624"/>
                <a:ext cx="192" cy="2736"/>
                <a:chOff x="864" y="624"/>
                <a:chExt cx="192" cy="2736"/>
              </a:xfrm>
            </p:grpSpPr>
            <p:sp>
              <p:nvSpPr>
                <p:cNvPr id="13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056" y="720"/>
                  <a:ext cx="0" cy="264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4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864" y="624"/>
                  <a:ext cx="192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 i="0" dirty="0"/>
                    <a:t>y</a:t>
                  </a:r>
                  <a:endParaRPr lang="ru-RU" sz="1800" i="0" dirty="0"/>
                </a:p>
              </p:txBody>
            </p:sp>
          </p:grpSp>
          <p:sp>
            <p:nvSpPr>
              <p:cNvPr id="12" name="Text Box 11"/>
              <p:cNvSpPr txBox="1">
                <a:spLocks noChangeArrowheads="1"/>
              </p:cNvSpPr>
              <p:nvPr/>
            </p:nvSpPr>
            <p:spPr bwMode="auto">
              <a:xfrm>
                <a:off x="912" y="3024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i="0" dirty="0"/>
                  <a:t>0</a:t>
                </a:r>
                <a:endParaRPr lang="ru-RU" sz="1800" i="0" dirty="0"/>
              </a:p>
            </p:txBody>
          </p:sp>
        </p:grpSp>
      </p:grpSp>
      <p:sp>
        <p:nvSpPr>
          <p:cNvPr id="26" name="Line 34"/>
          <p:cNvSpPr>
            <a:spLocks noChangeShapeType="1"/>
          </p:cNvSpPr>
          <p:nvPr/>
        </p:nvSpPr>
        <p:spPr bwMode="auto">
          <a:xfrm flipV="1">
            <a:off x="714348" y="3786190"/>
            <a:ext cx="4643470" cy="2786082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graphicFrame>
        <p:nvGraphicFramePr>
          <p:cNvPr id="65538" name="Object 28"/>
          <p:cNvGraphicFramePr>
            <a:graphicFrameLocks noChangeAspect="1"/>
          </p:cNvGraphicFramePr>
          <p:nvPr/>
        </p:nvGraphicFramePr>
        <p:xfrm>
          <a:off x="6072198" y="2643182"/>
          <a:ext cx="457203" cy="428628"/>
        </p:xfrm>
        <a:graphic>
          <a:graphicData uri="http://schemas.openxmlformats.org/presentationml/2006/ole">
            <p:oleObj spid="_x0000_s65538" name="Формула" r:id="rId3" imgW="152334" imgH="139639" progId="Equation.3">
              <p:embed/>
            </p:oleObj>
          </a:graphicData>
        </a:graphic>
      </p:graphicFrame>
      <p:graphicFrame>
        <p:nvGraphicFramePr>
          <p:cNvPr id="65540" name="Object 28"/>
          <p:cNvGraphicFramePr>
            <a:graphicFrameLocks noChangeAspect="1"/>
          </p:cNvGraphicFramePr>
          <p:nvPr/>
        </p:nvGraphicFramePr>
        <p:xfrm>
          <a:off x="6429388" y="1571612"/>
          <a:ext cx="428628" cy="401839"/>
        </p:xfrm>
        <a:graphic>
          <a:graphicData uri="http://schemas.openxmlformats.org/presentationml/2006/ole">
            <p:oleObj spid="_x0000_s65540" name="Формула" r:id="rId4" imgW="152334" imgH="139639" progId="Equation.3">
              <p:embed/>
            </p:oleObj>
          </a:graphicData>
        </a:graphic>
      </p:graphicFrame>
      <p:graphicFrame>
        <p:nvGraphicFramePr>
          <p:cNvPr id="31" name="Object 28"/>
          <p:cNvGraphicFramePr>
            <a:graphicFrameLocks noChangeAspect="1"/>
          </p:cNvGraphicFramePr>
          <p:nvPr/>
        </p:nvGraphicFramePr>
        <p:xfrm>
          <a:off x="6429388" y="357166"/>
          <a:ext cx="428628" cy="401839"/>
        </p:xfrm>
        <a:graphic>
          <a:graphicData uri="http://schemas.openxmlformats.org/presentationml/2006/ole">
            <p:oleObj spid="_x0000_s65541" name="Формула" r:id="rId5" imgW="152334" imgH="139639" progId="Equation.3">
              <p:embed/>
            </p:oleObj>
          </a:graphicData>
        </a:graphic>
      </p:graphicFrame>
      <p:sp>
        <p:nvSpPr>
          <p:cNvPr id="32" name="Arc 12"/>
          <p:cNvSpPr>
            <a:spLocks/>
          </p:cNvSpPr>
          <p:nvPr/>
        </p:nvSpPr>
        <p:spPr bwMode="auto">
          <a:xfrm>
            <a:off x="2214546" y="5643578"/>
            <a:ext cx="406400" cy="228600"/>
          </a:xfrm>
          <a:custGeom>
            <a:avLst/>
            <a:gdLst>
              <a:gd name="T0" fmla="*/ 75240 w 21503"/>
              <a:gd name="T1" fmla="*/ 0 h 21230"/>
              <a:gd name="T2" fmla="*/ 406400 w 21503"/>
              <a:gd name="T3" fmla="*/ 206526 h 21230"/>
              <a:gd name="T4" fmla="*/ 0 w 21503"/>
              <a:gd name="T5" fmla="*/ 228600 h 21230"/>
              <a:gd name="T6" fmla="*/ 0 60000 65536"/>
              <a:gd name="T7" fmla="*/ 0 60000 65536"/>
              <a:gd name="T8" fmla="*/ 0 60000 65536"/>
              <a:gd name="T9" fmla="*/ 0 w 21503"/>
              <a:gd name="T10" fmla="*/ 0 h 21230"/>
              <a:gd name="T11" fmla="*/ 21503 w 21503"/>
              <a:gd name="T12" fmla="*/ 21230 h 212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03" h="21230" fill="none" extrusionOk="0">
                <a:moveTo>
                  <a:pt x="3980" y="0"/>
                </a:moveTo>
                <a:cubicBezTo>
                  <a:pt x="13443" y="1774"/>
                  <a:pt x="20588" y="9596"/>
                  <a:pt x="21502" y="19180"/>
                </a:cubicBezTo>
              </a:path>
              <a:path w="21503" h="21230" stroke="0" extrusionOk="0">
                <a:moveTo>
                  <a:pt x="3980" y="0"/>
                </a:moveTo>
                <a:cubicBezTo>
                  <a:pt x="13443" y="1774"/>
                  <a:pt x="20588" y="9596"/>
                  <a:pt x="21502" y="19180"/>
                </a:cubicBezTo>
                <a:lnTo>
                  <a:pt x="0" y="21230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graphicFrame>
        <p:nvGraphicFramePr>
          <p:cNvPr id="65542" name="Object 28"/>
          <p:cNvGraphicFramePr>
            <a:graphicFrameLocks noChangeAspect="1"/>
          </p:cNvGraphicFramePr>
          <p:nvPr/>
        </p:nvGraphicFramePr>
        <p:xfrm>
          <a:off x="2786050" y="5357826"/>
          <a:ext cx="457203" cy="428628"/>
        </p:xfrm>
        <a:graphic>
          <a:graphicData uri="http://schemas.openxmlformats.org/presentationml/2006/ole">
            <p:oleObj spid="_x0000_s65542" name="Формула" r:id="rId6" imgW="152334" imgH="139639" progId="Equation.3">
              <p:embed/>
            </p:oleObj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5572132" y="4357694"/>
            <a:ext cx="2857520" cy="1214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5">
                    <a:lumMod val="25000"/>
                  </a:schemeClr>
                </a:solidFill>
              </a:rPr>
              <a:t>-</a:t>
            </a:r>
            <a:r>
              <a:rPr lang="ru-RU" sz="2400" dirty="0" smtClean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ru-RU" sz="24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угол между прямой и осью Ох</a:t>
            </a:r>
            <a:endParaRPr lang="ru-RU" sz="2400" i="1" dirty="0">
              <a:solidFill>
                <a:schemeClr val="accent5">
                  <a:lumMod val="1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65543" name="Object 7"/>
          <p:cNvGraphicFramePr>
            <a:graphicFrameLocks noChangeAspect="1"/>
          </p:cNvGraphicFramePr>
          <p:nvPr/>
        </p:nvGraphicFramePr>
        <p:xfrm>
          <a:off x="5643570" y="4572008"/>
          <a:ext cx="533404" cy="500066"/>
        </p:xfrm>
        <a:graphic>
          <a:graphicData uri="http://schemas.openxmlformats.org/presentationml/2006/ole">
            <p:oleObj spid="_x0000_s65543" name="Формула" r:id="rId7" imgW="152280" imgH="139680" progId="Equation.3">
              <p:embed/>
            </p:oleObj>
          </a:graphicData>
        </a:graphic>
      </p:graphicFrame>
      <p:sp>
        <p:nvSpPr>
          <p:cNvPr id="23" name="Прямоугольник 22"/>
          <p:cNvSpPr/>
          <p:nvPr/>
        </p:nvSpPr>
        <p:spPr>
          <a:xfrm rot="19827533">
            <a:off x="3094256" y="4305808"/>
            <a:ext cx="13541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y=</a:t>
            </a:r>
            <a:r>
              <a:rPr lang="ru-RU" sz="2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kx+b</a:t>
            </a:r>
            <a:endParaRPr lang="ru-RU" sz="24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Двойная стрелка влево/вправо 24"/>
          <p:cNvSpPr/>
          <p:nvPr/>
        </p:nvSpPr>
        <p:spPr>
          <a:xfrm>
            <a:off x="3714744" y="1571612"/>
            <a:ext cx="857256" cy="285752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357158" y="785794"/>
          <a:ext cx="4752975" cy="4410075"/>
        </p:xfrm>
        <a:graphic>
          <a:graphicData uri="http://schemas.openxmlformats.org/presentationml/2006/ole">
            <p:oleObj spid="_x0000_s66562" name="GraphC" r:id="rId3" imgW="4248000" imgH="3943080" progId="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715008" y="4143380"/>
            <a:ext cx="228601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k = 0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72132" y="2857496"/>
            <a:ext cx="228601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k &gt; 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43042" y="5857892"/>
            <a:ext cx="228601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k &lt; 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Line 34"/>
          <p:cNvSpPr>
            <a:spLocks noChangeShapeType="1"/>
          </p:cNvSpPr>
          <p:nvPr/>
        </p:nvSpPr>
        <p:spPr bwMode="auto">
          <a:xfrm flipV="1">
            <a:off x="357158" y="4883478"/>
            <a:ext cx="4714908" cy="45719"/>
          </a:xfrm>
          <a:prstGeom prst="line">
            <a:avLst/>
          </a:prstGeom>
          <a:noFill/>
          <a:ln w="44450">
            <a:solidFill>
              <a:schemeClr val="accent5">
                <a:lumMod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1" name="Двойная стрелка влево/вправо 20"/>
          <p:cNvSpPr/>
          <p:nvPr/>
        </p:nvSpPr>
        <p:spPr>
          <a:xfrm rot="1989301">
            <a:off x="3531553" y="2028549"/>
            <a:ext cx="2522924" cy="229136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войная стрелка влево/вправо 21"/>
          <p:cNvSpPr/>
          <p:nvPr/>
        </p:nvSpPr>
        <p:spPr>
          <a:xfrm rot="1112165">
            <a:off x="4627715" y="2985563"/>
            <a:ext cx="1016778" cy="289324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войная стрелка влево/вправо 22"/>
          <p:cNvSpPr/>
          <p:nvPr/>
        </p:nvSpPr>
        <p:spPr>
          <a:xfrm rot="18318540">
            <a:off x="2067065" y="5153663"/>
            <a:ext cx="1323033" cy="230555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500034" y="5072074"/>
            <a:ext cx="2786082" cy="642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00034" y="4000504"/>
            <a:ext cx="2786082" cy="642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28596" y="3000372"/>
            <a:ext cx="2857520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1928802"/>
            <a:ext cx="2928958" cy="7858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85720" y="214290"/>
            <a:ext cx="7143800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accent2"/>
                </a:solidFill>
                <a:latin typeface="Georgia" pitchFamily="18" charset="0"/>
              </a:rPr>
              <a:t>Для каждой линейной функции найдите</a:t>
            </a:r>
          </a:p>
          <a:p>
            <a:pPr algn="ctr"/>
            <a:r>
              <a:rPr lang="ru-RU" sz="3200" b="1" i="1" dirty="0" smtClean="0">
                <a:solidFill>
                  <a:schemeClr val="accent2"/>
                </a:solidFill>
                <a:latin typeface="Georgia" pitchFamily="18" charset="0"/>
              </a:rPr>
              <a:t>коэффициент </a:t>
            </a:r>
            <a:r>
              <a:rPr lang="en-US" sz="3200" b="1" i="1" dirty="0" smtClean="0">
                <a:solidFill>
                  <a:schemeClr val="accent2"/>
                </a:solidFill>
                <a:latin typeface="Georgia" pitchFamily="18" charset="0"/>
              </a:rPr>
              <a:t>k</a:t>
            </a:r>
            <a:r>
              <a:rPr lang="ru-RU" sz="3200" b="1" i="1" dirty="0" smtClean="0">
                <a:solidFill>
                  <a:schemeClr val="accent2"/>
                </a:solidFill>
                <a:latin typeface="Georgia" pitchFamily="18" charset="0"/>
              </a:rPr>
              <a:t>.</a:t>
            </a:r>
            <a:endParaRPr lang="ru-RU" sz="3200" dirty="0">
              <a:latin typeface="Georgia" pitchFamily="18" charset="0"/>
            </a:endParaRPr>
          </a:p>
        </p:txBody>
      </p:sp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657225" y="1982788"/>
          <a:ext cx="2124075" cy="576262"/>
        </p:xfrm>
        <a:graphic>
          <a:graphicData uri="http://schemas.openxmlformats.org/presentationml/2006/ole">
            <p:oleObj spid="_x0000_s67586" name="Формула" r:id="rId3" imgW="711000" imgH="203040" progId="Equation.3">
              <p:embed/>
            </p:oleObj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785786" y="3000372"/>
          <a:ext cx="1895475" cy="574675"/>
        </p:xfrm>
        <a:graphic>
          <a:graphicData uri="http://schemas.openxmlformats.org/presentationml/2006/ole">
            <p:oleObj spid="_x0000_s67587" name="Формула" r:id="rId4" imgW="634680" imgH="203040" progId="Equation.3">
              <p:embed/>
            </p:oleObj>
          </a:graphicData>
        </a:graphic>
      </p:graphicFrame>
      <p:graphicFrame>
        <p:nvGraphicFramePr>
          <p:cNvPr id="6" name="Object 14"/>
          <p:cNvGraphicFramePr>
            <a:graphicFrameLocks noChangeAspect="1"/>
          </p:cNvGraphicFramePr>
          <p:nvPr/>
        </p:nvGraphicFramePr>
        <p:xfrm>
          <a:off x="857224" y="4000504"/>
          <a:ext cx="1933575" cy="574675"/>
        </p:xfrm>
        <a:graphic>
          <a:graphicData uri="http://schemas.openxmlformats.org/presentationml/2006/ole">
            <p:oleObj spid="_x0000_s67588" name="Формула" r:id="rId5" imgW="647640" imgH="203040" progId="Equation.3">
              <p:embed/>
            </p:oleObj>
          </a:graphicData>
        </a:graphic>
      </p:graphicFrame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1071538" y="5072074"/>
          <a:ext cx="1250950" cy="574675"/>
        </p:xfrm>
        <a:graphic>
          <a:graphicData uri="http://schemas.openxmlformats.org/presentationml/2006/ole">
            <p:oleObj spid="_x0000_s67589" name="Формула" r:id="rId6" imgW="419040" imgH="203040" progId="Equation.3">
              <p:embed/>
            </p:oleObj>
          </a:graphicData>
        </a:graphic>
      </p:graphicFrame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5286380" y="2000240"/>
            <a:ext cx="1857388" cy="57626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 dirty="0" smtClean="0">
                <a:latin typeface="Times New Roman" pitchFamily="18" charset="0"/>
              </a:rPr>
              <a:t>          k </a:t>
            </a:r>
            <a:r>
              <a:rPr lang="en-US" sz="2800" b="1" i="1" dirty="0">
                <a:latin typeface="Times New Roman" pitchFamily="18" charset="0"/>
              </a:rPr>
              <a:t>= </a:t>
            </a:r>
            <a:r>
              <a:rPr lang="en-US" sz="2800" b="1" dirty="0">
                <a:latin typeface="Times New Roman" pitchFamily="18" charset="0"/>
              </a:rPr>
              <a:t>2</a:t>
            </a:r>
            <a:r>
              <a:rPr lang="en-US" sz="2800" b="1" i="1" dirty="0">
                <a:latin typeface="Times New Roman" pitchFamily="18" charset="0"/>
              </a:rPr>
              <a:t>         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10" name="Rectangle 35"/>
          <p:cNvSpPr>
            <a:spLocks noChangeArrowheads="1"/>
          </p:cNvSpPr>
          <p:nvPr/>
        </p:nvSpPr>
        <p:spPr bwMode="auto">
          <a:xfrm>
            <a:off x="5286380" y="2857496"/>
            <a:ext cx="1857388" cy="57626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 dirty="0" smtClean="0">
                <a:latin typeface="Times New Roman" pitchFamily="18" charset="0"/>
              </a:rPr>
              <a:t>          k </a:t>
            </a:r>
            <a:r>
              <a:rPr lang="en-US" sz="2800" b="1" i="1" dirty="0">
                <a:latin typeface="Times New Roman" pitchFamily="18" charset="0"/>
              </a:rPr>
              <a:t>= </a:t>
            </a:r>
            <a:r>
              <a:rPr lang="en-US" sz="2800" b="1" i="1" dirty="0" smtClean="0">
                <a:latin typeface="Times New Roman" pitchFamily="18" charset="0"/>
              </a:rPr>
              <a:t>0         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11" name="Rectangle 35"/>
          <p:cNvSpPr>
            <a:spLocks noChangeArrowheads="1"/>
          </p:cNvSpPr>
          <p:nvPr/>
        </p:nvSpPr>
        <p:spPr bwMode="auto">
          <a:xfrm>
            <a:off x="5286380" y="3857628"/>
            <a:ext cx="1857388" cy="57626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 dirty="0" smtClean="0">
                <a:latin typeface="Times New Roman" pitchFamily="18" charset="0"/>
              </a:rPr>
              <a:t>          k </a:t>
            </a:r>
            <a:r>
              <a:rPr lang="en-US" sz="2800" b="1" i="1" dirty="0">
                <a:latin typeface="Times New Roman" pitchFamily="18" charset="0"/>
              </a:rPr>
              <a:t>= </a:t>
            </a:r>
            <a:r>
              <a:rPr lang="en-US" sz="2800" b="1" i="1" dirty="0" smtClean="0">
                <a:latin typeface="Times New Roman" pitchFamily="18" charset="0"/>
              </a:rPr>
              <a:t>-1        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12" name="Rectangle 35"/>
          <p:cNvSpPr>
            <a:spLocks noChangeArrowheads="1"/>
          </p:cNvSpPr>
          <p:nvPr/>
        </p:nvSpPr>
        <p:spPr bwMode="auto">
          <a:xfrm>
            <a:off x="5286380" y="4786322"/>
            <a:ext cx="1857388" cy="57626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 dirty="0" smtClean="0">
                <a:latin typeface="Times New Roman" pitchFamily="18" charset="0"/>
              </a:rPr>
              <a:t>          k </a:t>
            </a:r>
            <a:r>
              <a:rPr lang="en-US" sz="2800" b="1" i="1" dirty="0">
                <a:latin typeface="Times New Roman" pitchFamily="18" charset="0"/>
              </a:rPr>
              <a:t>= </a:t>
            </a:r>
            <a:r>
              <a:rPr lang="en-US" sz="2800" b="1" i="1" dirty="0" smtClean="0">
                <a:latin typeface="Times New Roman" pitchFamily="18" charset="0"/>
              </a:rPr>
              <a:t>- 4         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13" name="Rectangle 35"/>
          <p:cNvSpPr>
            <a:spLocks noChangeArrowheads="1"/>
          </p:cNvSpPr>
          <p:nvPr/>
        </p:nvSpPr>
        <p:spPr bwMode="auto">
          <a:xfrm>
            <a:off x="5286380" y="5643578"/>
            <a:ext cx="1857388" cy="57626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 dirty="0" smtClean="0">
                <a:latin typeface="Times New Roman" pitchFamily="18" charset="0"/>
              </a:rPr>
              <a:t>          k </a:t>
            </a:r>
            <a:r>
              <a:rPr lang="en-US" sz="2800" b="1" i="1" dirty="0">
                <a:latin typeface="Times New Roman" pitchFamily="18" charset="0"/>
              </a:rPr>
              <a:t>= </a:t>
            </a:r>
            <a:r>
              <a:rPr lang="en-US" sz="2800" b="1" i="1" dirty="0" smtClean="0">
                <a:latin typeface="Times New Roman" pitchFamily="18" charset="0"/>
              </a:rPr>
              <a:t>18         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16" name="Двойная стрелка влево/вправо 15"/>
          <p:cNvSpPr/>
          <p:nvPr/>
        </p:nvSpPr>
        <p:spPr>
          <a:xfrm rot="13886940" flipV="1">
            <a:off x="2563995" y="3400952"/>
            <a:ext cx="3612261" cy="441715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войная стрелка влево/вправо 16"/>
          <p:cNvSpPr/>
          <p:nvPr/>
        </p:nvSpPr>
        <p:spPr>
          <a:xfrm rot="1462315">
            <a:off x="2947793" y="3433776"/>
            <a:ext cx="2633454" cy="524517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войная стрелка влево/вправо 17"/>
          <p:cNvSpPr/>
          <p:nvPr/>
        </p:nvSpPr>
        <p:spPr>
          <a:xfrm rot="18848712">
            <a:off x="2803219" y="3081627"/>
            <a:ext cx="2894619" cy="488518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войная стрелка влево/вправо 21"/>
          <p:cNvSpPr/>
          <p:nvPr/>
        </p:nvSpPr>
        <p:spPr>
          <a:xfrm rot="18778692">
            <a:off x="2610246" y="4025782"/>
            <a:ext cx="3392553" cy="433685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1000100" y="285728"/>
            <a:ext cx="4429156" cy="400052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Геометрический смысл производной</a:t>
            </a:r>
            <a:r>
              <a:rPr lang="ru-RU" sz="2000" i="1" dirty="0" smtClean="0">
                <a:latin typeface="Georgia" pitchFamily="18" charset="0"/>
              </a:rPr>
              <a:t> </a:t>
            </a:r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состоит в том, что значение производной функции </a:t>
            </a:r>
            <a:r>
              <a:rPr lang="en-US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f</a:t>
            </a:r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(х) в точке х</a:t>
            </a:r>
            <a:r>
              <a:rPr lang="ru-RU" sz="11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0</a:t>
            </a:r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  равно </a:t>
            </a:r>
            <a:r>
              <a:rPr lang="ru-RU" sz="2000" i="1" dirty="0" smtClean="0">
                <a:latin typeface="Georgia" pitchFamily="18" charset="0"/>
              </a:rPr>
              <a:t>	</a:t>
            </a:r>
            <a:endParaRPr lang="ru-RU" sz="2000" i="1" dirty="0">
              <a:solidFill>
                <a:schemeClr val="accent5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5786446" y="2928934"/>
            <a:ext cx="2571768" cy="2357454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algn="ctr"/>
            <a:endParaRPr lang="ru-RU" sz="200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algn="ctr"/>
            <a:endParaRPr lang="ru-RU" sz="200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algn="ctr"/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угловому коэффициенту </a:t>
            </a:r>
          </a:p>
          <a:p>
            <a:pPr algn="ctr"/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касательной к графику </a:t>
            </a:r>
            <a:r>
              <a:rPr lang="ru-RU" sz="2000" i="1" dirty="0" smtClean="0">
                <a:solidFill>
                  <a:schemeClr val="tx1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функции</a:t>
            </a:r>
          </a:p>
          <a:p>
            <a:pPr algn="ctr"/>
            <a:r>
              <a:rPr lang="ru-RU" sz="2000" i="1" dirty="0" smtClean="0">
                <a:solidFill>
                  <a:schemeClr val="tx1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 у = </a:t>
            </a:r>
            <a:r>
              <a:rPr lang="en-US" sz="2000" i="1" dirty="0" smtClean="0">
                <a:solidFill>
                  <a:schemeClr val="tx1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ru-RU" sz="2000" i="1" dirty="0" smtClean="0">
                <a:solidFill>
                  <a:schemeClr val="tx1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(х) в точке</a:t>
            </a:r>
          </a:p>
          <a:p>
            <a:pPr algn="ctr"/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(х</a:t>
            </a:r>
            <a:r>
              <a:rPr lang="ru-RU" sz="11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0</a:t>
            </a:r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; </a:t>
            </a:r>
            <a:r>
              <a:rPr lang="en-US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f</a:t>
            </a:r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(х</a:t>
            </a:r>
            <a:r>
              <a:rPr lang="ru-RU" sz="12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0</a:t>
            </a:r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)).</a:t>
            </a:r>
          </a:p>
          <a:p>
            <a:pPr lvl="0"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ru-RU" sz="2000" dirty="0" smtClean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8" name="Загнутый угол 7"/>
          <p:cNvSpPr/>
          <p:nvPr/>
        </p:nvSpPr>
        <p:spPr>
          <a:xfrm>
            <a:off x="1214414" y="4929198"/>
            <a:ext cx="1571636" cy="928694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tabLst>
                <a:tab pos="4303713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нулю.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4414" y="5000636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f ' (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х)=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 k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=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tg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    </a:t>
            </a:r>
            <a:endParaRPr lang="ru-RU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3786182" y="5143512"/>
          <a:ext cx="428625" cy="401638"/>
        </p:xfrm>
        <a:graphic>
          <a:graphicData uri="http://schemas.openxmlformats.org/presentationml/2006/ole">
            <p:oleObj spid="_x0000_s82946" name="Формула" r:id="rId3" imgW="152334" imgH="139639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928662" y="4429132"/>
            <a:ext cx="2857520" cy="12144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f ' (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х)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&lt; 0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28662" y="1000108"/>
            <a:ext cx="2975085" cy="12144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f ' (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х)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&gt; 0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6314" y="1785926"/>
            <a:ext cx="3286148" cy="164307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Функция убывает на этом промежутке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8662" y="2714620"/>
            <a:ext cx="2857520" cy="12144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f '(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х) =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 0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57752" y="4357694"/>
            <a:ext cx="3143272" cy="18573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Функция возрастает на этом промежутке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0" name="Двойная стрелка влево/вправо 9"/>
          <p:cNvSpPr/>
          <p:nvPr/>
        </p:nvSpPr>
        <p:spPr>
          <a:xfrm rot="18901230">
            <a:off x="3255710" y="3946962"/>
            <a:ext cx="2176166" cy="364257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войная стрелка влево/вправо 10"/>
          <p:cNvSpPr/>
          <p:nvPr/>
        </p:nvSpPr>
        <p:spPr>
          <a:xfrm rot="3913772">
            <a:off x="2959975" y="3227218"/>
            <a:ext cx="2660897" cy="348557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лако 1"/>
          <p:cNvSpPr/>
          <p:nvPr/>
        </p:nvSpPr>
        <p:spPr>
          <a:xfrm>
            <a:off x="0" y="1071546"/>
            <a:ext cx="4857752" cy="42148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Стационарными называют точки, в которых производная функции</a:t>
            </a:r>
            <a:endParaRPr lang="ru-RU" sz="2800" i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4714876" y="142852"/>
            <a:ext cx="2214578" cy="150019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больше </a:t>
            </a:r>
            <a:r>
              <a:rPr lang="ru-RU" sz="2400" dirty="0" smtClean="0">
                <a:solidFill>
                  <a:schemeClr val="tx1"/>
                </a:solidFill>
              </a:rPr>
              <a:t>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5072066" y="2357430"/>
            <a:ext cx="2214578" cy="150019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равна</a:t>
            </a:r>
            <a:r>
              <a:rPr lang="ru-RU" sz="2400" dirty="0" smtClean="0">
                <a:solidFill>
                  <a:schemeClr val="tx1"/>
                </a:solidFill>
              </a:rPr>
              <a:t> 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5572132" y="4000504"/>
            <a:ext cx="2214578" cy="150019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больше </a:t>
            </a:r>
            <a:r>
              <a:rPr lang="ru-RU" sz="2400" dirty="0" smtClean="0">
                <a:solidFill>
                  <a:schemeClr val="tx1"/>
                </a:solidFill>
              </a:rPr>
              <a:t>1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286116" y="5000636"/>
            <a:ext cx="2214578" cy="150019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меньше </a:t>
            </a:r>
            <a:r>
              <a:rPr lang="ru-RU" sz="2400" dirty="0" smtClean="0">
                <a:solidFill>
                  <a:schemeClr val="tx1"/>
                </a:solidFill>
              </a:rPr>
              <a:t>0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/>
          <p:cNvSpPr/>
          <p:nvPr/>
        </p:nvSpPr>
        <p:spPr>
          <a:xfrm>
            <a:off x="0" y="5143512"/>
            <a:ext cx="4714876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0" y="3500438"/>
            <a:ext cx="471487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0" y="2143116"/>
            <a:ext cx="471487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57166"/>
            <a:ext cx="7215206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4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Если при переходе через стационарную точку х</a:t>
            </a:r>
            <a:r>
              <a:rPr lang="ru-RU" sz="20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0</a:t>
            </a:r>
            <a:r>
              <a:rPr lang="ru-RU" sz="4400" i="1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  </a:t>
            </a:r>
            <a:endParaRPr lang="ru-RU" sz="4400" i="1" dirty="0">
              <a:solidFill>
                <a:schemeClr val="accent5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3143248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800" dirty="0"/>
          </a:p>
        </p:txBody>
      </p:sp>
      <p:pic>
        <p:nvPicPr>
          <p:cNvPr id="1032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14554"/>
            <a:ext cx="1088029" cy="785818"/>
          </a:xfrm>
          <a:prstGeom prst="rect">
            <a:avLst/>
          </a:prstGeom>
          <a:noFill/>
        </p:spPr>
      </p:pic>
      <p:pic>
        <p:nvPicPr>
          <p:cNvPr id="23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00438"/>
            <a:ext cx="1208951" cy="857256"/>
          </a:xfrm>
          <a:prstGeom prst="rect">
            <a:avLst/>
          </a:prstGeom>
          <a:noFill/>
        </p:spPr>
      </p:pic>
      <p:pic>
        <p:nvPicPr>
          <p:cNvPr id="24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43512"/>
            <a:ext cx="1142976" cy="857256"/>
          </a:xfrm>
          <a:prstGeom prst="rect">
            <a:avLst/>
          </a:prstGeom>
          <a:noFill/>
        </p:spPr>
      </p:pic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785786" y="2357430"/>
            <a:ext cx="47863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изменяет знак с «–»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на «+»;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000100" y="3714752"/>
            <a:ext cx="45720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algn="just"/>
            <a:r>
              <a:rPr lang="ru-RU" sz="2800" i="1" dirty="0" smtClean="0">
                <a:latin typeface="Georgia" pitchFamily="18" charset="0"/>
                <a:ea typeface="Calibri" pitchFamily="34" charset="0"/>
                <a:cs typeface="Times New Roman" pitchFamily="18" charset="0"/>
              </a:rPr>
              <a:t>изменяет знак с «+» </a:t>
            </a:r>
          </a:p>
          <a:p>
            <a:pPr lvl="0" indent="228600" algn="just"/>
            <a:r>
              <a:rPr lang="ru-RU" sz="2800" i="1" dirty="0" smtClean="0">
                <a:latin typeface="Georgia" pitchFamily="18" charset="0"/>
                <a:ea typeface="Calibri" pitchFamily="34" charset="0"/>
                <a:cs typeface="Times New Roman" pitchFamily="18" charset="0"/>
              </a:rPr>
              <a:t>на «-»;</a:t>
            </a:r>
            <a:endParaRPr lang="ru-RU" sz="2800" i="1" dirty="0" smtClean="0">
              <a:latin typeface="Georgia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14414" y="5286388"/>
            <a:ext cx="37862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latin typeface="Georgia" pitchFamily="18" charset="0"/>
                <a:ea typeface="Calibri" pitchFamily="34" charset="0"/>
                <a:cs typeface="Times New Roman" pitchFamily="18" charset="0"/>
              </a:rPr>
              <a:t>не изменяет свой знак </a:t>
            </a:r>
            <a:endParaRPr lang="ru-RU" sz="2800" i="1" dirty="0">
              <a:latin typeface="Georgia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000760" y="2500306"/>
            <a:ext cx="271461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В точке х</a:t>
            </a:r>
            <a:r>
              <a:rPr lang="ru-RU" sz="1600" i="1" dirty="0" smtClean="0">
                <a:solidFill>
                  <a:schemeClr val="tx1"/>
                </a:solidFill>
                <a:latin typeface="Georgia" pitchFamily="18" charset="0"/>
              </a:rPr>
              <a:t>о </a:t>
            </a:r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экстремума нет</a:t>
            </a:r>
            <a:endParaRPr lang="ru-RU" sz="2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929322" y="3786190"/>
            <a:ext cx="271461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В точке х</a:t>
            </a:r>
            <a:r>
              <a:rPr lang="ru-RU" sz="1600" i="1" dirty="0" smtClean="0">
                <a:solidFill>
                  <a:schemeClr val="tx1"/>
                </a:solidFill>
                <a:latin typeface="Georgia" pitchFamily="18" charset="0"/>
              </a:rPr>
              <a:t>о</a:t>
            </a:r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 - минимум </a:t>
            </a:r>
            <a:endParaRPr lang="ru-RU" sz="2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929322" y="5286388"/>
            <a:ext cx="271461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В точке х</a:t>
            </a:r>
            <a:r>
              <a:rPr lang="ru-RU" sz="1600" i="1" dirty="0" smtClean="0">
                <a:solidFill>
                  <a:schemeClr val="tx1"/>
                </a:solidFill>
                <a:latin typeface="Georgia" pitchFamily="18" charset="0"/>
              </a:rPr>
              <a:t>о</a:t>
            </a:r>
            <a:r>
              <a:rPr lang="ru-RU" sz="2400" i="1" dirty="0" smtClean="0">
                <a:solidFill>
                  <a:schemeClr val="tx1"/>
                </a:solidFill>
                <a:latin typeface="Georgia" pitchFamily="18" charset="0"/>
              </a:rPr>
              <a:t> - максимум </a:t>
            </a:r>
            <a:endParaRPr lang="ru-RU" sz="2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7" name="Управляющая кнопка: настраиваемая 16">
            <a:hlinkClick r:id="rId3" action="ppaction://hlinksldjump" highlightClick="1"/>
          </p:cNvPr>
          <p:cNvSpPr/>
          <p:nvPr/>
        </p:nvSpPr>
        <p:spPr>
          <a:xfrm>
            <a:off x="8001024" y="6215082"/>
            <a:ext cx="642942" cy="50006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войная стрелка влево/вправо 17"/>
          <p:cNvSpPr/>
          <p:nvPr/>
        </p:nvSpPr>
        <p:spPr>
          <a:xfrm rot="7604609">
            <a:off x="4009711" y="4097546"/>
            <a:ext cx="2657550" cy="348557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войная стрелка влево/вправо 18"/>
          <p:cNvSpPr/>
          <p:nvPr/>
        </p:nvSpPr>
        <p:spPr>
          <a:xfrm rot="2117218">
            <a:off x="3908516" y="5039799"/>
            <a:ext cx="2399884" cy="348557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войная стрелка влево/вправо 19"/>
          <p:cNvSpPr/>
          <p:nvPr/>
        </p:nvSpPr>
        <p:spPr>
          <a:xfrm rot="2914823">
            <a:off x="4212622" y="3406039"/>
            <a:ext cx="2061122" cy="348557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2924</TotalTime>
  <Words>1066</Words>
  <Application>Microsoft Office PowerPoint</Application>
  <PresentationFormat>Экран (4:3)</PresentationFormat>
  <Paragraphs>276</Paragraphs>
  <Slides>24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Оформление по умолчанию</vt:lpstr>
      <vt:lpstr>Формула</vt:lpstr>
      <vt:lpstr>GraphC</vt:lpstr>
      <vt:lpstr>Слайд 1</vt:lpstr>
      <vt:lpstr>СОДЕРЖАНИЕ.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ADMINISTRATION</dc:creator>
  <cp:lastModifiedBy>revaz</cp:lastModifiedBy>
  <cp:revision>410</cp:revision>
  <dcterms:created xsi:type="dcterms:W3CDTF">2005-05-08T11:57:51Z</dcterms:created>
  <dcterms:modified xsi:type="dcterms:W3CDTF">2012-05-05T17:41:37Z</dcterms:modified>
</cp:coreProperties>
</file>