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sldIdLst>
    <p:sldId id="314" r:id="rId15"/>
    <p:sldId id="295" r:id="rId16"/>
    <p:sldId id="257" r:id="rId17"/>
    <p:sldId id="276" r:id="rId18"/>
    <p:sldId id="272" r:id="rId19"/>
    <p:sldId id="273" r:id="rId20"/>
    <p:sldId id="289" r:id="rId21"/>
    <p:sldId id="274" r:id="rId22"/>
    <p:sldId id="290" r:id="rId23"/>
    <p:sldId id="275" r:id="rId24"/>
    <p:sldId id="292" r:id="rId25"/>
    <p:sldId id="293" r:id="rId26"/>
    <p:sldId id="277" r:id="rId27"/>
    <p:sldId id="282" r:id="rId28"/>
    <p:sldId id="283" r:id="rId29"/>
    <p:sldId id="285" r:id="rId30"/>
    <p:sldId id="278" r:id="rId31"/>
    <p:sldId id="279" r:id="rId32"/>
    <p:sldId id="288" r:id="rId33"/>
    <p:sldId id="258" r:id="rId34"/>
    <p:sldId id="259" r:id="rId35"/>
    <p:sldId id="261" r:id="rId36"/>
    <p:sldId id="298" r:id="rId37"/>
    <p:sldId id="310" r:id="rId38"/>
    <p:sldId id="302" r:id="rId39"/>
    <p:sldId id="303" r:id="rId40"/>
    <p:sldId id="311" r:id="rId41"/>
    <p:sldId id="312" r:id="rId42"/>
    <p:sldId id="315" r:id="rId43"/>
    <p:sldId id="30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094141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4140256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24528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924390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9978351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977439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974527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571418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7216216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8652580"/>
      </p:ext>
    </p:extLst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087686"/>
      </p:ext>
    </p:extLst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8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55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wipe dir="r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ipe dir="r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ipe dir="r"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ipe dir="r"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r"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ipe dir="r"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2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5" Type="http://schemas.openxmlformats.org/officeDocument/2006/relationships/slide" Target="slide20.xml"/><Relationship Id="rId4" Type="http://schemas.openxmlformats.org/officeDocument/2006/relationships/slide" Target="slide13.xml"/><Relationship Id="rId9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990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dic.academic.ru/dic.nsf/ruwiki/739" TargetMode="External"/><Relationship Id="rId2" Type="http://schemas.openxmlformats.org/officeDocument/2006/relationships/hyperlink" Target="http://ru.wikipedia.org/wiki/%D0%A4%D0%B0%D0%B9%D0%BB:Ataman_semenov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dic.academic.ru/dic.nsf/ruwiki/1133423" TargetMode="External"/><Relationship Id="rId5" Type="http://schemas.openxmlformats.org/officeDocument/2006/relationships/hyperlink" Target="http://dic.academic.ru/dic.nsf/ruwiki/741" TargetMode="External"/><Relationship Id="rId10" Type="http://schemas.openxmlformats.org/officeDocument/2006/relationships/hyperlink" Target="http://dic.academic.ru/dic.nsf/ruwiki/886896" TargetMode="External"/><Relationship Id="rId4" Type="http://schemas.openxmlformats.org/officeDocument/2006/relationships/hyperlink" Target="http://dic.academic.ru/dic.nsf/ruwiki/46778" TargetMode="External"/><Relationship Id="rId9" Type="http://schemas.openxmlformats.org/officeDocument/2006/relationships/hyperlink" Target="http://dic.academic.ru/dic.nsf/ruwiki/102320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ru.wikipedia.org/wiki/%D0%A4%D0%B0%D0%B9%D0%BB:Mikhail_Tukhachevsky.jpg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ru.wikipedia.org/wiki/%D0%A4%D0%B0%D0%B9%D0%BB:%D0%92%D0%B0%D1%81%D0%B8%D0%BB%D0%B8%D0%B9_%D0%91%D0%BB%D1%8E%D1%85%D0%B5%D1%80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8.xml"/><Relationship Id="rId6" Type="http://schemas.openxmlformats.org/officeDocument/2006/relationships/hyperlink" Target="&#1055;&#1088;&#1080;&#1083;&#1086;&#1078;&#1077;&#1085;&#1080;&#1077;%202..docx" TargetMode="External"/><Relationship Id="rId5" Type="http://schemas.openxmlformats.org/officeDocument/2006/relationships/slide" Target="slide20.xml"/><Relationship Id="rId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Dutov.jpg" TargetMode="External"/><Relationship Id="rId13" Type="http://schemas.openxmlformats.org/officeDocument/2006/relationships/image" Target="../media/image21.jpeg"/><Relationship Id="rId18" Type="http://schemas.openxmlformats.org/officeDocument/2006/relationships/image" Target="../media/image31.png"/><Relationship Id="rId3" Type="http://schemas.openxmlformats.org/officeDocument/2006/relationships/slide" Target="slide27.xml"/><Relationship Id="rId7" Type="http://schemas.openxmlformats.org/officeDocument/2006/relationships/image" Target="../media/image18.jpeg"/><Relationship Id="rId12" Type="http://schemas.openxmlformats.org/officeDocument/2006/relationships/hyperlink" Target="http://ru.wikipedia.org/wiki/%D0%A4%D0%B0%D0%B9%D0%BB:Ataman_semenov.jpg" TargetMode="External"/><Relationship Id="rId17" Type="http://schemas.openxmlformats.org/officeDocument/2006/relationships/image" Target="../media/image30.jpeg"/><Relationship Id="rId2" Type="http://schemas.openxmlformats.org/officeDocument/2006/relationships/image" Target="../media/image33.wmf"/><Relationship Id="rId16" Type="http://schemas.openxmlformats.org/officeDocument/2006/relationships/hyperlink" Target="http://ru.wikipedia.org/wiki/%D0%A4%D0%B0%D0%B9%D0%BB:Mikhail_Tukhachevsky.jpg" TargetMode="External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ru.wikipedia.org/wiki/%D0%A4%D0%B0%D0%B9%D0%BB:Alekseev_mihail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png"/><Relationship Id="rId15" Type="http://schemas.openxmlformats.org/officeDocument/2006/relationships/image" Target="../media/image29.png"/><Relationship Id="rId10" Type="http://schemas.openxmlformats.org/officeDocument/2006/relationships/hyperlink" Target="http://ru.wikipedia.org/wiki/%D0%A4%D0%B0%D0%B9%D0%BB:General_kaledin.jpg" TargetMode="External"/><Relationship Id="rId19" Type="http://schemas.openxmlformats.org/officeDocument/2006/relationships/hyperlink" Target="http://ru.wikipedia.org/wiki/%D0%A4%D0%B0%D0%B9%D0%BB:%D0%92%D0%B0%D1%81%D0%B8%D0%BB%D0%B8%D0%B9_%D0%91%D0%BB%D1%8E%D1%85%D0%B5%D1%80.jpg" TargetMode="External"/><Relationship Id="rId4" Type="http://schemas.openxmlformats.org/officeDocument/2006/relationships/hyperlink" Target="http://ru.wikipedia.org/wiki/%D0%A4%D0%B0%D0%B9%D0%BB:Denikin.jpg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8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8.xml"/><Relationship Id="rId5" Type="http://schemas.openxmlformats.org/officeDocument/2006/relationships/slide" Target="slide25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4_@mail.ru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1%87%D0%B0%D0%BD%D0%BA%D0%B0" TargetMode="External"/><Relationship Id="rId3" Type="http://schemas.openxmlformats.org/officeDocument/2006/relationships/hyperlink" Target="http://ru.wikipedia.org/wiki/1919_%D0%B3%D0%BE%D0%B4" TargetMode="External"/><Relationship Id="rId7" Type="http://schemas.openxmlformats.org/officeDocument/2006/relationships/hyperlink" Target="http://ru.wikipedia.org/wiki/1918_%D0%B3%D0%BE%D0%B4" TargetMode="External"/><Relationship Id="rId2" Type="http://schemas.openxmlformats.org/officeDocument/2006/relationships/hyperlink" Target="http://ru.wikipedia.org/wiki/%D0%92%D0%BE%D0%BE%D1%80%D1%83%D0%B6%D1%91%D0%BD%D0%BD%D1%8B%D0%B5_%D1%81%D0%B8%D0%BB%D1%8B_%D0%AE%D0%B3%D0%B0_%D0%A0%D0%BE%D1%81%D1%81%D0%B8%D0%B8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%D0%A2%D1%80%D0%BE%D1%86%D0%BA%D0%B8%D0%B9,_%D0%9B%D0%B5%D0%B2_%D0%94%D0%B0%D0%B2%D0%B8%D0%B4%D0%BE%D0%B2%D0%B8%D1%87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://ru.wikipedia.org/wiki/1920_%D0%B3%D0%BE%D0%B4" TargetMode="External"/><Relationship Id="rId10" Type="http://schemas.openxmlformats.org/officeDocument/2006/relationships/hyperlink" Target="http://ru.wikipedia.org/wiki/%D0%A4%D0%B0%D0%B9%D0%BB:CWRArticleImage.jpg" TargetMode="External"/><Relationship Id="rId4" Type="http://schemas.openxmlformats.org/officeDocument/2006/relationships/hyperlink" Target="http://ru.wikipedia.org/wiki/%D0%95%D0%BA%D0%B0%D1%82%D0%B5%D1%80%D0%B8%D0%BD%D0%BE%D1%81%D0%BB%D0%B0%D0%B2" TargetMode="External"/><Relationship Id="rId9" Type="http://schemas.openxmlformats.org/officeDocument/2006/relationships/hyperlink" Target="http://ru.wikipedia.org/wiki/1-%D1%8F_%D0%BA%D0%BE%D0%BD%D0%BD%D0%B0%D1%8F_%D0%B0%D1%80%D0%BC%D0%B8%D1%8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%D0%91%D0%B5%D0%BB%D0%BE%D0%B3%D0%B2%D0%B0%D1%80%D0%B4%D0%B5%D0%B9%D1%86%D1%8B.jpg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ru.wikipedia.org/wiki/%D0%A4%D0%B0%D0%B9%D0%BB:Denikin.jpg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3010" TargetMode="External"/><Relationship Id="rId13" Type="http://schemas.openxmlformats.org/officeDocument/2006/relationships/hyperlink" Target="http://dic.academic.ru/dic.nsf/ruwiki/4898" TargetMode="External"/><Relationship Id="rId18" Type="http://schemas.openxmlformats.org/officeDocument/2006/relationships/hyperlink" Target="http://dic.academic.ru/dic.nsf/ruwiki/8011" TargetMode="External"/><Relationship Id="rId3" Type="http://schemas.openxmlformats.org/officeDocument/2006/relationships/image" Target="../media/image18.jpeg"/><Relationship Id="rId21" Type="http://schemas.openxmlformats.org/officeDocument/2006/relationships/hyperlink" Target="http://dic.academic.ru/dic.nsf/ruwiki/3025" TargetMode="External"/><Relationship Id="rId7" Type="http://schemas.openxmlformats.org/officeDocument/2006/relationships/hyperlink" Target="http://dic.academic.ru/dic.nsf/ruwiki/17" TargetMode="External"/><Relationship Id="rId12" Type="http://schemas.openxmlformats.org/officeDocument/2006/relationships/hyperlink" Target="http://dic.academic.ru/dic.nsf/ruwiki/194559" TargetMode="External"/><Relationship Id="rId17" Type="http://schemas.openxmlformats.org/officeDocument/2006/relationships/hyperlink" Target="http://dic.academic.ru/dic.nsf/ruwiki/1073780" TargetMode="External"/><Relationship Id="rId2" Type="http://schemas.openxmlformats.org/officeDocument/2006/relationships/hyperlink" Target="http://ru.wikipedia.org/wiki/%D0%A4%D0%B0%D0%B9%D0%BB:Alekseev_mihail.jpg" TargetMode="External"/><Relationship Id="rId16" Type="http://schemas.openxmlformats.org/officeDocument/2006/relationships/hyperlink" Target="http://dic.academic.ru/dic.nsf/ruwiki/50352" TargetMode="External"/><Relationship Id="rId20" Type="http://schemas.openxmlformats.org/officeDocument/2006/relationships/hyperlink" Target="http://dic.academic.ru/dic.nsf/ruwiki/49240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dic.academic.ru/dic.nsf/ruwiki/243436" TargetMode="External"/><Relationship Id="rId11" Type="http://schemas.openxmlformats.org/officeDocument/2006/relationships/hyperlink" Target="http://dic.academic.ru/dic.nsf/ruwiki/4883" TargetMode="External"/><Relationship Id="rId5" Type="http://schemas.openxmlformats.org/officeDocument/2006/relationships/hyperlink" Target="http://dic.academic.ru/dic.nsf/ruwiki/4453" TargetMode="External"/><Relationship Id="rId15" Type="http://schemas.openxmlformats.org/officeDocument/2006/relationships/hyperlink" Target="http://dic.academic.ru/dic.nsf/ruwiki/877861" TargetMode="External"/><Relationship Id="rId10" Type="http://schemas.openxmlformats.org/officeDocument/2006/relationships/hyperlink" Target="http://dic.academic.ru/dic.nsf/ruwiki/913764" TargetMode="External"/><Relationship Id="rId19" Type="http://schemas.openxmlformats.org/officeDocument/2006/relationships/hyperlink" Target="http://dic.academic.ru/dic.nsf/ruwiki/4905" TargetMode="External"/><Relationship Id="rId4" Type="http://schemas.openxmlformats.org/officeDocument/2006/relationships/hyperlink" Target="http://dic.academic.ru/dic.nsf/ruwiki/3054" TargetMode="External"/><Relationship Id="rId9" Type="http://schemas.openxmlformats.org/officeDocument/2006/relationships/hyperlink" Target="http://dic.academic.ru/dic.nsf/ruwiki/4914" TargetMode="External"/><Relationship Id="rId14" Type="http://schemas.openxmlformats.org/officeDocument/2006/relationships/hyperlink" Target="http://dic.academic.ru/dic.nsf/ruwiki/4677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A4%D0%B0%D0%B9%D0%BB:Dutov.jpg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General_kaledin.jpg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241775443_rys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EAEF"/>
              </a:clrFrom>
              <a:clrTo>
                <a:srgbClr val="F9EAEF">
                  <a:alpha val="0"/>
                </a:srgbClr>
              </a:clrTo>
            </a:clrChange>
            <a:lum bright="40000" contrast="-40000"/>
          </a:blip>
          <a:srcRect b="38095"/>
          <a:stretch>
            <a:fillRect/>
          </a:stretch>
        </p:blipFill>
        <p:spPr bwMode="auto">
          <a:xfrm>
            <a:off x="1000100" y="285728"/>
            <a:ext cx="7143800" cy="27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Гражданская война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России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(в лицах и схемах)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143248"/>
            <a:ext cx="6400800" cy="2643206"/>
          </a:xfrm>
        </p:spPr>
        <p:txBody>
          <a:bodyPr>
            <a:noAutofit/>
          </a:bodyPr>
          <a:lstStyle/>
          <a:p>
            <a:pPr marL="514350" indent="-51435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 tooltip="белое движение"/>
              </a:rPr>
              <a:t>Представители белого движения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Представители красного движения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Схемы к лекции «Гражданская война в России».</a:t>
            </a:r>
            <a:endPara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 tooltip="самопроверка"/>
              </a:rPr>
              <a:t>Задания для самопроверки.</a:t>
            </a:r>
            <a:endPara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 tooltip="ответы"/>
              </a:rPr>
              <a:t>Ответы к заданиям для самопроверки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 tooltip="прочти меня!"/>
              </a:rPr>
              <a:t>Навигация </a:t>
            </a:r>
            <a:r>
              <a:rPr lang="ru-RU" sz="1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 tooltip="прочти меня!"/>
              </a:rPr>
              <a:t>(начните работу с этой строки!)</a:t>
            </a:r>
            <a:endParaRPr lang="ru-RU" sz="14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Источники.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f/fe/Ataman_semenov.jpg/86px-Ataman_semenov.jpg">
            <a:hlinkClick r:id="rId2"/>
          </p:cNvPr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71538" y="928670"/>
            <a:ext cx="192882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14678" y="1017614"/>
            <a:ext cx="4214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ГРИГО́РИЙ МИХА́ЙЛОВИЧ СЕМЁНОВ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(1890—1946) — казачий атаман, деятель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Белое движение"/>
              </a:rPr>
              <a:t>Белого движения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Забайкалье и на Дальнем Востоке.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14678" y="2071678"/>
            <a:ext cx="44291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сентябре 1921 г. Семёнов вынужден был покинуть Россию. Эмигрировав в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Китай"/>
              </a:rPr>
              <a:t>Китай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атаман вскоре уехал в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США"/>
              </a:rPr>
              <a:t>США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Канада"/>
              </a:rPr>
              <a:t>Канаду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затем обосновался в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Япония"/>
              </a:rPr>
              <a:t>Японии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образованием же в 1932 г. государства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Маньчжоу-Го"/>
              </a:rPr>
              <a:t>Маньчжоу-Го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японцы предоставили атаману дом в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Дайрен"/>
              </a:rPr>
              <a:t>Дайрене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он прожил до августа 1945 г., и назначили ежемесячную пенсию в 1000 иен.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Возглавлял Дальневосточный союз казаков.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28662" y="4000504"/>
            <a:ext cx="71437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 М. Семёнов на основании Указа Президиума Верховного Совета СССР от 19 апреля 1946 г. был приговорён к смертной казни через повешение с конфискацией имущества как «враг советского народа и активный пособник японских агрессоров».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Власьевский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Родзаевский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Бакшеев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были приговорены к расстрелу с конфискацией имущества. Князь Ухтомский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Охотин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«учитывая их сравнительно меньшую роль в антисоветской деятельности», приговорены к 20 и 15 годам каторжных работ, соответственно, с конфискацией имущества (Оба скончались в лагерях: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Охотин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умер в 1948 г., князь Ухтомский — 18 августа 1953 г.).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августа 1946 г. в 11 часов ночи Семёнова казнили.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_05f005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0100" y="928670"/>
            <a:ext cx="2357454" cy="344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00496" y="1000108"/>
            <a:ext cx="38576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КОЛЧАК АЛЕКСАНДР ВАСИЛЬЕВИЧ</a:t>
            </a:r>
          </a:p>
          <a:p>
            <a:pPr>
              <a:defRPr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(1873-1920г.г.)-российский военачальник, полярный исследователь, гидролог, адмирал (1918г.). В 1916-17 г.г. командующий Черноморским флотом.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Один из организаторов белого движения в Гражданскую войну.  В 1918-20г.г. «Верховный правитель российского государства»; установил режим военной диктатуры в Сибири, на Урале и Дальнем Востоке, ликвидированный Красной Армией и партизанами. 12 ноября 1919г., признав свою политическую неудачу, передал титул «Верховного правителя России»  А.И. Деникину, а право командования войсками – атаману Г.М. Семёнову. 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Бежать в Монголию он отказался, и был выдан Политцентру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чехославаками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охранявшими его. Сам Колчак, по постановлению Иркутского ВРК, был расстрелян.</a:t>
            </a:r>
            <a:endParaRPr lang="ru-RU" sz="1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>
            <a:grayscl/>
          </a:blip>
          <a:srcRect r="3476" b="67210"/>
          <a:stretch>
            <a:fillRect/>
          </a:stretch>
        </p:blipFill>
        <p:spPr>
          <a:xfrm>
            <a:off x="857223" y="857232"/>
            <a:ext cx="429468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4143380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Групповая фотография 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правительства 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А. Колчака 1919г.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>
            <a:grayscl/>
          </a:blip>
          <a:srcRect t="68094"/>
          <a:stretch>
            <a:fillRect/>
          </a:stretch>
        </p:blipFill>
        <p:spPr>
          <a:xfrm>
            <a:off x="5214942" y="4143380"/>
            <a:ext cx="2904844" cy="190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292893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 в Омске, где проходили заседания правительства 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А. Колчака в 1918 – 1919 г.г.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 tooltip="титульный лист"/>
          </p:cNvPr>
          <p:cNvSpPr/>
          <p:nvPr/>
        </p:nvSpPr>
        <p:spPr>
          <a:xfrm>
            <a:off x="928662" y="5786454"/>
            <a:ext cx="357188" cy="3429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1934" y="928670"/>
            <a:ext cx="3714776" cy="2714644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КРАСНОЕ ДВИЖЕНИЕ: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участия в Гражданской войне</a:t>
            </a:r>
          </a:p>
          <a:p>
            <a:pPr algn="ctr">
              <a:defRPr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928670"/>
            <a:ext cx="2428892" cy="1200329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*Развитие  социалистической революции в мировых масштабах.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571744"/>
            <a:ext cx="2357454" cy="1200329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*Установление нового политического строя.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071942"/>
            <a:ext cx="2357454" cy="147732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*Борьба за политические, экономические , социальные права рабочих и крестьян.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5072074"/>
            <a:ext cx="3786214" cy="36933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Удержать и укрепить власть.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2976" y="1214422"/>
            <a:ext cx="684471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072330" y="5572140"/>
            <a:ext cx="1285884" cy="64294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Бойцы 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Красной Армии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714356"/>
            <a:ext cx="1143008" cy="139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785786" y="2133601"/>
            <a:ext cx="18573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</a:rPr>
              <a:t>Один из создателей Красной </a:t>
            </a:r>
            <a:r>
              <a:rPr lang="ru-RU" sz="1200" dirty="0" smtClean="0">
                <a:latin typeface="Times New Roman" pitchFamily="18" charset="0"/>
              </a:rPr>
              <a:t> армии 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</a:rPr>
              <a:t>Л. Д. ТРОЦКИЙ, </a:t>
            </a:r>
            <a:r>
              <a:rPr lang="ru-RU" sz="1200" dirty="0">
                <a:latin typeface="Times New Roman" pitchFamily="18" charset="0"/>
              </a:rPr>
              <a:t>1917</a:t>
            </a:r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868" y="785794"/>
            <a:ext cx="1000132" cy="136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714612" y="2214554"/>
            <a:ext cx="20256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</a:rPr>
              <a:t>Один из создателей Красной </a:t>
            </a:r>
            <a:r>
              <a:rPr lang="ru-RU" sz="1200" dirty="0" smtClean="0">
                <a:latin typeface="Times New Roman" pitchFamily="18" charset="0"/>
              </a:rPr>
              <a:t> армии 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</a:rPr>
              <a:t>Н. И. ПОДВОЙСКИЙ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43636" y="723740"/>
            <a:ext cx="1643074" cy="153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5286380" y="2285992"/>
            <a:ext cx="307183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</a:rPr>
              <a:t>Один из первых военачальников </a:t>
            </a:r>
            <a:endParaRPr lang="ru-RU" sz="1200" dirty="0" smtClean="0">
              <a:latin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</a:rPr>
              <a:t>Красной </a:t>
            </a:r>
            <a:r>
              <a:rPr lang="ru-RU" sz="1200" dirty="0">
                <a:latin typeface="Times New Roman" pitchFamily="18" charset="0"/>
              </a:rPr>
              <a:t>армии </a:t>
            </a:r>
          </a:p>
          <a:p>
            <a:r>
              <a:rPr lang="ru-RU" sz="1200" dirty="0" smtClean="0">
                <a:latin typeface="Times New Roman" pitchFamily="18" charset="0"/>
              </a:rPr>
              <a:t>В. А. АНТОНОВ-ОВСЕЕНКО, </a:t>
            </a:r>
            <a:r>
              <a:rPr lang="ru-RU" sz="1200" dirty="0">
                <a:latin typeface="Times New Roman" pitchFamily="18" charset="0"/>
              </a:rPr>
              <a:t>1917</a:t>
            </a:r>
          </a:p>
        </p:txBody>
      </p:sp>
      <p:pic>
        <p:nvPicPr>
          <p:cNvPr id="23" name="Рисунок 22" descr="текст 006.png"/>
          <p:cNvPicPr>
            <a:picLocks noChangeAspect="1"/>
          </p:cNvPicPr>
          <p:nvPr/>
        </p:nvPicPr>
        <p:blipFill>
          <a:blip r:embed="rId5" cstate="print">
            <a:grayscl/>
          </a:blip>
          <a:srcRect l="63817" t="5068" r="3795" b="61908"/>
          <a:stretch>
            <a:fillRect/>
          </a:stretch>
        </p:blipFill>
        <p:spPr>
          <a:xfrm rot="16200000">
            <a:off x="4533305" y="2461610"/>
            <a:ext cx="2928958" cy="4149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текст 006.png"/>
          <p:cNvPicPr>
            <a:picLocks noChangeAspect="1"/>
          </p:cNvPicPr>
          <p:nvPr/>
        </p:nvPicPr>
        <p:blipFill>
          <a:blip r:embed="rId5" cstate="print">
            <a:grayscl/>
          </a:blip>
          <a:srcRect l="39107" t="26535" r="36899" b="62116"/>
          <a:stretch>
            <a:fillRect/>
          </a:stretch>
        </p:blipFill>
        <p:spPr>
          <a:xfrm rot="16200000">
            <a:off x="1301382" y="3587406"/>
            <a:ext cx="282646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857250"/>
            <a:ext cx="4786346" cy="49292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БУДЁННЫЙ СЕМЕН МИХАЙЛОВИЧ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(1883— 26 октября 1973гг.) - советский военный и государственный деятель;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маршал Советского Союза (1935г.), трижды Герой Советского Союза (1958г., 1963г., 1968г.).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Родился в семье батрака. В 1903г. был призван в армию. Участник Первой мировой войны. Отличался большой личной храбростью, стал кавалером четырех георгиевских крестов, старший унтер-офицер.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С началом революции 1917г. принял участие в процессе демократизации армии, был избран председателем полкового комитета. Вернулся на родину, на Дон. Работал в исполкоме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Сальского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окружного Совета и земельном окружном отделе. За бои с казаками  П. Н. Краснова в январе-феврале 1919г. Буденный был награжден орденом Красного Знамени.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b_07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857232"/>
            <a:ext cx="237629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upload.wikimedia.org/wikipedia/commons/thumb/6/66/Mikhail_Tukhachevsky.jpg/89px-Mikhail_Tukhachevsky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2"/>
            <a:ext cx="171451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00364" y="857232"/>
            <a:ext cx="54292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ТУХАЧЕВСКИЙ МИХАИЛ НИКОЛАЕВИЧ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(1893—1937) — род. в семье разорившегося до революции 1905 г. землевладельца. </a:t>
            </a:r>
          </a:p>
          <a:p>
            <a:pPr marL="457200" marR="0" lvl="1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 апреля 1918 г. Т. вступил в РКП(б). Его работа по строительству рабоче-крестьянской Красной армии начинается с первых дней ее формирования. Вместе с работой по созданию вооруженных сил, Т. выступает и как стратег. Его оперативному руководству принадлежат крупные операции Красной армии, и его революционная биография самым тесным образом слита с героической борьбой на красных фронтах.</a:t>
            </a:r>
          </a:p>
          <a:p>
            <a:pPr marL="457200" marR="0" lvl="1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течение весны 1918 г. Т. работал в военном отделе ВЦИК и выполнял задания по инспектированию формирований Красной армии.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Командовал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1-й армией.</a:t>
            </a:r>
          </a:p>
          <a:p>
            <a:pPr marL="457200" marR="0" lvl="1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было самое тяжелое время в работе по созданию регулярной Красной армии. В июле, во время восстания Муравьева, Т. был последним арестован и лишь случайно избежал расстрела, освобожденный разобравшимися в обстановке красноармейцами.</a:t>
            </a:r>
          </a:p>
          <a:p>
            <a:pPr marL="457200" marR="0" lvl="1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Осенью 1921 г. Т. был назначен начальником Военной академии РККА. В январе 1922 г. вступил в командование войсками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Зап. фронта. </a:t>
            </a:r>
          </a:p>
          <a:p>
            <a:pPr marL="457200" marR="0" lvl="1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Избирался членом ВЦИК в 1921 и 1922 гг., членом ЦИК СССР всех созывов и членом ЦИК БССР 1924 и 1925 гг. Был председателем комиссии по составлению Полевого устава РККА. Имеет военно-научные работы.</a:t>
            </a:r>
          </a:p>
          <a:p>
            <a:pPr marL="457200" marR="0" lvl="1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Маршал Советского Союза (1935). Необоснованно репрессирован, реабилитирован посмертно.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3306" y="857232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ФРУНЗЕ  МИХАИЛ ВАСИЛЬЕВИЧ</a:t>
            </a:r>
          </a:p>
          <a:p>
            <a:pPr>
              <a:defRPr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(1885-1925гг.) - российский и советский политический и военный деятель.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В 1905г. руководил Иваново-Вознесенской стачкой.  В 1909-10гг.  дважды был приговорен к смертной казни. В Гражданскую войну командовал армией  Южной группы войск Восточного фронта, Восточным, Туркестанским фронтами.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В 1924-25гг.- заместитель председателя и председатель РВС СССР, заместитель наркома и нарком по военным и морским делам, одновременно начальник Штаба РККА и начальник Военной Академии.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Под руководством Фрунзе проведена в 1924-25г.г. военная реформа; труды в области военной науки, занимался формированием советской военной доктрины. 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С 1921г.  член ЦК РКП(б), с 1924г. кандидат в члены Политбюро ЦК.</a:t>
            </a:r>
          </a:p>
        </p:txBody>
      </p:sp>
      <p:pic>
        <p:nvPicPr>
          <p:cNvPr id="7" name="Рисунок 6" descr="pf_1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237555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e/e6/%D0%92%D0%B0%D1%81%D0%B8%D0%BB%D0%B8%D0%B9_%D0%91%D0%BB%D1%8E%D1%85%D0%B5%D1%80.jpg/83px-%D0%92%D0%B0%D1%81%D0%B8%D0%BB%D0%B8%D0%B9_%D0%91%D0%BB%D1%8E%D1%85%D0%B5%D1%8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192882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71802" y="928670"/>
            <a:ext cx="500066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БЛЮХЕР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ВАСИЛИЙ КОНСТАНТИНОВИЧ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(р. 1889) — рабочий-коммунист, один из видных работников Красной армии, награжденный тремя знаками ордена "Красное Знамя" и грамотой от правительства Дальневосточной республики. До мировой войны работал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Мытищенском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вагоностроительном заводе. После Октябрьского переворота работал в Самарском ревкоме, а затем принимал участие в борьбе с ген.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Дутовым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командуя отрядами различного состава. В сентябре 1918 первый в Советской Республике был награжден орденом Красного Знамени. После гражданской войны занимал должности командира I стрелкового корпуса и коменданта и военного комиссара Ленинградского укрепленного района. В 1924 назначен состоящим для особо важных поручений при РВС СССР.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ум. 1938 (репрессирован, умер под следствием). Советский военачальник, участник Гражданской войны, участник штурма Перекопа (команд. 51-й стрелковой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дивиз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.); военный министр, главком Народно-революционной армии Дальневосточной республики (1921—22), командующий Особой Дальневосточной армией (1929—38), с 1935 г. маршал Советского Союза.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Овал 4">
            <a:hlinkClick r:id="rId4" action="ppaction://hlinksldjump" tooltip="титульный лист"/>
          </p:cNvPr>
          <p:cNvSpPr/>
          <p:nvPr/>
        </p:nvSpPr>
        <p:spPr>
          <a:xfrm>
            <a:off x="1000100" y="5715016"/>
            <a:ext cx="357188" cy="3429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08"/>
            <a:ext cx="7286676" cy="47149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резентация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включает в себя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зрительную информацию, которая поможет Вам лучше представить изучаемую эпоху: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фотодокументы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всех рабочих материалов этой презентации  помогут  ярче представить себе особенный дух эпохи, познакомят с её наиболее значительными персонажами, в руках которых находились судьбы России в первой  четверти 20 столетия;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схемы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(помогут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конкретизировать материал по отдельным вопросам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-также  есть  вариант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проверочной работы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для самопроверки (её успешное выполнение  будет  подтверждением того, что  изучаемая  тема усвоена).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Обращайте внимание на кнопки возврата на титульный лист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 заданиям (ответам) для самопроверки         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3" name="Овал 2">
            <a:hlinkClick r:id="rId2" action="ppaction://hlinksldjump" tooltip="самопроверка"/>
          </p:cNvPr>
          <p:cNvSpPr/>
          <p:nvPr/>
        </p:nvSpPr>
        <p:spPr>
          <a:xfrm>
            <a:off x="5715008" y="4857760"/>
            <a:ext cx="357188" cy="342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rId3" action="ppaction://hlinksldjump" tooltip="титульный лист"/>
          </p:cNvPr>
          <p:cNvSpPr/>
          <p:nvPr/>
        </p:nvSpPr>
        <p:spPr>
          <a:xfrm>
            <a:off x="7786710" y="4500570"/>
            <a:ext cx="357188" cy="3429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3000372"/>
            <a:ext cx="2428863" cy="157163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 и антирелигиозная политика Советской власти.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785794"/>
            <a:ext cx="3143272" cy="164307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Глубокий общенациональный кризис в России к началу 1917г.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63" y="785793"/>
            <a:ext cx="2928933" cy="16430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Октябрьский переворот 1917г.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власти к партии большевиков РСДРП.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72074"/>
            <a:ext cx="3643338" cy="155732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конфликт в деревне: захват помещичьих земель крестьянами и передел земли после октябрьских событий 1917г.</a:t>
            </a:r>
          </a:p>
        </p:txBody>
      </p:sp>
      <p:sp>
        <p:nvSpPr>
          <p:cNvPr id="2" name="5-конечная звезда 1"/>
          <p:cNvSpPr/>
          <p:nvPr/>
        </p:nvSpPr>
        <p:spPr>
          <a:xfrm>
            <a:off x="2643174" y="1357298"/>
            <a:ext cx="3929090" cy="3643318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 в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2928934"/>
            <a:ext cx="2214578" cy="221457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Попытки белых правительств, помещиков и буржуазии вернуть дореволюционный порядок.</a:t>
            </a:r>
          </a:p>
        </p:txBody>
      </p:sp>
      <p:sp>
        <p:nvSpPr>
          <p:cNvPr id="9" name="Овал 8">
            <a:hlinkClick r:id="rId2" action="ppaction://hlinksldjump" tooltip="задание 3"/>
          </p:cNvPr>
          <p:cNvSpPr/>
          <p:nvPr/>
        </p:nvSpPr>
        <p:spPr>
          <a:xfrm>
            <a:off x="857224" y="5857892"/>
            <a:ext cx="357188" cy="342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857224" y="3000372"/>
            <a:ext cx="2857500" cy="2786062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борьба за возвращение вложенных капиталов в экономику России до 1917г.</a:t>
            </a:r>
          </a:p>
        </p:txBody>
      </p:sp>
      <p:sp>
        <p:nvSpPr>
          <p:cNvPr id="2" name="Загнутый угол 1"/>
          <p:cNvSpPr/>
          <p:nvPr/>
        </p:nvSpPr>
        <p:spPr>
          <a:xfrm>
            <a:off x="857224" y="785794"/>
            <a:ext cx="2786063" cy="2000243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ИНОСТРАННОЙ ИНТЕРВЕНЦИИ В РОССИИ: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4143372" y="4357694"/>
            <a:ext cx="3071834" cy="1571636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территориальный раздел бывшей Российской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империи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4143372" y="2714620"/>
            <a:ext cx="3071834" cy="142876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максимальное ослабление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071934" y="785794"/>
            <a:ext cx="3143272" cy="17145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подавление очага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революционной заразы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857250" y="3571875"/>
            <a:ext cx="3286125" cy="3071813"/>
          </a:xfrm>
          <a:prstGeom prst="snip1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-продовольственная диктатура;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-запрещение свободной торговли;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-введение продразвёрстки почти на все виды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продовольствия;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625" y="357188"/>
            <a:ext cx="8429625" cy="13573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Политика «военного коммунизма»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1918 -1920гг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 – система социально – экономических мер, направленных на построение социализма и коммунизма и обусловивших ожесточённость Гражданской войны.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571868" y="1785926"/>
            <a:ext cx="3000396" cy="2786082"/>
          </a:xfrm>
          <a:prstGeom prst="snip1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-натурализация хозяйственных отношений;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-бесплатное пользование жильём, транспортом;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-подготовка к уничтожению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денег;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714876" y="4714884"/>
            <a:ext cx="3571875" cy="1928813"/>
          </a:xfrm>
          <a:prstGeom prst="snip1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-национализация банков и всей промышленности;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-централизация управления экономикой государства.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786578" y="2285992"/>
            <a:ext cx="2057400" cy="2143125"/>
          </a:xfrm>
          <a:prstGeom prst="snip1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-введение всеобщей трудовой повинности;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трудармий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785926"/>
            <a:ext cx="2286016" cy="164307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ВОЕННОГО КОММУНИЗМА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характерные черты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2" action="ppaction://hlinksldjump" tooltip="титульный лист"/>
          </p:cNvPr>
          <p:cNvSpPr/>
          <p:nvPr/>
        </p:nvSpPr>
        <p:spPr>
          <a:xfrm>
            <a:off x="7786710" y="6215082"/>
            <a:ext cx="357188" cy="3429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5" descr="J0079118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286256"/>
            <a:ext cx="1235898" cy="19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противолежащими углами 4">
            <a:hlinkClick r:id="rId3" action="ppaction://hlinksldjump"/>
          </p:cNvPr>
          <p:cNvSpPr/>
          <p:nvPr/>
        </p:nvSpPr>
        <p:spPr>
          <a:xfrm>
            <a:off x="1285852" y="2357430"/>
            <a:ext cx="2571768" cy="3382208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№ 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этапы гражданской войны и интервенции (1918-1920г.г.), используя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текст лекции.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</p:txBody>
      </p:sp>
      <p:sp>
        <p:nvSpPr>
          <p:cNvPr id="6" name="Овал 5">
            <a:hlinkClick r:id="rId4" action="ppaction://hlinksldjump" tooltip="ответ"/>
          </p:cNvPr>
          <p:cNvSpPr/>
          <p:nvPr/>
        </p:nvSpPr>
        <p:spPr>
          <a:xfrm>
            <a:off x="3143240" y="5214950"/>
            <a:ext cx="357188" cy="342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286248" y="2786058"/>
            <a:ext cx="2357454" cy="314327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Укажите основные причины Гражданской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войны, используя  материалы лекции и  презентации.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5" action="ppaction://hlinksldjump" tooltip="ответ схема"/>
          </p:cNvPr>
          <p:cNvSpPr/>
          <p:nvPr/>
        </p:nvSpPr>
        <p:spPr>
          <a:xfrm>
            <a:off x="6072198" y="5429264"/>
            <a:ext cx="357188" cy="342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1000100" y="642918"/>
            <a:ext cx="6858048" cy="1362075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ЗАДАНИЯ ДЛЯ САМОПРОВЕРКИ: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№ 1 – 3 балла         Задание № 2 – 5 баллов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№ 3 – 10 баллов     Задание № 4 – 8 баллов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</p:txBody>
      </p:sp>
      <p:sp>
        <p:nvSpPr>
          <p:cNvPr id="9" name="Овал 8">
            <a:hlinkClick r:id="rId6" action="ppaction://hlinkfile" tooltip="лекция"/>
          </p:cNvPr>
          <p:cNvSpPr/>
          <p:nvPr/>
        </p:nvSpPr>
        <p:spPr>
          <a:xfrm>
            <a:off x="6072198" y="4929198"/>
            <a:ext cx="357188" cy="342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5" descr="J0079118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4714884"/>
            <a:ext cx="1235898" cy="19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57224" y="785794"/>
            <a:ext cx="5143536" cy="142877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3.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фамилии  военных деятелей Гражданской войны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запишите их 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столбика: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1.белое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движение, 2. красное движение.</a:t>
            </a:r>
          </a:p>
        </p:txBody>
      </p:sp>
      <p:sp>
        <p:nvSpPr>
          <p:cNvPr id="12" name="Овал 11">
            <a:hlinkClick r:id="rId3" action="ppaction://hlinksldjump" tooltip="ответ"/>
          </p:cNvPr>
          <p:cNvSpPr/>
          <p:nvPr/>
        </p:nvSpPr>
        <p:spPr>
          <a:xfrm>
            <a:off x="5429256" y="1071546"/>
            <a:ext cx="357188" cy="342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http://upload.wikimedia.org/wikipedia/commons/thumb/5/5d/Denikin.jpg/77px-Denikin.jpg.png">
            <a:hlinkClick r:id="rId4"/>
          </p:cNvPr>
          <p:cNvPicPr/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286248" y="2357430"/>
            <a:ext cx="100013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upload.wikimedia.org/wikipedia/ru/thumb/b/bf/Alekseev_mihail.jpg/81px-Alekseev_mihail.jpg">
            <a:hlinkClick r:id="rId6"/>
          </p:cNvPr>
          <p:cNvPicPr/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572132" y="3786190"/>
            <a:ext cx="928694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ttp://upload.wikimedia.org/wikipedia/commons/thumb/c/c5/Dutov.jpg/75px-Dutov.jpg">
            <a:hlinkClick r:id="rId8"/>
          </p:cNvPr>
          <p:cNvPicPr/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1500166" y="3786190"/>
            <a:ext cx="107157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http://upload.wikimedia.org/wikipedia/ru/thumb/1/1b/General_kaledin.jpg/73px-General_kaledin.jpg">
            <a:hlinkClick r:id="rId10"/>
          </p:cNvPr>
          <p:cNvPicPr/>
          <p:nvPr/>
        </p:nvPicPr>
        <p:blipFill>
          <a:blip r:embed="rId11" cstate="print">
            <a:grayscl/>
          </a:blip>
          <a:srcRect l="6897" t="2439" r="6897" b="35772"/>
          <a:stretch>
            <a:fillRect/>
          </a:stretch>
        </p:blipFill>
        <p:spPr bwMode="auto">
          <a:xfrm>
            <a:off x="2928926" y="2357430"/>
            <a:ext cx="107157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http://upload.wikimedia.org/wikipedia/commons/thumb/f/fe/Ataman_semenov.jpg/86px-Ataman_semenov.jpg">
            <a:hlinkClick r:id="rId12"/>
          </p:cNvPr>
          <p:cNvPicPr/>
          <p:nvPr/>
        </p:nvPicPr>
        <p:blipFill>
          <a:blip r:embed="rId13" cstate="print">
            <a:grayscl/>
          </a:blip>
          <a:srcRect b="26087"/>
          <a:stretch>
            <a:fillRect/>
          </a:stretch>
        </p:blipFill>
        <p:spPr bwMode="auto">
          <a:xfrm>
            <a:off x="6858016" y="2357430"/>
            <a:ext cx="107157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BE_05f0057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5572132" y="2357430"/>
            <a:ext cx="857256" cy="125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pb_072.bmp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16" y="3786190"/>
            <a:ext cx="1027587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http://upload.wikimedia.org/wikipedia/commons/thumb/6/66/Mikhail_Tukhachevsky.jpg/89px-Mikhail_Tukhachevsky.jpg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86248" y="3786190"/>
            <a:ext cx="1000132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pf_102.bmp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00166" y="2357430"/>
            <a:ext cx="1071570" cy="119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http://upload.wikimedia.org/wikipedia/commons/thumb/e/e6/%D0%92%D0%B0%D1%81%D0%B8%D0%BB%D0%B8%D0%B9_%D0%91%D0%BB%D1%8E%D1%85%D0%B5%D1%80.jpg/83px-%D0%92%D0%B0%D1%81%D0%B8%D0%BB%D0%B8%D0%B9_%D0%91%D0%BB%D1%8E%D1%85%D0%B5%D1%80.jpg">
            <a:hlinkClick r:id="rId19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00364" y="3786190"/>
            <a:ext cx="107157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Овал 23"/>
          <p:cNvSpPr/>
          <p:nvPr/>
        </p:nvSpPr>
        <p:spPr>
          <a:xfrm>
            <a:off x="2357422" y="328612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000628" y="335756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143636" y="328612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643834" y="328612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285984" y="478632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786182" y="4714884"/>
            <a:ext cx="309570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00628" y="464344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215074" y="464344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929454" y="4643446"/>
            <a:ext cx="78581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786182" y="335756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38" y="500063"/>
            <a:ext cx="8001000" cy="59293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42910" y="428604"/>
            <a:ext cx="8001056" cy="606123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№ 4.</a:t>
            </a:r>
          </a:p>
          <a:p>
            <a:pPr algn="ctr"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Тест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1.Кто организовал первое выступление против большевиков?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А. Керенский  Б.Алексеев  В. Колчак</a:t>
            </a:r>
          </a:p>
          <a:p>
            <a:pPr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2.Когда и каким органом была создана Красная Армия?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А. В 1917г. ВЧК Б. 1918г. СНК  В.1919г. Комбед</a:t>
            </a:r>
          </a:p>
          <a:p>
            <a:pPr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3.В мае 1918г. с помощью  чехословацкого  корпуса  советская власть была свергнута (выбрать неверное)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А.в Поволжье  Б.на Урале В.в Польше Г.в Сибири Д. на Дальнем Востоке</a:t>
            </a:r>
          </a:p>
          <a:p>
            <a:pPr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4.Весной 1919г. в результате ряда успешных операций, руководители белого движения поставили новую задачу…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А. поход на Москву  Б.поход на Казань  В. Поход на Петроград</a:t>
            </a:r>
          </a:p>
          <a:p>
            <a:pPr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5.Когда было принято решение об организации «политики устрашения населения» большевиками?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А.5 сентября 1918г.  Б. 20 апреля 1918г. В. 19 ноября 1918г.</a:t>
            </a:r>
          </a:p>
          <a:p>
            <a:pPr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38" y="500063"/>
            <a:ext cx="8001000" cy="59293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0034" y="571480"/>
            <a:ext cx="8001056" cy="5720715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№ 4.</a:t>
            </a:r>
          </a:p>
          <a:p>
            <a:pPr algn="ctr"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Тест (продолжение)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6.Назовите экономическую политику, которая характеризуется следующими положениями :«она была вызвана чрезвычайными условиями Гражданской войны», «предполагала отсутствие частной собственности, торговли, рыночных отношений и т.д.»</a:t>
            </a:r>
          </a:p>
          <a:p>
            <a:pPr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7.Эта экономическая мера большевиков была одной из причин, которая отшатнула от них крестьян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А. продразвёрстка  Б.продналог В. Уравнительное распределение материальных благ</a:t>
            </a:r>
          </a:p>
          <a:p>
            <a:pPr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8.Укажите автора проекта земельной реформы, которая включала в себя следующие положения: сохранение за собственниками прав на землю, установление для каждой местности тех или иных земельных норм и переходе остальной земли к малоземельным?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А. правительство Деникина  Б. правительство Колчака  В. правительство большевиков.</a:t>
            </a:r>
          </a:p>
          <a:p>
            <a:pPr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</p:txBody>
      </p:sp>
      <p:sp>
        <p:nvSpPr>
          <p:cNvPr id="5" name="Овал 4">
            <a:hlinkClick r:id="rId2" action="ppaction://hlinksldjump" tooltip="титульный лист"/>
          </p:cNvPr>
          <p:cNvSpPr/>
          <p:nvPr/>
        </p:nvSpPr>
        <p:spPr>
          <a:xfrm>
            <a:off x="7286644" y="5715016"/>
            <a:ext cx="357188" cy="3429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>
            <a:hlinkClick r:id="rId3" action="ppaction://hlinksldjump" tooltip="ответ"/>
          </p:cNvPr>
          <p:cNvSpPr/>
          <p:nvPr/>
        </p:nvSpPr>
        <p:spPr>
          <a:xfrm>
            <a:off x="6429388" y="5715016"/>
            <a:ext cx="357188" cy="342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 descr="1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642918"/>
            <a:ext cx="1604524" cy="152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с двумя скругленными противолежащими углами 2">
            <a:hlinkClick r:id="rId3" action="ppaction://hlinksldjump"/>
          </p:cNvPr>
          <p:cNvSpPr/>
          <p:nvPr/>
        </p:nvSpPr>
        <p:spPr>
          <a:xfrm>
            <a:off x="1000100" y="642918"/>
            <a:ext cx="3571900" cy="163449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ЗАДАНИЯ ДЛЯ САМОПРОВЕРКИ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(ответы)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643182"/>
            <a:ext cx="2571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1.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1.Весна 1917  - весна 1918г.г.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«мягкая Гражданская война». 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2.Весна 1918 – осень 1920г.г. 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«фронтовой этап»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Конец 1920 – 1922г.г. 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«малая Гражданская война»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7" name="Овал 6">
            <a:hlinkClick r:id="rId4" action="ppaction://hlinksldjump" tooltip="задание 1"/>
          </p:cNvPr>
          <p:cNvSpPr/>
          <p:nvPr/>
        </p:nvSpPr>
        <p:spPr>
          <a:xfrm>
            <a:off x="2786050" y="2643182"/>
            <a:ext cx="357188" cy="342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357686" y="2643182"/>
          <a:ext cx="383381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909"/>
                <a:gridCol w="1916909"/>
              </a:tblGrid>
              <a:tr h="28353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3.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53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Белое движение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движение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53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Каледин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А.М.</a:t>
                      </a:r>
                    </a:p>
                    <a:p>
                      <a:pPr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Деникин А.И.</a:t>
                      </a:r>
                    </a:p>
                    <a:p>
                      <a:pPr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Колчак А.В.</a:t>
                      </a:r>
                    </a:p>
                    <a:p>
                      <a:pPr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Семёнов Г.М.</a:t>
                      </a:r>
                    </a:p>
                    <a:p>
                      <a:pPr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Дутов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А.И.</a:t>
                      </a:r>
                    </a:p>
                    <a:p>
                      <a:pPr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9. Алексеев М.В.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Фрунзе М.В.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Блюхер В.К.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8. Тухачевский М.Н.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10.Будённый С.М.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Овал 11">
            <a:hlinkClick r:id="rId5" action="ppaction://hlinksldjump" tooltip="задание 3"/>
          </p:cNvPr>
          <p:cNvSpPr/>
          <p:nvPr/>
        </p:nvSpPr>
        <p:spPr>
          <a:xfrm>
            <a:off x="7429520" y="2714620"/>
            <a:ext cx="357188" cy="342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 descr="1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642918"/>
            <a:ext cx="1604524" cy="152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с двумя скругленными противолежащими углами 2">
            <a:hlinkClick r:id="rId3" action="ppaction://hlinksldjump"/>
          </p:cNvPr>
          <p:cNvSpPr/>
          <p:nvPr/>
        </p:nvSpPr>
        <p:spPr>
          <a:xfrm>
            <a:off x="1000100" y="642918"/>
            <a:ext cx="3571900" cy="163449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ЗАДАНИЯ ДЛЯ САМОПРОВЕРКИ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(ответы)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643182"/>
            <a:ext cx="2000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4. (тест)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1.А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2.Б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3.В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4.А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5.А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6.Политика «военного коммунизма»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7.А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4" action="ppaction://hlinksldjump" tooltip="титульный лист"/>
          </p:cNvPr>
          <p:cNvSpPr/>
          <p:nvPr/>
        </p:nvSpPr>
        <p:spPr>
          <a:xfrm>
            <a:off x="7858148" y="5643578"/>
            <a:ext cx="357188" cy="3429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>
            <a:hlinkClick r:id="rId5" action="ppaction://hlinksldjump" tooltip="задание 4"/>
          </p:cNvPr>
          <p:cNvSpPr/>
          <p:nvPr/>
        </p:nvSpPr>
        <p:spPr>
          <a:xfrm>
            <a:off x="2928926" y="2714620"/>
            <a:ext cx="357188" cy="342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714620"/>
            <a:ext cx="2714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Шкала оценивания: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«5» – 26 -  23 балла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«4» – 22 – 19 баллов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«3» – 18 -  14 баллов</a:t>
            </a: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3786190"/>
          <a:ext cx="4500594" cy="1504242"/>
        </p:xfrm>
        <a:graphic>
          <a:graphicData uri="http://schemas.openxmlformats.org/drawingml/2006/table">
            <a:tbl>
              <a:tblPr/>
              <a:tblGrid>
                <a:gridCol w="1928826"/>
                <a:gridCol w="2571768"/>
              </a:tblGrid>
              <a:tr h="3888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Фамилия:</a:t>
                      </a:r>
                      <a:endParaRPr lang="ru-RU" sz="2000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Шевченко</a:t>
                      </a:r>
                      <a:endParaRPr lang="ru-RU" sz="20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Имя: </a:t>
                      </a:r>
                      <a:endParaRPr lang="ru-RU" sz="20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Елена</a:t>
                      </a:r>
                      <a:endParaRPr lang="ru-RU" sz="20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Отчество: </a:t>
                      </a:r>
                      <a:endParaRPr lang="ru-RU" sz="20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Степановна</a:t>
                      </a:r>
                      <a:endParaRPr lang="ru-RU" sz="20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Идентификатор: </a:t>
                      </a:r>
                      <a:endParaRPr lang="ru-RU" sz="20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218 – 017 - 082</a:t>
                      </a:r>
                      <a:endParaRPr lang="ru-RU" sz="2000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8662" y="861609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Фестиваль педагогических идей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«Открытый урок» 2011 – 2012  учебный год и конкурс «Презентация к уроку».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3777" name="Rectangle 1"/>
          <p:cNvSpPr>
            <a:spLocks noChangeArrowheads="1"/>
          </p:cNvSpPr>
          <p:nvPr/>
        </p:nvSpPr>
        <p:spPr bwMode="auto">
          <a:xfrm>
            <a:off x="928662" y="1785926"/>
            <a:ext cx="6858016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«Средняя общеобразовательная школа №4»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г. Калача - на – Дону Волгоградской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404503, г. Калач - на - Дону,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ул. Революционная, д. 421,  тел. 3-43-61 факс. 3-77- 41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school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4_@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mail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ru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– класс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ДИСТАНЦИОННОЕ ОБУЧЕНИЕ НА УРОКАХ ИСТОРИИ, КАК СПОСОБ ФОРМИРОВАНИЯ УНИВЕРСАЛЬНЫХ ИНФОРМАЦИОННЫХ КОМПЕТЕНЦИЙ УЧАЩИХСЯ И ИХ  ГОТОВНОСТИ К САМООБРАЗОВАНИЮ.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00694" y="714356"/>
          <a:ext cx="2714644" cy="4000528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14644"/>
              </a:tblGrid>
              <a:tr h="479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Гражданская война в России</a:t>
                      </a:r>
                      <a:endParaRPr lang="ru-RU" sz="14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248" marR="32248" marT="32248" marB="32248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C4DE"/>
                    </a:solidFill>
                  </a:tcPr>
                </a:tc>
              </a:tr>
              <a:tr h="3520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u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Сверху </a:t>
                      </a:r>
                      <a:r>
                        <a:rPr lang="ru-RU" sz="1400" b="1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вниз, слева направо:</a:t>
                      </a:r>
                      <a:r>
                        <a:rPr lang="ru-RU" sz="1400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u="none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 tooltip="Вооружённые силы Юга России"/>
                        </a:rPr>
                        <a:t>Вооружённые 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 tooltip="Вооружённые силы Юга России"/>
                        </a:rPr>
                        <a:t>силы Юга России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в 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 tooltip="1919 год"/>
                        </a:rPr>
                        <a:t>1919 году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повешение австро-венгерскими войсками рабочих 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 tooltip="Екатеринослав"/>
                        </a:rPr>
                        <a:t>Екатеринослава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во время австро-германской оккупации в 1918 </a:t>
                      </a: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году, 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красная пехота на марше в 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 tooltip="1920 год"/>
                        </a:rPr>
                        <a:t>1920 </a:t>
                      </a: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 tooltip="1920 год"/>
                        </a:rPr>
                        <a:t>году</a:t>
                      </a: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 tooltip="Троцкий, Лев Давидович"/>
                        </a:rPr>
                        <a:t>Л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 tooltip="Троцкий, Лев Давидович"/>
                        </a:rPr>
                        <a:t>. Д. Троцкий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в 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7" tooltip="1918 год"/>
                        </a:rPr>
                        <a:t>1918 году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 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 tooltip="Тачанка"/>
                        </a:rPr>
                        <a:t>тачанка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 tooltip="1-я конная армия"/>
                        </a:rPr>
                        <a:t>1-й Конной армии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2248" marR="32248" marT="32248" marB="32248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0241" name="Рисунок 1" descr="CWRArticleImag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4" y="714356"/>
            <a:ext cx="4357718" cy="554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лево 6"/>
          <p:cNvSpPr/>
          <p:nvPr/>
        </p:nvSpPr>
        <p:spPr>
          <a:xfrm>
            <a:off x="5143504" y="4286256"/>
            <a:ext cx="1500198" cy="341756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Большая биографическая энциклопедия. 2009.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857364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http://dic.academic.ru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357430"/>
            <a:ext cx="2560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http://ru.wikipedia.org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и другие.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000108"/>
            <a:ext cx="3429024" cy="2214578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БЕЛОЕ ДВИЖЕНИЕ: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участия в Гражданской войне</a:t>
            </a: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714620"/>
            <a:ext cx="2000264" cy="92333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*Восстановление духовной жизни России.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00108"/>
            <a:ext cx="1785950" cy="1200329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*Борьба за власть,  свою собственность,  права.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857628"/>
            <a:ext cx="4286248" cy="147732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*Борьба с большевиками (идеологическая, политическая, физическая расправа с преступниками, посягнувшими на основы политического строя).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357694"/>
            <a:ext cx="2071702" cy="92333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*Восстановление  прежнего режима власти.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ru/thumb/2/2e/%D0%91%D0%B5%D0%BB%D0%BE%D0%B3%D0%B2%D0%B0%D1%80%D0%B4%D0%B5%D0%B9%D1%86%D1%8B.jpg/220px-%D0%91%D0%B5%D0%BB%D0%BE%D0%B3%D0%B2%D0%B0%D1%80%D0%B4%D0%B5%D0%B9%D1%86%D1%8B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5214974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8417" name="Rectangle 1"/>
          <p:cNvSpPr>
            <a:spLocks noChangeArrowheads="1"/>
          </p:cNvSpPr>
          <p:nvPr/>
        </p:nvSpPr>
        <p:spPr bwMode="auto">
          <a:xfrm>
            <a:off x="6715140" y="5500702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Белогвардейцы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5/5d/Denikin.jpg/77px-Denikin.jpg.png">
            <a:hlinkClick r:id="rId2"/>
          </p:cNvPr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71538" y="1000108"/>
            <a:ext cx="164307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488" y="1000108"/>
            <a:ext cx="50006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ДЕНИКИН АНТОН ИВАНОВИЧ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Род. 4 декабря 1872 г., в дер.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Шпеталь-Дольный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Варшавской губ., в семье отставного майора,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ум. 7 августа 1947 г.,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Анн-Арбор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(США).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из руководителей белого движения, публицист, мемуарист.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Выпускник Императорской Николаевской академии Генерального штаба (1899).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429000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Служил на разных должностях, в годы Русско-японской войны штаб-офицер для особых поручений при штабе 8-го армейского корпуса;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начальник штаба Забайкальской казачьей, затем Урало-Забайкальской дивизии и др. Кавалер орденов св. Станислава и св. Анны 3-й степени с мечами и бантами и 2-й степени с мечами.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арестован за поддержку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корниловского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мятежа, после освобождения бежал на Дон и в 1918 г.  возглавил 1-ю Добровольческую дивизию.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гибели Корнилова возглавил Добровольческую армию, с начала 1919 г. — Главнокомандующий  Вооруженными силами Юга России (ВСЮР). С 1920 г. в отставке; эмигрировал (Константинополь, Лондон, Брюссель и др.). Автор цикла статей "Армейские заметки" (1908—14), книг "Очерки русской смуты" (Париж, 1921—1926), "Офицеры" (1928), "Старая армия" (1929), "Русский вопрос на Дальнем Востоке" (1932), "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Брест-Литовск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(1933),  "Кто спас Советскую власть от гибели?" (1937),  "Мировые события и русский вопрос" (1939).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ru/thumb/b/bf/Alekseev_mihail.jpg/81px-Alekseev_mihail.jpg">
            <a:hlinkClick r:id="rId2"/>
          </p:cNvPr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00100" y="928670"/>
            <a:ext cx="164307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928926" y="857232"/>
            <a:ext cx="32861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МИХАИ́Л ВАСИ́ЛЬЕВИЧ АЛЕКСЕ́ЕВ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3 ноября"/>
              </a:rPr>
              <a:t>3 ноября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1857"/>
              </a:rPr>
              <a:t>1857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Тверская губерния"/>
              </a:rPr>
              <a:t>Тверская губерния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Российская империя"/>
              </a:rPr>
              <a:t>Российская империя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25 сентября"/>
              </a:rPr>
              <a:t>25 сентября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1918"/>
              </a:rPr>
              <a:t>1918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Екатеринодар"/>
              </a:rPr>
              <a:t>Екатеринодар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— русский военачальник, Генерального штаба генерал от инфантерии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tooltip="1914"/>
              </a:rPr>
              <a:t>1914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tooltip="Генерал-адъютант"/>
              </a:rPr>
              <a:t>генерал-адъютант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 tooltip="1916"/>
              </a:rPr>
              <a:t>1916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Активный участник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 tooltip="Белое движение"/>
              </a:rPr>
              <a:t>Белого движения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годы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5" tooltip="Гражданская война 1917—1922"/>
              </a:rPr>
              <a:t>Гражданской войны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Верховный руководитель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6" tooltip="Добровольческая армия"/>
              </a:rPr>
              <a:t>Добровольческой армии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85852" y="3429000"/>
            <a:ext cx="657226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7" tooltip="Октябрьский переворот"/>
              </a:rPr>
              <a:t>Октябрьского переворота большевиков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выехал в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8" tooltip="Новочеркасск"/>
              </a:rPr>
              <a:t>Новочеркасск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стал одним из главных руководителей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 tooltip="Белое движение"/>
              </a:rPr>
              <a:t>Белого движения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(1917—1918). Под его руководством здесь в конце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9" tooltip="1917"/>
              </a:rPr>
              <a:t>1917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начала формироваться так называемая Алексеевская организация, ставшая ядром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6" tooltip="Добровольческая армия"/>
              </a:rPr>
              <a:t>Добровольческой армии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которой он занял пост её Верховного Руководителя. Генерального штаба генерал от инфантерии Алексеев провёл огромную работу по организации военно-политических структур не только Добровольческой армии, но и всего антибольшевистского сопротивления на территории Европейской России (особенно в организации антисоветского подполья в крупных городах). Выступал с позиций необходимости восстановления монархии, но, при этом, понимал, что провозглашение этого лозунга в 1918 году, в условиях ещё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непережитой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революции», связано с немалым политическим риском. Категорически осуждал любые формы сотрудничества т. н. «государственных образований» со странами Четвёртого Союза и декларировал принципы «верности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0" tooltip="Антанта"/>
              </a:rPr>
              <a:t>союзническим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обязательствам России в войне». Скончался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1" tooltip="8 октября"/>
              </a:rPr>
              <a:t>8 октября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1918"/>
              </a:rPr>
              <a:t>1918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года от воспаления легких.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c/c5/Dutov.jpg/75px-Dutov.jpg">
            <a:hlinkClick r:id="rId2"/>
          </p:cNvPr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71538" y="928670"/>
            <a:ext cx="171451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00364" y="735251"/>
            <a:ext cx="4929222" cy="289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15235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ДУТОВ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ИЛЬИЧ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Род. 5 (17) авг. 1879 г.,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Казалинске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ум. (убит агентом ЧК) 7 марта 1921 г.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Суйдуне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(Китай). Русский военачальник, активный участник Белого движения, атаман Оренбургского казачьего войска (1917). Выпускник Николаевской академии Генштаба (1908). Был командиром сотни 1-го Оренбургского казачьего полка (до 1916), председателем совета Союза казачьих войск (с марта 1917), возглавлял работу Всероссийского казачьего съезда (1917), войсковым атаманом Оренбургского войска (1917). С 1918 г. генерал-майор, походный атаман всех сибирских казачьих войск. С 1919 г. генерал-лейтенант. В марте 1920 г. интернирован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Суйдун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ru/thumb/1/1b/General_kaledin.jpg/73px-General_kaledin.jpg">
            <a:hlinkClick r:id="rId2"/>
          </p:cNvPr>
          <p:cNvPicPr/>
          <p:nvPr/>
        </p:nvPicPr>
        <p:blipFill>
          <a:blip r:embed="rId3" cstate="print">
            <a:grayscl/>
          </a:blip>
          <a:srcRect l="6897" t="2439" r="6897" b="4878"/>
          <a:stretch>
            <a:fillRect/>
          </a:stretch>
        </p:blipFill>
        <p:spPr bwMode="auto">
          <a:xfrm>
            <a:off x="1142976" y="857232"/>
            <a:ext cx="178595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357554" y="836337"/>
            <a:ext cx="40004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КАЛЕДИН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АЛЕКСЕЙ МАКСИМОВИЧ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(1861-1918), генерал от кавалерии (1916). С 1917 атаман Донского казачьего войска. Участник Государственного совещания в Москве (август 1917). С декабря 1917 возглавлял в Новочеркасске "Донской гражданский совет" (совместно с М. В. Алексеевым и Л. Г. Корниловым). Не получив поддержки казаков в ходе наступления красных войск, сложил полномочия атамана, покончил с собой.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</Template>
  <TotalTime>383</TotalTime>
  <Words>2203</Words>
  <Application>Microsoft Office PowerPoint</Application>
  <PresentationFormat>Экран (4:3)</PresentationFormat>
  <Paragraphs>249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30</vt:i4>
      </vt:variant>
    </vt:vector>
  </HeadingPairs>
  <TitlesOfParts>
    <vt:vector size="44" baseType="lpstr">
      <vt:lpstr>Тема20</vt:lpstr>
      <vt:lpstr>Кнопка</vt:lpstr>
      <vt:lpstr>Солнцестояние</vt:lpstr>
      <vt:lpstr>Метро</vt:lpstr>
      <vt:lpstr>Паркет</vt:lpstr>
      <vt:lpstr>BlackTie</vt:lpstr>
      <vt:lpstr>Модульная</vt:lpstr>
      <vt:lpstr>Базовая</vt:lpstr>
      <vt:lpstr>Апекс</vt:lpstr>
      <vt:lpstr>Сетка</vt:lpstr>
      <vt:lpstr>1_Тема Office</vt:lpstr>
      <vt:lpstr>Литейная</vt:lpstr>
      <vt:lpstr>Исполнительная</vt:lpstr>
      <vt:lpstr>1_BlackTie</vt:lpstr>
      <vt:lpstr>Гражданская война  в России  (в лицах и схемах)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в России  (в лицах и схемах)</dc:title>
  <cp:lastModifiedBy>revaz</cp:lastModifiedBy>
  <cp:revision>64</cp:revision>
  <dcterms:modified xsi:type="dcterms:W3CDTF">2012-04-03T17:26:04Z</dcterms:modified>
</cp:coreProperties>
</file>