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7" Type="http://schemas.openxmlformats.org/officeDocument/2006/relationships/image" Target="../media/image18.jpe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gif"/><Relationship Id="rId5" Type="http://schemas.openxmlformats.org/officeDocument/2006/relationships/image" Target="../media/image16.gif"/><Relationship Id="rId4" Type="http://schemas.openxmlformats.org/officeDocument/2006/relationships/image" Target="../media/image15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7" Type="http://schemas.openxmlformats.org/officeDocument/2006/relationships/image" Target="../media/image24.gif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gif"/><Relationship Id="rId5" Type="http://schemas.openxmlformats.org/officeDocument/2006/relationships/image" Target="../media/image22.gif"/><Relationship Id="rId4" Type="http://schemas.openxmlformats.org/officeDocument/2006/relationships/image" Target="../media/image21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Transport en ville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571504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La ville N.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6357958"/>
            <a:ext cx="1714512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</a:t>
            </a:r>
            <a:r>
              <a:rPr lang="fr-FR" dirty="0" smtClean="0"/>
              <a:t>olyclinique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00364" y="6357958"/>
            <a:ext cx="2071702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</a:t>
            </a:r>
            <a:r>
              <a:rPr lang="fr-FR" dirty="0" smtClean="0"/>
              <a:t>agasin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785786" y="4286256"/>
            <a:ext cx="1200152" cy="1200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Palais de glace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57158" y="1285860"/>
            <a:ext cx="1643074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Marché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929586" y="5286388"/>
            <a:ext cx="1057276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Cinéma</a:t>
            </a:r>
            <a:endParaRPr lang="ru-RU" dirty="0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0" y="5786454"/>
            <a:ext cx="792958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142844" y="6286520"/>
            <a:ext cx="85011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>
            <a:off x="0" y="4000504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0" y="3714752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0" y="1857364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0" y="2071678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Прямоугольник 41"/>
          <p:cNvSpPr/>
          <p:nvPr/>
        </p:nvSpPr>
        <p:spPr>
          <a:xfrm>
            <a:off x="3357554" y="5214950"/>
            <a:ext cx="164307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B</a:t>
            </a:r>
            <a:r>
              <a:rPr lang="fr-FR" dirty="0" smtClean="0"/>
              <a:t>ibliothèque</a:t>
            </a:r>
            <a:endParaRPr lang="ru-RU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3428992" y="3214686"/>
            <a:ext cx="1357322" cy="4857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poste</a:t>
            </a:r>
            <a:endParaRPr lang="ru-RU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5786446" y="2214554"/>
            <a:ext cx="164307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</a:t>
            </a:r>
            <a:r>
              <a:rPr lang="fr-FR" dirty="0" smtClean="0"/>
              <a:t>cole</a:t>
            </a:r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2714612" y="1428736"/>
            <a:ext cx="1000132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Musée</a:t>
            </a:r>
            <a:endParaRPr lang="ru-RU" dirty="0"/>
          </a:p>
        </p:txBody>
      </p:sp>
      <p:sp>
        <p:nvSpPr>
          <p:cNvPr id="47" name="Овал 46"/>
          <p:cNvSpPr/>
          <p:nvPr/>
        </p:nvSpPr>
        <p:spPr>
          <a:xfrm>
            <a:off x="6429388" y="4071942"/>
            <a:ext cx="192882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S</a:t>
            </a:r>
            <a:r>
              <a:rPr lang="fr-FR" dirty="0" smtClean="0"/>
              <a:t>tade</a:t>
            </a:r>
            <a:endParaRPr lang="ru-RU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1500166" y="2285992"/>
            <a:ext cx="771524" cy="12858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G</a:t>
            </a:r>
            <a:r>
              <a:rPr lang="fr-FR" dirty="0" smtClean="0"/>
              <a:t>are</a:t>
            </a:r>
            <a:endParaRPr lang="ru-RU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4286248" y="1357298"/>
            <a:ext cx="1057276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B</a:t>
            </a:r>
            <a:r>
              <a:rPr lang="fr-FR" dirty="0" smtClean="0"/>
              <a:t>anque</a:t>
            </a:r>
            <a:endParaRPr lang="ru-RU" dirty="0"/>
          </a:p>
        </p:txBody>
      </p:sp>
      <p:sp>
        <p:nvSpPr>
          <p:cNvPr id="50" name="Равнобедренный треугольник 49"/>
          <p:cNvSpPr/>
          <p:nvPr/>
        </p:nvSpPr>
        <p:spPr>
          <a:xfrm>
            <a:off x="7286644" y="2285992"/>
            <a:ext cx="1857356" cy="134302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smtClean="0"/>
              <a:t>monument</a:t>
            </a:r>
            <a:endParaRPr lang="ru-RU" sz="1100" dirty="0"/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>
            <a:off x="0" y="1142984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0" y="785794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Овал 54"/>
          <p:cNvSpPr/>
          <p:nvPr/>
        </p:nvSpPr>
        <p:spPr>
          <a:xfrm>
            <a:off x="7786710" y="1142984"/>
            <a:ext cx="121444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Eglise</a:t>
            </a:r>
            <a:endParaRPr lang="ru-RU" dirty="0"/>
          </a:p>
        </p:txBody>
      </p:sp>
      <p:sp>
        <p:nvSpPr>
          <p:cNvPr id="56" name="Овал 55"/>
          <p:cNvSpPr/>
          <p:nvPr/>
        </p:nvSpPr>
        <p:spPr>
          <a:xfrm>
            <a:off x="3786182" y="4071942"/>
            <a:ext cx="1557342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</a:t>
            </a:r>
            <a:r>
              <a:rPr lang="fr-FR" dirty="0" smtClean="0"/>
              <a:t>osquée</a:t>
            </a:r>
            <a:endParaRPr lang="ru-RU" dirty="0"/>
          </a:p>
        </p:txBody>
      </p:sp>
      <p:cxnSp>
        <p:nvCxnSpPr>
          <p:cNvPr id="58" name="Прямая соединительная линия 57"/>
          <p:cNvCxnSpPr/>
          <p:nvPr/>
        </p:nvCxnSpPr>
        <p:spPr>
          <a:xfrm rot="5400000">
            <a:off x="-642168" y="3785384"/>
            <a:ext cx="614364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rot="5400000">
            <a:off x="-356416" y="3786178"/>
            <a:ext cx="614285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16200000" flipV="1">
            <a:off x="2428872" y="3786178"/>
            <a:ext cx="6072206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rot="16200000" flipH="1">
            <a:off x="2571736" y="3929066"/>
            <a:ext cx="6357982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71736" y="642918"/>
            <a:ext cx="3214710" cy="1143008"/>
          </a:xfrm>
        </p:spPr>
        <p:txBody>
          <a:bodyPr>
            <a:normAutofit/>
          </a:bodyPr>
          <a:lstStyle/>
          <a:p>
            <a:pPr algn="ctr"/>
            <a:r>
              <a:rPr lang="fr-FR" dirty="0" smtClean="0"/>
              <a:t>Transport</a:t>
            </a:r>
            <a:endParaRPr lang="ru-RU" dirty="0"/>
          </a:p>
        </p:txBody>
      </p:sp>
      <p:sp>
        <p:nvSpPr>
          <p:cNvPr id="21" name="Содержимое 2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Тент на прицепы, полуприцепы и т.д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26" y="5286388"/>
            <a:ext cx="2000264" cy="1335176"/>
          </a:xfrm>
          <a:prstGeom prst="rect">
            <a:avLst/>
          </a:prstGeom>
          <a:noFill/>
        </p:spPr>
      </p:pic>
      <p:pic>
        <p:nvPicPr>
          <p:cNvPr id="3078" name="Picture 6" descr="http://freemarket.kiev.ua/images_goods/MERIDA/MERIDA-Kalahari-500-yellow-200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428604"/>
            <a:ext cx="1926459" cy="1196813"/>
          </a:xfrm>
          <a:prstGeom prst="rect">
            <a:avLst/>
          </a:prstGeom>
          <a:noFill/>
        </p:spPr>
      </p:pic>
      <p:pic>
        <p:nvPicPr>
          <p:cNvPr id="3082" name="Picture 10" descr="http://im4-tub-ru.yandex.net/i?id=40529897-08-7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0298" y="2143116"/>
            <a:ext cx="1571636" cy="1856263"/>
          </a:xfrm>
          <a:prstGeom prst="rect">
            <a:avLst/>
          </a:prstGeom>
          <a:noFill/>
        </p:spPr>
      </p:pic>
      <p:pic>
        <p:nvPicPr>
          <p:cNvPr id="3084" name="Picture 12" descr="http://im2-tub-ru.yandex.net/i?id=274848006-26-7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596" y="5059683"/>
            <a:ext cx="1857388" cy="1535442"/>
          </a:xfrm>
          <a:prstGeom prst="rect">
            <a:avLst/>
          </a:prstGeom>
          <a:noFill/>
        </p:spPr>
      </p:pic>
      <p:pic>
        <p:nvPicPr>
          <p:cNvPr id="3086" name="Picture 14" descr="http://im0-tub-ru.yandex.net/i?id=85788586-69-7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00826" y="3643314"/>
            <a:ext cx="1785940" cy="1345409"/>
          </a:xfrm>
          <a:prstGeom prst="rect">
            <a:avLst/>
          </a:prstGeom>
          <a:noFill/>
        </p:spPr>
      </p:pic>
      <p:pic>
        <p:nvPicPr>
          <p:cNvPr id="3090" name="Picture 18" descr="http://im3-tub-ru.yandex.net/i?id=168714851-56-7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29124" y="3357562"/>
            <a:ext cx="1643553" cy="1632598"/>
          </a:xfrm>
          <a:prstGeom prst="rect">
            <a:avLst/>
          </a:prstGeom>
          <a:noFill/>
        </p:spPr>
      </p:pic>
      <p:pic>
        <p:nvPicPr>
          <p:cNvPr id="3092" name="Picture 20" descr="http://im8-tub-ru.yandex.net/i?id=40926375-57-7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28596" y="1785926"/>
            <a:ext cx="1857378" cy="1399226"/>
          </a:xfrm>
          <a:prstGeom prst="rect">
            <a:avLst/>
          </a:prstGeom>
          <a:noFill/>
        </p:spPr>
      </p:pic>
      <p:pic>
        <p:nvPicPr>
          <p:cNvPr id="3094" name="Picture 22" descr="http://im7-tub-ru.yandex.net/i?id=257158132-45-7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28596" y="3500438"/>
            <a:ext cx="1785950" cy="1339463"/>
          </a:xfrm>
          <a:prstGeom prst="rect">
            <a:avLst/>
          </a:prstGeom>
          <a:noFill/>
        </p:spPr>
      </p:pic>
      <p:pic>
        <p:nvPicPr>
          <p:cNvPr id="3098" name="Picture 26" descr="http://im4-tub-ru.yandex.net/i?id=131375441-50-7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143240" y="5072074"/>
            <a:ext cx="1785940" cy="1428753"/>
          </a:xfrm>
          <a:prstGeom prst="rect">
            <a:avLst/>
          </a:prstGeom>
          <a:noFill/>
        </p:spPr>
      </p:pic>
      <p:pic>
        <p:nvPicPr>
          <p:cNvPr id="3100" name="Picture 28" descr="http://im3-tub-ru.yandex.net/i?id=15556576-38-7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858016" y="571480"/>
            <a:ext cx="1714512" cy="1314461"/>
          </a:xfrm>
          <a:prstGeom prst="rect">
            <a:avLst/>
          </a:prstGeom>
          <a:noFill/>
        </p:spPr>
      </p:pic>
      <p:pic>
        <p:nvPicPr>
          <p:cNvPr id="3104" name="Picture 32" descr="http://im5-tub-ru.yandex.net/i?id=54163140-60-7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500826" y="2000240"/>
            <a:ext cx="1857378" cy="14859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143008"/>
          </a:xfrm>
        </p:spPr>
        <p:txBody>
          <a:bodyPr/>
          <a:lstStyle/>
          <a:p>
            <a:pPr algn="ctr"/>
            <a:r>
              <a:rPr lang="ru-RU" dirty="0" smtClean="0"/>
              <a:t>Типы знаков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70C0"/>
                </a:solidFill>
              </a:rPr>
              <a:t>1. </a:t>
            </a:r>
            <a:r>
              <a:rPr lang="fr-FR" sz="3200" dirty="0" smtClean="0">
                <a:solidFill>
                  <a:srgbClr val="0070C0"/>
                </a:solidFill>
              </a:rPr>
              <a:t>Signaux de danger</a:t>
            </a:r>
            <a:endParaRPr lang="ru-RU" sz="3200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fr-FR" sz="32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3200" dirty="0" smtClean="0">
                <a:solidFill>
                  <a:srgbClr val="C00000"/>
                </a:solidFill>
              </a:rPr>
              <a:t>2. </a:t>
            </a:r>
            <a:r>
              <a:rPr lang="fr-FR" sz="3200" dirty="0" smtClean="0">
                <a:solidFill>
                  <a:srgbClr val="C00000"/>
                </a:solidFill>
              </a:rPr>
              <a:t>Signaux d’interdiction</a:t>
            </a:r>
            <a:endParaRPr lang="ru-RU" sz="32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fr-FR" sz="32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3200" dirty="0" smtClean="0">
                <a:solidFill>
                  <a:schemeClr val="accent2"/>
                </a:solidFill>
              </a:rPr>
              <a:t>3. </a:t>
            </a:r>
            <a:r>
              <a:rPr lang="fr-FR" sz="3200" dirty="0" smtClean="0">
                <a:solidFill>
                  <a:schemeClr val="accent2"/>
                </a:solidFill>
              </a:rPr>
              <a:t>Signaux d’indication</a:t>
            </a:r>
            <a:endParaRPr lang="ru-RU" sz="3200" dirty="0">
              <a:solidFill>
                <a:schemeClr val="accent2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429124" y="2249424"/>
            <a:ext cx="4572032" cy="4525963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Информационно-указательные знаки</a:t>
            </a:r>
          </a:p>
          <a:p>
            <a:pPr>
              <a:buNone/>
            </a:pPr>
            <a:endParaRPr lang="ru-RU" sz="3200" dirty="0" smtClean="0"/>
          </a:p>
          <a:p>
            <a:r>
              <a:rPr lang="ru-RU" sz="3200" dirty="0" smtClean="0"/>
              <a:t>Запрещающие знаки</a:t>
            </a:r>
          </a:p>
          <a:p>
            <a:pPr>
              <a:buNone/>
            </a:pPr>
            <a:endParaRPr lang="ru-RU" sz="3200" dirty="0" smtClean="0"/>
          </a:p>
          <a:p>
            <a:r>
              <a:rPr lang="ru-RU" sz="3200" dirty="0" smtClean="0"/>
              <a:t>Предупреждающие знаки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5715008" y="785794"/>
            <a:ext cx="3143272" cy="5989656"/>
          </a:xfrm>
        </p:spPr>
        <p:txBody>
          <a:bodyPr>
            <a:normAutofit/>
          </a:bodyPr>
          <a:lstStyle/>
          <a:p>
            <a:r>
              <a:rPr lang="fr-FR" sz="3200" dirty="0" smtClean="0"/>
              <a:t>Virage à gauche</a:t>
            </a:r>
          </a:p>
          <a:p>
            <a:r>
              <a:rPr lang="fr-FR" sz="3200" dirty="0" smtClean="0"/>
              <a:t>Autres dangers</a:t>
            </a:r>
          </a:p>
          <a:p>
            <a:r>
              <a:rPr lang="fr-FR" sz="3200" dirty="0" smtClean="0"/>
              <a:t>Circulation interdite</a:t>
            </a:r>
          </a:p>
          <a:p>
            <a:r>
              <a:rPr lang="fr-FR" sz="3200" dirty="0" smtClean="0"/>
              <a:t>Sens interdit</a:t>
            </a:r>
          </a:p>
          <a:p>
            <a:r>
              <a:rPr lang="fr-FR" sz="3200" dirty="0" smtClean="0"/>
              <a:t>Passage d’animaux domestiques</a:t>
            </a:r>
          </a:p>
          <a:p>
            <a:r>
              <a:rPr lang="fr-FR" sz="3200" dirty="0" smtClean="0"/>
              <a:t>Hôpital</a:t>
            </a:r>
            <a:endParaRPr lang="ru-RU" sz="3200" dirty="0"/>
          </a:p>
        </p:txBody>
      </p:sp>
      <p:pic>
        <p:nvPicPr>
          <p:cNvPr id="1026" name="Picture 2" descr="http://www.roadsigns.ru/sch/default/Files/road_signs/preduprejdaychie_018_bi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4929198"/>
            <a:ext cx="1874039" cy="1661648"/>
          </a:xfrm>
          <a:prstGeom prst="rect">
            <a:avLst/>
          </a:prstGeom>
          <a:noFill/>
        </p:spPr>
      </p:pic>
      <p:pic>
        <p:nvPicPr>
          <p:cNvPr id="1028" name="Picture 4" descr="http://www.roadsigns.ru/sch/default/Files/road_signs/zapreshaychie_002_big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64" y="714356"/>
            <a:ext cx="1714492" cy="1714492"/>
          </a:xfrm>
          <a:prstGeom prst="rect">
            <a:avLst/>
          </a:prstGeom>
          <a:noFill/>
        </p:spPr>
      </p:pic>
      <p:pic>
        <p:nvPicPr>
          <p:cNvPr id="1030" name="Picture 6" descr="http://www.roadsigns.ru/sch/default/Files/road_signs/zapreshaychie_001_big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2857496"/>
            <a:ext cx="1714492" cy="1714492"/>
          </a:xfrm>
          <a:prstGeom prst="rect">
            <a:avLst/>
          </a:prstGeom>
          <a:noFill/>
        </p:spPr>
      </p:pic>
      <p:pic>
        <p:nvPicPr>
          <p:cNvPr id="9" name="Picture 2" descr="http://www.roadsigns.ru/sch/default/Files/road_signs/preduprejdaychie_034_big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282" y="4857760"/>
            <a:ext cx="2026026" cy="1796411"/>
          </a:xfrm>
          <a:prstGeom prst="rect">
            <a:avLst/>
          </a:prstGeom>
          <a:noFill/>
        </p:spPr>
      </p:pic>
      <p:pic>
        <p:nvPicPr>
          <p:cNvPr id="1032" name="Picture 8" descr="http://www.roadsigns.ru/sch/default/Files/road_signs/Graphic002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8012" y="785794"/>
            <a:ext cx="1256448" cy="1779968"/>
          </a:xfrm>
          <a:prstGeom prst="rect">
            <a:avLst/>
          </a:prstGeom>
          <a:noFill/>
        </p:spPr>
      </p:pic>
      <p:pic>
        <p:nvPicPr>
          <p:cNvPr id="1036" name="Picture 12" descr="http://inmenso.ru/components/com_virtuemart/shop_image/product/290400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928926" y="2714620"/>
            <a:ext cx="1857356" cy="18573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5643570" y="785795"/>
            <a:ext cx="3214710" cy="5989656"/>
          </a:xfrm>
        </p:spPr>
        <p:txBody>
          <a:bodyPr>
            <a:noAutofit/>
          </a:bodyPr>
          <a:lstStyle/>
          <a:p>
            <a:r>
              <a:rPr lang="fr-FR" sz="3200" dirty="0" smtClean="0"/>
              <a:t>Virage à droite</a:t>
            </a:r>
          </a:p>
          <a:p>
            <a:r>
              <a:rPr lang="fr-FR" sz="3200" dirty="0" smtClean="0"/>
              <a:t>Parcage</a:t>
            </a:r>
          </a:p>
          <a:p>
            <a:r>
              <a:rPr lang="fr-FR" sz="3200" dirty="0" smtClean="0"/>
              <a:t>Passage d’animaux sauvages</a:t>
            </a:r>
          </a:p>
          <a:p>
            <a:r>
              <a:rPr lang="fr-FR" sz="3200" dirty="0" smtClean="0"/>
              <a:t>Stationnement interdit</a:t>
            </a:r>
          </a:p>
          <a:p>
            <a:r>
              <a:rPr lang="fr-FR" sz="3200" dirty="0" smtClean="0"/>
              <a:t>Interdit aux piétons</a:t>
            </a:r>
          </a:p>
          <a:p>
            <a:r>
              <a:rPr lang="fr-FR" sz="3200" dirty="0" smtClean="0"/>
              <a:t>Interdit aux vélos</a:t>
            </a:r>
            <a:endParaRPr lang="ru-RU" sz="3200" dirty="0"/>
          </a:p>
        </p:txBody>
      </p:sp>
      <p:pic>
        <p:nvPicPr>
          <p:cNvPr id="19460" name="Picture 4" descr="http://www.roadsigns.ru/sch/default/Files/road_signs/preduprejdaychie_035_big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714620"/>
            <a:ext cx="2051809" cy="1819271"/>
          </a:xfrm>
          <a:prstGeom prst="rect">
            <a:avLst/>
          </a:prstGeom>
          <a:noFill/>
        </p:spPr>
      </p:pic>
      <p:pic>
        <p:nvPicPr>
          <p:cNvPr id="19462" name="Picture 6" descr="http://www.roadsigns.ru/sch/default/Files/road_signs/preduprejdaychie_017_big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4786322"/>
            <a:ext cx="2132378" cy="1890709"/>
          </a:xfrm>
          <a:prstGeom prst="rect">
            <a:avLst/>
          </a:prstGeom>
          <a:noFill/>
        </p:spPr>
      </p:pic>
      <p:pic>
        <p:nvPicPr>
          <p:cNvPr id="19464" name="Picture 8" descr="http://www.roadsigns.ru/sch/default/Files/road_signs/zapreshaychie_013_big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571480"/>
            <a:ext cx="2000244" cy="2000244"/>
          </a:xfrm>
          <a:prstGeom prst="rect">
            <a:avLst/>
          </a:prstGeom>
          <a:noFill/>
        </p:spPr>
      </p:pic>
      <p:pic>
        <p:nvPicPr>
          <p:cNvPr id="19466" name="Picture 10" descr="http://www.roadsigns.ru/sch/default/Files/road_signs/zapreshaychie_012_big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43240" y="642918"/>
            <a:ext cx="1928806" cy="1928806"/>
          </a:xfrm>
          <a:prstGeom prst="rect">
            <a:avLst/>
          </a:prstGeom>
          <a:noFill/>
        </p:spPr>
      </p:pic>
      <p:pic>
        <p:nvPicPr>
          <p:cNvPr id="19468" name="Picture 12" descr="http://www.roadsigns.ru/sch/default/Files/road_signs/informacionie_005_big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43240" y="5000636"/>
            <a:ext cx="1643086" cy="1643086"/>
          </a:xfrm>
          <a:prstGeom prst="rect">
            <a:avLst/>
          </a:prstGeom>
          <a:noFill/>
        </p:spPr>
      </p:pic>
      <p:pic>
        <p:nvPicPr>
          <p:cNvPr id="11" name="Picture 2" descr="http://www.roadsigns.ru/sch/default/Files/road_signs/preduprejdaychie_040_big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43240" y="2714620"/>
            <a:ext cx="2000264" cy="17735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000132"/>
          </a:xfrm>
        </p:spPr>
        <p:txBody>
          <a:bodyPr/>
          <a:lstStyle/>
          <a:p>
            <a:pPr algn="ctr"/>
            <a:r>
              <a:rPr lang="ru-RU" dirty="0" smtClean="0"/>
              <a:t>Знатоки грамматики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lire</a:t>
            </a:r>
            <a:endParaRPr lang="ru-RU" dirty="0" smtClean="0"/>
          </a:p>
          <a:p>
            <a:r>
              <a:rPr lang="fr-FR" dirty="0" smtClean="0"/>
              <a:t>savoir</a:t>
            </a:r>
            <a:endParaRPr lang="ru-RU" dirty="0" smtClean="0"/>
          </a:p>
          <a:p>
            <a:r>
              <a:rPr lang="fr-FR" dirty="0" smtClean="0"/>
              <a:t>pouvoir</a:t>
            </a:r>
            <a:endParaRPr lang="ru-RU" dirty="0" smtClean="0"/>
          </a:p>
          <a:p>
            <a:r>
              <a:rPr lang="fr-FR" dirty="0" smtClean="0"/>
              <a:t>venir</a:t>
            </a:r>
            <a:endParaRPr lang="ru-RU" dirty="0" smtClean="0"/>
          </a:p>
          <a:p>
            <a:r>
              <a:rPr lang="fr-FR" dirty="0" smtClean="0"/>
              <a:t>vivre</a:t>
            </a:r>
            <a:endParaRPr lang="ru-RU" dirty="0" smtClean="0"/>
          </a:p>
          <a:p>
            <a:r>
              <a:rPr lang="fr-FR" dirty="0" smtClean="0"/>
              <a:t>rire</a:t>
            </a:r>
            <a:endParaRPr lang="ru-RU" dirty="0" smtClean="0"/>
          </a:p>
          <a:p>
            <a:r>
              <a:rPr lang="fr-FR" dirty="0" smtClean="0"/>
              <a:t>mettre</a:t>
            </a:r>
            <a:endParaRPr lang="ru-RU" dirty="0" smtClean="0"/>
          </a:p>
          <a:p>
            <a:r>
              <a:rPr lang="fr-FR" dirty="0" smtClean="0"/>
              <a:t>être</a:t>
            </a:r>
            <a:endParaRPr lang="ru-RU" dirty="0" smtClean="0"/>
          </a:p>
          <a:p>
            <a:r>
              <a:rPr lang="fr-FR" dirty="0" smtClean="0"/>
              <a:t>mourir</a:t>
            </a:r>
            <a:endParaRPr lang="ru-RU" dirty="0" smtClean="0"/>
          </a:p>
          <a:p>
            <a:r>
              <a:rPr lang="fr-FR" dirty="0" smtClean="0"/>
              <a:t>pouvoir</a:t>
            </a:r>
            <a:endParaRPr lang="ru-RU" dirty="0" smtClean="0"/>
          </a:p>
          <a:p>
            <a:r>
              <a:rPr lang="fr-FR" dirty="0" smtClean="0"/>
              <a:t>confondre</a:t>
            </a:r>
            <a:endParaRPr lang="ru-RU" dirty="0" smtClean="0"/>
          </a:p>
          <a:p>
            <a:r>
              <a:rPr lang="fr-FR" dirty="0" smtClean="0"/>
              <a:t>paraître</a:t>
            </a:r>
            <a:endParaRPr lang="ru-RU" dirty="0" smtClean="0"/>
          </a:p>
          <a:p>
            <a:r>
              <a:rPr lang="fr-FR" dirty="0" smtClean="0"/>
              <a:t>tenir</a:t>
            </a:r>
            <a:endParaRPr lang="ru-RU" dirty="0" smtClean="0"/>
          </a:p>
          <a:p>
            <a:r>
              <a:rPr lang="fr-FR" dirty="0" smtClean="0"/>
              <a:t>souffrir</a:t>
            </a:r>
            <a:endParaRPr lang="ru-RU" dirty="0" smtClean="0"/>
          </a:p>
          <a:p>
            <a:r>
              <a:rPr lang="fr-FR" dirty="0" smtClean="0"/>
              <a:t>faire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>
                <a:solidFill>
                  <a:srgbClr val="7030A0"/>
                </a:solidFill>
              </a:rPr>
              <a:t>pu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confondu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paru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tenu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souffert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fait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lu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su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pu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venu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vécu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ri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mis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été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mort</a:t>
            </a:r>
            <a:endParaRPr lang="ru-RU" dirty="0" smtClean="0">
              <a:solidFill>
                <a:srgbClr val="7030A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92869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Знатоки грамматики</a:t>
            </a:r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voir</a:t>
            </a:r>
            <a:endParaRPr lang="ru-RU" dirty="0" smtClean="0"/>
          </a:p>
          <a:p>
            <a:r>
              <a:rPr lang="fr-FR" dirty="0" smtClean="0"/>
              <a:t>boire</a:t>
            </a:r>
            <a:endParaRPr lang="ru-RU" dirty="0" smtClean="0"/>
          </a:p>
          <a:p>
            <a:r>
              <a:rPr lang="fr-FR" dirty="0" smtClean="0"/>
              <a:t>vivre</a:t>
            </a:r>
            <a:endParaRPr lang="ru-RU" dirty="0" smtClean="0"/>
          </a:p>
          <a:p>
            <a:r>
              <a:rPr lang="fr-FR" dirty="0" smtClean="0"/>
              <a:t>répondre</a:t>
            </a:r>
            <a:endParaRPr lang="ru-RU" dirty="0" smtClean="0"/>
          </a:p>
          <a:p>
            <a:r>
              <a:rPr lang="fr-FR" dirty="0" smtClean="0"/>
              <a:t>vendre</a:t>
            </a:r>
            <a:endParaRPr lang="ru-RU" dirty="0" smtClean="0"/>
          </a:p>
          <a:p>
            <a:r>
              <a:rPr lang="fr-FR" dirty="0" smtClean="0"/>
              <a:t>partir</a:t>
            </a:r>
            <a:endParaRPr lang="ru-RU" dirty="0" smtClean="0"/>
          </a:p>
          <a:p>
            <a:r>
              <a:rPr lang="fr-FR" dirty="0" smtClean="0"/>
              <a:t>prendre</a:t>
            </a:r>
            <a:endParaRPr lang="ru-RU" dirty="0" smtClean="0"/>
          </a:p>
          <a:p>
            <a:r>
              <a:rPr lang="fr-FR" dirty="0" smtClean="0"/>
              <a:t>naître</a:t>
            </a:r>
            <a:endParaRPr lang="ru-RU" dirty="0" smtClean="0"/>
          </a:p>
          <a:p>
            <a:r>
              <a:rPr lang="fr-FR" dirty="0" smtClean="0"/>
              <a:t>ouvrir</a:t>
            </a:r>
            <a:endParaRPr lang="ru-RU" dirty="0" smtClean="0"/>
          </a:p>
          <a:p>
            <a:r>
              <a:rPr lang="fr-FR" dirty="0" smtClean="0"/>
              <a:t>devoir</a:t>
            </a:r>
            <a:endParaRPr lang="ru-RU" dirty="0" smtClean="0"/>
          </a:p>
          <a:p>
            <a:r>
              <a:rPr lang="fr-FR" dirty="0" smtClean="0"/>
              <a:t>rendre</a:t>
            </a:r>
            <a:endParaRPr lang="ru-RU" dirty="0" smtClean="0"/>
          </a:p>
          <a:p>
            <a:r>
              <a:rPr lang="fr-FR" dirty="0" smtClean="0"/>
              <a:t>disparaître</a:t>
            </a:r>
            <a:endParaRPr lang="ru-RU" dirty="0" smtClean="0"/>
          </a:p>
          <a:p>
            <a:r>
              <a:rPr lang="fr-FR" dirty="0" smtClean="0"/>
              <a:t>appartenir</a:t>
            </a:r>
            <a:endParaRPr lang="ru-RU" dirty="0" smtClean="0"/>
          </a:p>
          <a:p>
            <a:r>
              <a:rPr lang="fr-FR" dirty="0" smtClean="0"/>
              <a:t>offrir</a:t>
            </a:r>
            <a:endParaRPr lang="ru-RU" dirty="0" smtClean="0"/>
          </a:p>
          <a:p>
            <a:r>
              <a:rPr lang="fr-FR" dirty="0" smtClean="0"/>
              <a:t>dire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>
                <a:solidFill>
                  <a:srgbClr val="7030A0"/>
                </a:solidFill>
              </a:rPr>
              <a:t>pris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né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ouvert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dû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rendu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disparu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appartenu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offert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dit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vu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bu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vécu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répondu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vendu</a:t>
            </a:r>
            <a:endParaRPr lang="ru-RU" dirty="0" smtClean="0">
              <a:solidFill>
                <a:srgbClr val="7030A0"/>
              </a:solidFill>
            </a:endParaRPr>
          </a:p>
          <a:p>
            <a:r>
              <a:rPr lang="fr-FR" dirty="0" smtClean="0">
                <a:solidFill>
                  <a:srgbClr val="7030A0"/>
                </a:solidFill>
              </a:rPr>
              <a:t>parti</a:t>
            </a:r>
            <a:endParaRPr lang="ru-RU" dirty="0" smtClean="0">
              <a:solidFill>
                <a:srgbClr val="7030A0"/>
              </a:solidFill>
            </a:endParaRPr>
          </a:p>
          <a:p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1500166" y="857232"/>
            <a:ext cx="6143668" cy="1143008"/>
          </a:xfrm>
        </p:spPr>
        <p:txBody>
          <a:bodyPr/>
          <a:lstStyle/>
          <a:p>
            <a:pPr algn="ctr"/>
            <a:r>
              <a:rPr lang="fr-FR" dirty="0" smtClean="0"/>
              <a:t>Ne crie pas!</a:t>
            </a:r>
            <a:endParaRPr lang="ru-RU" dirty="0"/>
          </a:p>
        </p:txBody>
      </p:sp>
      <p:sp>
        <p:nvSpPr>
          <p:cNvPr id="12" name="Содержимое 11"/>
          <p:cNvSpPr>
            <a:spLocks noGrp="1"/>
          </p:cNvSpPr>
          <p:nvPr>
            <p:ph sz="half" idx="1"/>
          </p:nvPr>
        </p:nvSpPr>
        <p:spPr>
          <a:xfrm>
            <a:off x="714348" y="2249425"/>
            <a:ext cx="3143272" cy="446572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2857495"/>
            <a:ext cx="4038600" cy="307183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2530" name="Picture 2" descr="http://im3-tub-ru.yandex.net/i?id=402986645-53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72396" y="1857364"/>
            <a:ext cx="1428750" cy="952500"/>
          </a:xfrm>
          <a:prstGeom prst="rect">
            <a:avLst/>
          </a:prstGeom>
          <a:noFill/>
        </p:spPr>
      </p:pic>
      <p:pic>
        <p:nvPicPr>
          <p:cNvPr id="22534" name="Picture 6" descr="http://www.childbrand.ua/upload/cb4_shutterstock_5064369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2857496"/>
            <a:ext cx="4142512" cy="3071833"/>
          </a:xfrm>
          <a:prstGeom prst="rect">
            <a:avLst/>
          </a:prstGeom>
          <a:noFill/>
        </p:spPr>
      </p:pic>
      <p:pic>
        <p:nvPicPr>
          <p:cNvPr id="22536" name="Picture 8" descr="http://im3-tub-ru.yandex.net/i?id=14604323-03-16f-0570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714356"/>
            <a:ext cx="1428750" cy="1085850"/>
          </a:xfrm>
          <a:prstGeom prst="rect">
            <a:avLst/>
          </a:prstGeom>
          <a:noFill/>
        </p:spPr>
      </p:pic>
      <p:pic>
        <p:nvPicPr>
          <p:cNvPr id="22538" name="Picture 10" descr="http://matveyrybka.ucoz.ru/_nw/5/6534812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348" y="2214554"/>
            <a:ext cx="3180615" cy="4500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163</TotalTime>
  <Words>142</Words>
  <Application>Microsoft Office PowerPoint</Application>
  <PresentationFormat>Экран (4:3)</PresentationFormat>
  <Paragraphs>104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Городская</vt:lpstr>
      <vt:lpstr>Transport en ville</vt:lpstr>
      <vt:lpstr>La ville N.</vt:lpstr>
      <vt:lpstr>Transport</vt:lpstr>
      <vt:lpstr>Типы знаков</vt:lpstr>
      <vt:lpstr>Слайд 5</vt:lpstr>
      <vt:lpstr>Слайд 6</vt:lpstr>
      <vt:lpstr>Знатоки грамматики</vt:lpstr>
      <vt:lpstr>Знатоки грамматики</vt:lpstr>
      <vt:lpstr>Ne crie pas!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Transport en ville</dc:title>
  <dc:creator>Home</dc:creator>
  <cp:lastModifiedBy>revaz</cp:lastModifiedBy>
  <cp:revision>50</cp:revision>
  <dcterms:created xsi:type="dcterms:W3CDTF">2012-01-26T16:39:18Z</dcterms:created>
  <dcterms:modified xsi:type="dcterms:W3CDTF">2012-04-08T12:55:19Z</dcterms:modified>
</cp:coreProperties>
</file>