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7" r:id="rId3"/>
    <p:sldId id="261" r:id="rId4"/>
    <p:sldId id="258" r:id="rId5"/>
    <p:sldId id="259" r:id="rId6"/>
    <p:sldId id="267" r:id="rId7"/>
    <p:sldId id="262" r:id="rId8"/>
    <p:sldId id="263" r:id="rId9"/>
    <p:sldId id="264" r:id="rId10"/>
    <p:sldId id="272" r:id="rId11"/>
    <p:sldId id="265" r:id="rId12"/>
    <p:sldId id="269" r:id="rId13"/>
    <p:sldId id="268" r:id="rId14"/>
    <p:sldId id="270" r:id="rId15"/>
    <p:sldId id="271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80" autoAdjust="0"/>
    <p:restoredTop sz="94576" autoAdjust="0"/>
  </p:normalViewPr>
  <p:slideViewPr>
    <p:cSldViewPr>
      <p:cViewPr varScale="1">
        <p:scale>
          <a:sx n="74" d="100"/>
          <a:sy n="74" d="100"/>
        </p:scale>
        <p:origin x="-106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13CB7-1DB2-46F5-B878-DB066B8F2ECD}" type="datetimeFigureOut">
              <a:rPr lang="ru-RU" smtClean="0"/>
              <a:pPr/>
              <a:t>07.04.2012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3CD79-58CF-427C-BF9F-E47DF988DEB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13CB7-1DB2-46F5-B878-DB066B8F2ECD}" type="datetimeFigureOut">
              <a:rPr lang="ru-RU" smtClean="0"/>
              <a:pPr/>
              <a:t>07.04.2012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3CD79-58CF-427C-BF9F-E47DF988DEB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13CB7-1DB2-46F5-B878-DB066B8F2ECD}" type="datetimeFigureOut">
              <a:rPr lang="ru-RU" smtClean="0"/>
              <a:pPr/>
              <a:t>07.04.2012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3CD79-58CF-427C-BF9F-E47DF988DEB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13CB7-1DB2-46F5-B878-DB066B8F2ECD}" type="datetimeFigureOut">
              <a:rPr lang="ru-RU" smtClean="0"/>
              <a:pPr/>
              <a:t>07.04.2012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3CD79-58CF-427C-BF9F-E47DF988DEB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13CB7-1DB2-46F5-B878-DB066B8F2ECD}" type="datetimeFigureOut">
              <a:rPr lang="ru-RU" smtClean="0"/>
              <a:pPr/>
              <a:t>07.04.2012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3CD79-58CF-427C-BF9F-E47DF988DEB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13CB7-1DB2-46F5-B878-DB066B8F2ECD}" type="datetimeFigureOut">
              <a:rPr lang="ru-RU" smtClean="0"/>
              <a:pPr/>
              <a:t>07.04.2012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3CD79-58CF-427C-BF9F-E47DF988DEB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13CB7-1DB2-46F5-B878-DB066B8F2ECD}" type="datetimeFigureOut">
              <a:rPr lang="ru-RU" smtClean="0"/>
              <a:pPr/>
              <a:t>07.04.2012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3CD79-58CF-427C-BF9F-E47DF988DEB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13CB7-1DB2-46F5-B878-DB066B8F2ECD}" type="datetimeFigureOut">
              <a:rPr lang="ru-RU" smtClean="0"/>
              <a:pPr/>
              <a:t>07.04.2012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3CD79-58CF-427C-BF9F-E47DF988DEB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13CB7-1DB2-46F5-B878-DB066B8F2ECD}" type="datetimeFigureOut">
              <a:rPr lang="ru-RU" smtClean="0"/>
              <a:pPr/>
              <a:t>07.04.2012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3CD79-58CF-427C-BF9F-E47DF988DEB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13CB7-1DB2-46F5-B878-DB066B8F2ECD}" type="datetimeFigureOut">
              <a:rPr lang="ru-RU" smtClean="0"/>
              <a:pPr/>
              <a:t>07.04.2012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3CD79-58CF-427C-BF9F-E47DF988DEB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13CB7-1DB2-46F5-B878-DB066B8F2ECD}" type="datetimeFigureOut">
              <a:rPr lang="ru-RU" smtClean="0"/>
              <a:pPr/>
              <a:t>07.04.2012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3CD79-58CF-427C-BF9F-E47DF988DEB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D13CB7-1DB2-46F5-B878-DB066B8F2ECD}" type="datetimeFigureOut">
              <a:rPr lang="ru-RU" smtClean="0"/>
              <a:pPr/>
              <a:t>07.04.2012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83CD79-58CF-427C-BF9F-E47DF988DEB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3.jpeg"/><Relationship Id="rId7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8" descr="D:\Мама\презентация\буратино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19725" y="214290"/>
            <a:ext cx="3724275" cy="299085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" name="Picture 12" descr="D:\Мама\презентация\чиполлино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3724275" cy="299085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" name="Picture 9" descr="D:\Мама\презентация\винни пух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14612" y="1714488"/>
            <a:ext cx="3724275" cy="299085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Picture 10" descr="D:\Мама\презентация\карлсон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3500438"/>
            <a:ext cx="3724275" cy="299085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Picture 11" descr="D:\Мама\презентация\муми тролль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214942" y="3643314"/>
            <a:ext cx="3724275" cy="299085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TextBox 7"/>
          <p:cNvSpPr txBox="1"/>
          <p:nvPr/>
        </p:nvSpPr>
        <p:spPr>
          <a:xfrm>
            <a:off x="571472" y="285728"/>
            <a:ext cx="8143932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i="1" dirty="0" smtClean="0">
                <a:solidFill>
                  <a:srgbClr val="00B050"/>
                </a:solidFill>
                <a:latin typeface="Arno Pro Smbd" pitchFamily="18" charset="0"/>
              </a:rPr>
              <a:t>«Сказочные человечки»</a:t>
            </a:r>
          </a:p>
          <a:p>
            <a:endParaRPr lang="ru-RU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85852" y="785794"/>
            <a:ext cx="664373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5400" i="1" dirty="0" smtClean="0">
                <a:solidFill>
                  <a:srgbClr val="0070C0"/>
                </a:solidFill>
                <a:latin typeface="Arno Pro Smbd" pitchFamily="18" charset="0"/>
              </a:rPr>
              <a:t>Чему будем учиться?</a:t>
            </a:r>
            <a:endParaRPr lang="ru-RU" sz="5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928662" y="2500306"/>
            <a:ext cx="685804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i="1" dirty="0" smtClean="0">
                <a:solidFill>
                  <a:srgbClr val="002060"/>
                </a:solidFill>
                <a:latin typeface="Arno Pro Smbd" pitchFamily="18" charset="0"/>
              </a:rPr>
              <a:t>Образовывать и распознавать однокоренные слова</a:t>
            </a:r>
            <a:endParaRPr lang="ru-RU" sz="5400" i="1" dirty="0">
              <a:solidFill>
                <a:srgbClr val="002060"/>
              </a:solidFill>
              <a:latin typeface="Arno Pro Smb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>
            <a:noAutofit/>
          </a:bodyPr>
          <a:lstStyle/>
          <a:p>
            <a:r>
              <a:rPr lang="ru-RU" sz="6000" i="1" dirty="0" smtClean="0">
                <a:solidFill>
                  <a:srgbClr val="002060"/>
                </a:solidFill>
                <a:latin typeface="Arno Pro Smbd" pitchFamily="18" charset="0"/>
              </a:rPr>
              <a:t>«Попрыгать, поиграть»</a:t>
            </a:r>
            <a:endParaRPr lang="ru-RU" sz="6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00166" y="214290"/>
            <a:ext cx="600079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i="1" dirty="0" smtClean="0">
                <a:latin typeface="Arno Pro Smbd" pitchFamily="18" charset="0"/>
              </a:rPr>
              <a:t>Алгоритм</a:t>
            </a:r>
            <a:endParaRPr lang="ru-RU" sz="6000" i="1" dirty="0">
              <a:latin typeface="Arno Pro Smbd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0034" y="1428736"/>
            <a:ext cx="30718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i="1" dirty="0" smtClean="0">
                <a:latin typeface="Arno Pro Smbd" pitchFamily="18" charset="0"/>
              </a:rPr>
              <a:t>1. Прочитай…</a:t>
            </a:r>
            <a:endParaRPr lang="ru-RU" sz="3200" i="1" dirty="0">
              <a:latin typeface="Arno Pro Smbd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0034" y="2285992"/>
            <a:ext cx="400052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i="1" dirty="0" smtClean="0">
                <a:latin typeface="Arno Pro Smbd" pitchFamily="18" charset="0"/>
              </a:rPr>
              <a:t>2. Вдумайся…</a:t>
            </a:r>
          </a:p>
          <a:p>
            <a:r>
              <a:rPr lang="ru-RU" sz="2800" i="1" dirty="0" smtClean="0">
                <a:latin typeface="Arno Pro Smbd" pitchFamily="18" charset="0"/>
              </a:rPr>
              <a:t>(</a:t>
            </a:r>
            <a:r>
              <a:rPr lang="ru-RU" sz="2800" i="1" dirty="0" err="1" smtClean="0">
                <a:solidFill>
                  <a:srgbClr val="FF0000"/>
                </a:solidFill>
                <a:latin typeface="Arno Pro Smbd" pitchFamily="18" charset="0"/>
              </a:rPr>
              <a:t>смысл=значение</a:t>
            </a:r>
            <a:r>
              <a:rPr lang="ru-RU" sz="2800" i="1" dirty="0" smtClean="0">
                <a:solidFill>
                  <a:srgbClr val="FF0000"/>
                </a:solidFill>
                <a:latin typeface="Arno Pro Smbd" pitchFamily="18" charset="0"/>
              </a:rPr>
              <a:t> слова</a:t>
            </a:r>
            <a:r>
              <a:rPr lang="ru-RU" sz="2800" i="1" dirty="0" smtClean="0">
                <a:latin typeface="Arno Pro Smbd" pitchFamily="18" charset="0"/>
              </a:rPr>
              <a:t>)</a:t>
            </a:r>
            <a:endParaRPr lang="ru-RU" sz="2800" i="1" dirty="0">
              <a:latin typeface="Arno Pro Smbd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0034" y="3500438"/>
            <a:ext cx="27860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i="1" dirty="0" smtClean="0">
                <a:latin typeface="Arno Pro Smbd" pitchFamily="18" charset="0"/>
              </a:rPr>
              <a:t>3. Докажи…</a:t>
            </a:r>
            <a:endParaRPr lang="ru-RU" sz="3200" i="1" dirty="0">
              <a:latin typeface="Arno Pro Smbd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0034" y="4357694"/>
            <a:ext cx="28575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i="1" dirty="0" smtClean="0">
                <a:latin typeface="Arno Pro Smbd" pitchFamily="18" charset="0"/>
              </a:rPr>
              <a:t>4. Запиши…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0034" y="5214950"/>
            <a:ext cx="34290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i="1" dirty="0" smtClean="0">
                <a:latin typeface="Arno Pro Smbd" pitchFamily="18" charset="0"/>
              </a:rPr>
              <a:t>5. Выдели…</a:t>
            </a:r>
            <a:endParaRPr lang="ru-RU" sz="3200" i="1" dirty="0">
              <a:latin typeface="Arno Pro Smb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357430"/>
            <a:ext cx="9144000" cy="1857380"/>
          </a:xfrm>
        </p:spPr>
        <p:txBody>
          <a:bodyPr>
            <a:noAutofit/>
          </a:bodyPr>
          <a:lstStyle/>
          <a:p>
            <a:r>
              <a:rPr lang="en-US" sz="5400" b="1" i="1" dirty="0" smtClean="0">
                <a:latin typeface="Arno Pro Smbd" pitchFamily="18" charset="0"/>
              </a:rPr>
              <a:t>|</a:t>
            </a:r>
            <a:r>
              <a:rPr lang="ru-RU" sz="4000" b="1" i="1" u="sng" dirty="0" smtClean="0">
                <a:latin typeface="Arial" pitchFamily="34" charset="0"/>
                <a:cs typeface="Arial" pitchFamily="34" charset="0"/>
              </a:rPr>
              <a:t>что</a:t>
            </a:r>
            <a:r>
              <a:rPr lang="ru-RU" sz="4000" b="1" i="1" dirty="0" smtClean="0">
                <a:latin typeface="Arial" pitchFamily="34" charset="0"/>
                <a:cs typeface="Arial" pitchFamily="34" charset="0"/>
              </a:rPr>
              <a:t>? </a:t>
            </a:r>
            <a:r>
              <a:rPr lang="ru-RU" sz="4000" b="1" i="1" u="sng" dirty="0" smtClean="0">
                <a:latin typeface="Arial" pitchFamily="34" charset="0"/>
                <a:cs typeface="Arial" pitchFamily="34" charset="0"/>
              </a:rPr>
              <a:t>что сделала</a:t>
            </a:r>
            <a:r>
              <a:rPr lang="ru-RU" sz="4000" b="1" i="1" dirty="0" smtClean="0">
                <a:latin typeface="Arial" pitchFamily="34" charset="0"/>
                <a:cs typeface="Arial" pitchFamily="34" charset="0"/>
              </a:rPr>
              <a:t>? </a:t>
            </a:r>
            <a:r>
              <a:rPr lang="ru-RU" sz="4000" b="1" i="1" u="sng" dirty="0" smtClean="0">
                <a:latin typeface="Arial" pitchFamily="34" charset="0"/>
                <a:cs typeface="Arial" pitchFamily="34" charset="0"/>
              </a:rPr>
              <a:t>какая</a:t>
            </a:r>
            <a:r>
              <a:rPr lang="ru-RU" sz="4000" b="1" i="1" dirty="0" smtClean="0">
                <a:latin typeface="Arial" pitchFamily="34" charset="0"/>
                <a:cs typeface="Arial" pitchFamily="34" charset="0"/>
              </a:rPr>
              <a:t>? </a:t>
            </a:r>
            <a:r>
              <a:rPr lang="ru-RU" sz="4000" b="1" i="1" u="sng" dirty="0" smtClean="0">
                <a:latin typeface="Arial" pitchFamily="34" charset="0"/>
                <a:cs typeface="Arial" pitchFamily="34" charset="0"/>
              </a:rPr>
              <a:t>что</a:t>
            </a:r>
            <a:r>
              <a:rPr lang="ru-RU" sz="4000" b="1" i="1" dirty="0" smtClean="0">
                <a:latin typeface="Arial" pitchFamily="34" charset="0"/>
                <a:cs typeface="Arial" pitchFamily="34" charset="0"/>
              </a:rPr>
              <a:t>?.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2400" dirty="0" smtClean="0">
                <a:latin typeface="Arial" pitchFamily="34" charset="0"/>
                <a:cs typeface="Arial" pitchFamily="34" charset="0"/>
              </a:rPr>
            </a:b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3929066"/>
            <a:ext cx="88582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i="1" dirty="0" smtClean="0">
                <a:latin typeface="Arno Pro Smbd" pitchFamily="18" charset="0"/>
              </a:rPr>
              <a:t>Солнце закрыла грозовая туча.</a:t>
            </a:r>
            <a:endParaRPr lang="ru-RU" sz="5400" i="1" dirty="0">
              <a:latin typeface="Arno Pro Smb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910" y="857232"/>
            <a:ext cx="635798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i="1" dirty="0" smtClean="0">
                <a:solidFill>
                  <a:srgbClr val="FF0000"/>
                </a:solidFill>
                <a:latin typeface="Arno Pro Smbd" pitchFamily="18" charset="0"/>
              </a:rPr>
              <a:t>Корень</a:t>
            </a:r>
            <a:r>
              <a:rPr lang="ru-RU" sz="3200" i="1" dirty="0" smtClean="0">
                <a:latin typeface="Arno Pro Smbd" pitchFamily="18" charset="0"/>
              </a:rPr>
              <a:t> мой находится в </a:t>
            </a:r>
            <a:r>
              <a:rPr lang="ru-RU" sz="3200" i="1" dirty="0" smtClean="0">
                <a:solidFill>
                  <a:srgbClr val="00B050"/>
                </a:solidFill>
                <a:latin typeface="Arno Pro Smbd" pitchFamily="18" charset="0"/>
              </a:rPr>
              <a:t>«цене»,</a:t>
            </a:r>
          </a:p>
          <a:p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642910" y="1714488"/>
            <a:ext cx="69294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i="1" dirty="0" smtClean="0">
                <a:latin typeface="Arno Pro Smbd" pitchFamily="18" charset="0"/>
              </a:rPr>
              <a:t>В </a:t>
            </a:r>
            <a:r>
              <a:rPr lang="ru-RU" sz="3200" i="1" dirty="0" smtClean="0">
                <a:solidFill>
                  <a:srgbClr val="00B050"/>
                </a:solidFill>
                <a:latin typeface="Arno Pro Smbd" pitchFamily="18" charset="0"/>
              </a:rPr>
              <a:t>«осмотре» </a:t>
            </a:r>
            <a:r>
              <a:rPr lang="ru-RU" sz="3200" i="1" dirty="0" smtClean="0">
                <a:latin typeface="Arno Pro Smbd" pitchFamily="18" charset="0"/>
              </a:rPr>
              <a:t>ты найди </a:t>
            </a:r>
            <a:r>
              <a:rPr lang="ru-RU" sz="3200" i="1" dirty="0" smtClean="0">
                <a:solidFill>
                  <a:srgbClr val="0070C0"/>
                </a:solidFill>
                <a:latin typeface="Arno Pro Smbd" pitchFamily="18" charset="0"/>
              </a:rPr>
              <a:t>приставку</a:t>
            </a:r>
            <a:r>
              <a:rPr lang="ru-RU" sz="3200" i="1" dirty="0" smtClean="0">
                <a:latin typeface="Arno Pro Smbd" pitchFamily="18" charset="0"/>
              </a:rPr>
              <a:t> мне,</a:t>
            </a:r>
            <a:endParaRPr lang="ru-RU" sz="3200" i="1" dirty="0">
              <a:latin typeface="Arno Pro Smbd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42910" y="2571744"/>
            <a:ext cx="75724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i="1" dirty="0" smtClean="0">
                <a:solidFill>
                  <a:srgbClr val="7030A0"/>
                </a:solidFill>
                <a:latin typeface="Arno Pro Smbd" pitchFamily="18" charset="0"/>
              </a:rPr>
              <a:t>Суффикс</a:t>
            </a:r>
            <a:r>
              <a:rPr lang="ru-RU" sz="3200" i="1" dirty="0" smtClean="0">
                <a:latin typeface="Arno Pro Smbd" pitchFamily="18" charset="0"/>
              </a:rPr>
              <a:t> мой в </a:t>
            </a:r>
            <a:r>
              <a:rPr lang="ru-RU" sz="3200" i="1" dirty="0" smtClean="0">
                <a:solidFill>
                  <a:srgbClr val="00B050"/>
                </a:solidFill>
                <a:latin typeface="Arno Pro Smbd" pitchFamily="18" charset="0"/>
              </a:rPr>
              <a:t>«тетрадке» </a:t>
            </a:r>
            <a:r>
              <a:rPr lang="ru-RU" sz="3200" i="1" dirty="0" smtClean="0">
                <a:latin typeface="Arno Pro Smbd" pitchFamily="18" charset="0"/>
              </a:rPr>
              <a:t>вы встречали,</a:t>
            </a:r>
            <a:endParaRPr lang="ru-RU" sz="3200" i="1" dirty="0">
              <a:latin typeface="Arno Pro Smbd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42910" y="3429000"/>
            <a:ext cx="55007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i="1" dirty="0" smtClean="0">
                <a:latin typeface="Arno Pro Smbd" pitchFamily="18" charset="0"/>
              </a:rPr>
              <a:t>Вся же в дневнике я и в журнале.</a:t>
            </a:r>
            <a:endParaRPr lang="ru-RU" sz="3200" i="1" dirty="0">
              <a:latin typeface="Arno Pro Smbd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86116" y="4572008"/>
            <a:ext cx="21431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i="1" dirty="0" smtClean="0">
                <a:solidFill>
                  <a:srgbClr val="FF0000"/>
                </a:solidFill>
                <a:latin typeface="Arno Pro Smbd" pitchFamily="18" charset="0"/>
              </a:rPr>
              <a:t>ЦЕН</a:t>
            </a:r>
            <a:endParaRPr lang="ru-RU" sz="6000" i="1" dirty="0">
              <a:solidFill>
                <a:srgbClr val="FF0000"/>
              </a:solidFill>
              <a:latin typeface="Arno Pro Smbd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86050" y="4572008"/>
            <a:ext cx="92869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i="1" dirty="0" smtClean="0">
                <a:solidFill>
                  <a:srgbClr val="0070C0"/>
                </a:solidFill>
                <a:latin typeface="Arno Pro Smbd" pitchFamily="18" charset="0"/>
              </a:rPr>
              <a:t>О</a:t>
            </a:r>
            <a:endParaRPr lang="ru-RU" sz="6000" b="1" i="1" dirty="0">
              <a:solidFill>
                <a:srgbClr val="0070C0"/>
              </a:solidFill>
              <a:latin typeface="Arno Pro Smbd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857752" y="4572008"/>
            <a:ext cx="92869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i="1" dirty="0" smtClean="0">
                <a:solidFill>
                  <a:srgbClr val="7030A0"/>
                </a:solidFill>
                <a:latin typeface="Arno Pro Smbd" pitchFamily="18" charset="0"/>
              </a:rPr>
              <a:t>К</a:t>
            </a:r>
            <a:endParaRPr lang="ru-RU" sz="6000" i="1" dirty="0">
              <a:solidFill>
                <a:srgbClr val="7030A0"/>
              </a:solidFill>
              <a:latin typeface="Arno Pro Smbd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429256" y="4572008"/>
            <a:ext cx="85725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no Pro Smbd" pitchFamily="18" charset="0"/>
              </a:rPr>
              <a:t>А</a:t>
            </a:r>
            <a:endParaRPr lang="ru-RU" sz="6000" i="1" dirty="0">
              <a:solidFill>
                <a:schemeClr val="tx1">
                  <a:lumMod val="95000"/>
                  <a:lumOff val="5000"/>
                </a:schemeClr>
              </a:solidFill>
              <a:latin typeface="Arno Pro Smbd" pitchFamily="18" charset="0"/>
            </a:endParaRPr>
          </a:p>
        </p:txBody>
      </p:sp>
      <p:sp>
        <p:nvSpPr>
          <p:cNvPr id="10" name="Овал 9"/>
          <p:cNvSpPr/>
          <p:nvPr/>
        </p:nvSpPr>
        <p:spPr>
          <a:xfrm flipV="1">
            <a:off x="6215074" y="3214686"/>
            <a:ext cx="1143008" cy="107157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 flipV="1">
            <a:off x="6215074" y="4429132"/>
            <a:ext cx="1143008" cy="1071570"/>
          </a:xfrm>
          <a:prstGeom prst="ellipse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 flipV="1">
            <a:off x="6215074" y="5643578"/>
            <a:ext cx="1143008" cy="107157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 animBg="1"/>
      <p:bldP spid="11" grpId="0" animBg="1"/>
      <p:bldP spid="1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1928802"/>
            <a:ext cx="835824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3800" i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С</a:t>
            </a:r>
            <a:r>
              <a:rPr lang="ru-RU" sz="13800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п</a:t>
            </a:r>
            <a:r>
              <a:rPr lang="ru-RU" sz="13800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а</a:t>
            </a:r>
            <a:r>
              <a:rPr lang="ru-RU" sz="13800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с</a:t>
            </a:r>
            <a:r>
              <a:rPr lang="ru-RU" sz="138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и</a:t>
            </a:r>
            <a:r>
              <a:rPr lang="ru-RU" sz="138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б</a:t>
            </a:r>
            <a:r>
              <a:rPr lang="ru-RU" sz="13800" i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о</a:t>
            </a:r>
            <a:r>
              <a:rPr lang="ru-RU" sz="13800" i="1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!</a:t>
            </a:r>
            <a:endParaRPr lang="ru-RU" sz="13800" i="1" dirty="0">
              <a:solidFill>
                <a:schemeClr val="accent4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1" descr="D:\Мама\презентация\муми тролль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928670"/>
            <a:ext cx="6137950" cy="4929198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6286512" y="928670"/>
            <a:ext cx="26431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i="1" dirty="0" smtClean="0">
                <a:latin typeface="Arno Pro Smbd" pitchFamily="18" charset="0"/>
              </a:rPr>
              <a:t>Туве </a:t>
            </a:r>
            <a:r>
              <a:rPr lang="ru-RU" sz="3200" i="1" dirty="0" err="1" smtClean="0">
                <a:latin typeface="Arno Pro Smbd" pitchFamily="18" charset="0"/>
              </a:rPr>
              <a:t>Янссон</a:t>
            </a:r>
            <a:endParaRPr lang="ru-RU" sz="3200" i="1" dirty="0">
              <a:latin typeface="Arno Pro Smbd" pitchFamily="18" charset="0"/>
            </a:endParaRPr>
          </a:p>
        </p:txBody>
      </p:sp>
      <p:pic>
        <p:nvPicPr>
          <p:cNvPr id="5" name="Picture 9" descr="D:\Мама\презентация\винни пух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928670"/>
            <a:ext cx="6143636" cy="4933764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6357950" y="2000240"/>
            <a:ext cx="25717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i="1" dirty="0" smtClean="0">
                <a:latin typeface="Arno Pro Smbd" pitchFamily="18" charset="0"/>
              </a:rPr>
              <a:t>Алан </a:t>
            </a:r>
            <a:r>
              <a:rPr lang="ru-RU" sz="3200" i="1" dirty="0" err="1" smtClean="0">
                <a:latin typeface="Arno Pro Smbd" pitchFamily="18" charset="0"/>
              </a:rPr>
              <a:t>Милн</a:t>
            </a:r>
            <a:endParaRPr lang="ru-RU" sz="3200" i="1" dirty="0">
              <a:latin typeface="Arno Pro Smbd" pitchFamily="18" charset="0"/>
            </a:endParaRPr>
          </a:p>
        </p:txBody>
      </p:sp>
      <p:pic>
        <p:nvPicPr>
          <p:cNvPr id="7" name="Picture 8" descr="D:\Мама\презентация\буратино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928670"/>
            <a:ext cx="6143636" cy="4933764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6286512" y="3214686"/>
            <a:ext cx="285748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000" i="1" dirty="0" smtClean="0">
                <a:latin typeface="Arno Pro Smbd" pitchFamily="18" charset="0"/>
              </a:rPr>
              <a:t>Алексей Толстой</a:t>
            </a:r>
            <a:endParaRPr lang="ru-RU" sz="3000" i="1" dirty="0">
              <a:latin typeface="Arno Pro Smbd" pitchFamily="18" charset="0"/>
            </a:endParaRPr>
          </a:p>
        </p:txBody>
      </p:sp>
      <p:pic>
        <p:nvPicPr>
          <p:cNvPr id="9" name="Picture 12" descr="D:\Мама\презентация\чиполлино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928670"/>
            <a:ext cx="6137980" cy="4929222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6286512" y="4429132"/>
            <a:ext cx="264317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000" i="1" dirty="0" err="1" smtClean="0">
                <a:latin typeface="Arno Pro Smbd" pitchFamily="18" charset="0"/>
              </a:rPr>
              <a:t>Джанни</a:t>
            </a:r>
            <a:r>
              <a:rPr lang="ru-RU" sz="3000" i="1" dirty="0" smtClean="0">
                <a:latin typeface="Arno Pro Smbd" pitchFamily="18" charset="0"/>
              </a:rPr>
              <a:t> </a:t>
            </a:r>
            <a:r>
              <a:rPr lang="ru-RU" sz="3000" i="1" dirty="0" err="1" smtClean="0">
                <a:latin typeface="Arno Pro Smbd" pitchFamily="18" charset="0"/>
              </a:rPr>
              <a:t>Родари</a:t>
            </a:r>
            <a:endParaRPr lang="ru-RU" sz="3000" i="1" dirty="0">
              <a:latin typeface="Arno Pro Smbd" pitchFamily="18" charset="0"/>
            </a:endParaRPr>
          </a:p>
        </p:txBody>
      </p:sp>
      <p:pic>
        <p:nvPicPr>
          <p:cNvPr id="11" name="Picture 10" descr="D:\Мама\презентация\карлсон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928670"/>
            <a:ext cx="6143636" cy="4933764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6215074" y="5643578"/>
            <a:ext cx="292892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000" i="1" dirty="0" err="1" smtClean="0">
                <a:latin typeface="Arno Pro Smbd" pitchFamily="18" charset="0"/>
              </a:rPr>
              <a:t>Астрид</a:t>
            </a:r>
            <a:r>
              <a:rPr lang="ru-RU" sz="3000" i="1" dirty="0" smtClean="0">
                <a:latin typeface="Arno Pro Smbd" pitchFamily="18" charset="0"/>
              </a:rPr>
              <a:t> Линдгрен</a:t>
            </a:r>
            <a:endParaRPr lang="ru-RU" sz="3000" i="1" dirty="0">
              <a:latin typeface="Arno Pro Smbd" pitchFamily="18" charset="0"/>
            </a:endParaRPr>
          </a:p>
        </p:txBody>
      </p:sp>
      <p:pic>
        <p:nvPicPr>
          <p:cNvPr id="2050" name="Picture 2" descr="D:\Мама\презентация\фон 3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928670"/>
            <a:ext cx="6226936" cy="5000660"/>
          </a:xfrm>
          <a:prstGeom prst="rect">
            <a:avLst/>
          </a:prstGeom>
          <a:noFill/>
        </p:spPr>
      </p:pic>
      <p:pic>
        <p:nvPicPr>
          <p:cNvPr id="2051" name="Picture 3" descr="D:\домовой 4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 flipH="1">
            <a:off x="0" y="3548878"/>
            <a:ext cx="1928794" cy="23756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4.07031E-6 L -0.00122 -0.69843 " pathEditMode="relative" rAng="0" ptsTypes="AA">
                                      <p:cBhvr>
                                        <p:cTn id="8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-349"/>
                                    </p:animMotion>
                                  </p:childTnLst>
                                </p:cTn>
                              </p:par>
                              <p:par>
                                <p:cTn id="89" presetID="42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902 0.00624 L 0.00781 0.68455 " pathEditMode="relative" rAng="0" ptsTypes="AA">
                                      <p:cBhvr>
                                        <p:cTn id="9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339"/>
                                    </p:animMotion>
                                  </p:childTnLst>
                                </p:cTn>
                              </p:par>
                              <p:par>
                                <p:cTn id="91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4.37558E-6 L -0.00452 0.19056 " pathEditMode="relative" rAng="0" ptsTypes="AA">
                                      <p:cBhvr>
                                        <p:cTn id="92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" y="95"/>
                                    </p:animMotion>
                                  </p:childTnLst>
                                </p:cTn>
                              </p:par>
                              <p:par>
                                <p:cTn id="93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659 0.01342 L 0.00538 -0.16212 " pathEditMode="relative" rAng="0" ptsTypes="AA">
                                      <p:cBhvr>
                                        <p:cTn id="9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-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1"/>
      <p:bldP spid="4" grpId="3"/>
      <p:bldP spid="6" grpId="1"/>
      <p:bldP spid="8" grpId="0" build="allAtOnce"/>
      <p:bldP spid="10" grpId="0"/>
      <p:bldP spid="10" grpId="1"/>
      <p:bldP spid="12" grpId="0"/>
      <p:bldP spid="12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1"/>
            <a:ext cx="7772400" cy="1071546"/>
          </a:xfrm>
        </p:spPr>
        <p:txBody>
          <a:bodyPr/>
          <a:lstStyle/>
          <a:p>
            <a:r>
              <a:rPr lang="ru-RU" i="1" dirty="0" smtClean="0">
                <a:latin typeface="Arno Pro Smbd" pitchFamily="18" charset="0"/>
              </a:rPr>
              <a:t>Минутка чистописания</a:t>
            </a:r>
            <a:endParaRPr lang="ru-RU" i="1" dirty="0">
              <a:latin typeface="Arno Pro Smbd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12" descr="D:\Мама\презентация\чиполлино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43042" y="857232"/>
            <a:ext cx="5871112" cy="4714908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85720" y="5857892"/>
            <a:ext cx="27860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no Pro Smbd" pitchFamily="18" charset="0"/>
              </a:rPr>
              <a:t>Чиполлино</a:t>
            </a:r>
            <a:endParaRPr lang="ru-RU" sz="4400" i="1" dirty="0">
              <a:solidFill>
                <a:schemeClr val="tx1">
                  <a:lumMod val="95000"/>
                  <a:lumOff val="5000"/>
                </a:schemeClr>
              </a:solidFill>
              <a:latin typeface="Arno Pro Smbd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143240" y="5857892"/>
            <a:ext cx="28575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i="1" dirty="0" err="1" smtClean="0">
                <a:latin typeface="Arno Pro Smbd" pitchFamily="18" charset="0"/>
              </a:rPr>
              <a:t>Чебурашка</a:t>
            </a:r>
            <a:endParaRPr lang="ru-RU" sz="4400" i="1" dirty="0">
              <a:latin typeface="Arno Pro Smbd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143604" y="5857892"/>
            <a:ext cx="30003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i="1" dirty="0" smtClean="0">
                <a:latin typeface="Arno Pro Smbd" pitchFamily="18" charset="0"/>
              </a:rPr>
              <a:t>Чуковский</a:t>
            </a:r>
            <a:endParaRPr lang="ru-RU" sz="4000" i="1" dirty="0">
              <a:latin typeface="Arno Pro Smb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42918"/>
          </a:xfrm>
        </p:spPr>
        <p:txBody>
          <a:bodyPr>
            <a:noAutofit/>
          </a:bodyPr>
          <a:lstStyle/>
          <a:p>
            <a:r>
              <a:rPr lang="ru-RU" i="1" dirty="0" smtClean="0">
                <a:latin typeface="Arno Pro Smbd" pitchFamily="18" charset="0"/>
              </a:rPr>
              <a:t>Магический квадрат</a:t>
            </a:r>
            <a:endParaRPr lang="ru-RU" i="1" dirty="0">
              <a:latin typeface="Arno Pro Smbd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57157" y="642917"/>
          <a:ext cx="8429685" cy="557216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85937"/>
                <a:gridCol w="1685937"/>
                <a:gridCol w="1685937"/>
                <a:gridCol w="1685937"/>
                <a:gridCol w="1685937"/>
              </a:tblGrid>
              <a:tr h="1114433"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/>
                        <a:t>Л</a:t>
                      </a:r>
                      <a:endParaRPr lang="ru-RU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/>
                        <a:t>Б</a:t>
                      </a:r>
                      <a:endParaRPr lang="ru-RU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/>
                        <a:t>Е</a:t>
                      </a:r>
                      <a:endParaRPr lang="ru-RU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/>
                        <a:t>Р</a:t>
                      </a:r>
                      <a:endParaRPr lang="ru-RU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/>
                        <a:t>Ё</a:t>
                      </a:r>
                      <a:endParaRPr lang="ru-RU" sz="4000" b="1" dirty="0"/>
                    </a:p>
                  </a:txBody>
                  <a:tcPr/>
                </a:tc>
              </a:tr>
              <a:tr h="1114433"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/>
                        <a:t>Р</a:t>
                      </a:r>
                      <a:endParaRPr lang="ru-RU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/>
                        <a:t>И</a:t>
                      </a:r>
                      <a:endParaRPr lang="ru-RU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/>
                        <a:t>М</a:t>
                      </a:r>
                      <a:endParaRPr lang="ru-RU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/>
                        <a:t>О</a:t>
                      </a:r>
                      <a:endParaRPr lang="ru-RU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/>
                        <a:t>З</a:t>
                      </a:r>
                      <a:endParaRPr lang="ru-RU" sz="4000" b="1" dirty="0"/>
                    </a:p>
                  </a:txBody>
                  <a:tcPr/>
                </a:tc>
              </a:tr>
              <a:tr h="1114433"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/>
                        <a:t>Я</a:t>
                      </a:r>
                      <a:endParaRPr lang="ru-RU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/>
                        <a:t>И</a:t>
                      </a:r>
                      <a:endParaRPr lang="ru-RU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/>
                        <a:t>М</a:t>
                      </a:r>
                      <a:endParaRPr lang="ru-RU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/>
                        <a:t>Д</a:t>
                      </a:r>
                      <a:endParaRPr lang="ru-RU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/>
                        <a:t>А</a:t>
                      </a:r>
                      <a:endParaRPr lang="ru-RU" sz="4000" b="1" dirty="0"/>
                    </a:p>
                  </a:txBody>
                  <a:tcPr/>
                </a:tc>
              </a:tr>
              <a:tr h="1114433"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/>
                        <a:t>Б</a:t>
                      </a:r>
                      <a:endParaRPr lang="ru-RU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/>
                        <a:t>О</a:t>
                      </a:r>
                      <a:endParaRPr lang="ru-RU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/>
                        <a:t>П</a:t>
                      </a:r>
                      <a:endParaRPr lang="ru-RU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/>
                        <a:t>О</a:t>
                      </a:r>
                      <a:endParaRPr lang="ru-RU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4000" b="1" dirty="0"/>
                    </a:p>
                  </a:txBody>
                  <a:tcPr/>
                </a:tc>
              </a:tr>
              <a:tr h="1114433"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/>
                        <a:t>И</a:t>
                      </a:r>
                      <a:endParaRPr lang="ru-RU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/>
                        <a:t>Н</a:t>
                      </a:r>
                      <a:endParaRPr lang="ru-RU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/>
                        <a:t>А</a:t>
                      </a:r>
                      <a:endParaRPr lang="ru-RU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/>
                        <a:t>Р</a:t>
                      </a:r>
                      <a:endParaRPr lang="ru-RU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/>
                        <a:t>Н</a:t>
                      </a:r>
                      <a:endParaRPr lang="ru-RU" sz="4000" b="1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Picture 3" descr="D:\домовой 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58082" y="4000504"/>
            <a:ext cx="1214446" cy="107157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57158" y="1285835"/>
          <a:ext cx="8429685" cy="557216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85937"/>
                <a:gridCol w="1685937"/>
                <a:gridCol w="1685937"/>
                <a:gridCol w="1685937"/>
                <a:gridCol w="1685937"/>
              </a:tblGrid>
              <a:tr h="1114433"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>
                          <a:solidFill>
                            <a:srgbClr val="0070C0"/>
                          </a:solidFill>
                        </a:rPr>
                        <a:t>Л</a:t>
                      </a:r>
                      <a:endParaRPr lang="ru-RU" sz="40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>
                          <a:solidFill>
                            <a:srgbClr val="00B050"/>
                          </a:solidFill>
                        </a:rPr>
                        <a:t>Б</a:t>
                      </a:r>
                      <a:endParaRPr lang="ru-RU" sz="40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>
                          <a:solidFill>
                            <a:srgbClr val="00B050"/>
                          </a:solidFill>
                        </a:rPr>
                        <a:t>Е</a:t>
                      </a:r>
                      <a:endParaRPr lang="ru-RU" sz="40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>
                          <a:solidFill>
                            <a:srgbClr val="00B050"/>
                          </a:solidFill>
                        </a:rPr>
                        <a:t>Р</a:t>
                      </a:r>
                      <a:endParaRPr lang="ru-RU" sz="40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>
                          <a:solidFill>
                            <a:srgbClr val="00B050"/>
                          </a:solidFill>
                        </a:rPr>
                        <a:t>Ё</a:t>
                      </a:r>
                      <a:endParaRPr lang="ru-RU" sz="40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1114433"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>
                          <a:solidFill>
                            <a:srgbClr val="FF0000"/>
                          </a:solidFill>
                        </a:rPr>
                        <a:t>Р</a:t>
                      </a:r>
                      <a:endParaRPr lang="ru-RU" sz="4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>
                          <a:solidFill>
                            <a:srgbClr val="0070C0"/>
                          </a:solidFill>
                        </a:rPr>
                        <a:t>И</a:t>
                      </a:r>
                      <a:endParaRPr lang="ru-RU" sz="40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>
                          <a:solidFill>
                            <a:srgbClr val="00B050"/>
                          </a:solidFill>
                        </a:rPr>
                        <a:t>З</a:t>
                      </a:r>
                      <a:endParaRPr lang="ru-RU" sz="40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1114433"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>
                          <a:solidFill>
                            <a:srgbClr val="FF0000"/>
                          </a:solidFill>
                        </a:rPr>
                        <a:t>Я</a:t>
                      </a:r>
                      <a:endParaRPr lang="ru-RU" sz="4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>
                          <a:solidFill>
                            <a:srgbClr val="0070C0"/>
                          </a:solidFill>
                        </a:rPr>
                        <a:t>М</a:t>
                      </a:r>
                      <a:endParaRPr lang="ru-RU" sz="40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>
                          <a:solidFill>
                            <a:srgbClr val="00B050"/>
                          </a:solidFill>
                        </a:rPr>
                        <a:t>А</a:t>
                      </a:r>
                      <a:endParaRPr lang="ru-RU" sz="40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1114433"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>
                          <a:solidFill>
                            <a:srgbClr val="FF0000"/>
                          </a:solidFill>
                        </a:rPr>
                        <a:t>Б</a:t>
                      </a:r>
                      <a:endParaRPr lang="ru-RU" sz="4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>
                          <a:solidFill>
                            <a:srgbClr val="0070C0"/>
                          </a:solidFill>
                        </a:rPr>
                        <a:t>О</a:t>
                      </a:r>
                      <a:endParaRPr lang="ru-RU" sz="40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4000" b="1" dirty="0"/>
                    </a:p>
                  </a:txBody>
                  <a:tcPr/>
                </a:tc>
              </a:tr>
              <a:tr h="1114433"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>
                          <a:solidFill>
                            <a:srgbClr val="FF0000"/>
                          </a:solidFill>
                        </a:rPr>
                        <a:t>И</a:t>
                      </a:r>
                      <a:endParaRPr lang="ru-RU" sz="4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>
                          <a:solidFill>
                            <a:srgbClr val="FF0000"/>
                          </a:solidFill>
                        </a:rPr>
                        <a:t>Н</a:t>
                      </a:r>
                      <a:endParaRPr lang="ru-RU" sz="4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>
                          <a:solidFill>
                            <a:srgbClr val="FF0000"/>
                          </a:solidFill>
                        </a:rPr>
                        <a:t>А</a:t>
                      </a:r>
                      <a:endParaRPr lang="ru-RU" sz="4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>
                          <a:solidFill>
                            <a:srgbClr val="0070C0"/>
                          </a:solidFill>
                        </a:rPr>
                        <a:t>Н</a:t>
                      </a:r>
                      <a:endParaRPr lang="ru-RU" sz="40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643042" y="285728"/>
            <a:ext cx="4286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latin typeface="Arno Pro Smbd" pitchFamily="18" charset="0"/>
              </a:rPr>
              <a:t>П</a:t>
            </a:r>
            <a:endParaRPr lang="ru-RU" sz="5400" dirty="0">
              <a:latin typeface="Arno Pro Smbd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28860" y="285728"/>
            <a:ext cx="7858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latin typeface="Arno Pro Smbd" pitchFamily="18" charset="0"/>
              </a:rPr>
              <a:t>О</a:t>
            </a:r>
            <a:endParaRPr lang="ru-RU" sz="5400" dirty="0">
              <a:latin typeface="Arno Pro Smbd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86116" y="285728"/>
            <a:ext cx="64294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latin typeface="Arno Pro Smbd" pitchFamily="18" charset="0"/>
              </a:rPr>
              <a:t>М</a:t>
            </a:r>
            <a:endParaRPr lang="ru-RU" sz="5400" dirty="0">
              <a:latin typeface="Arno Pro Smbd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14810" y="285728"/>
            <a:ext cx="8572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latin typeface="Arno Pro Smbd" pitchFamily="18" charset="0"/>
              </a:rPr>
              <a:t>И</a:t>
            </a:r>
            <a:endParaRPr lang="ru-RU" sz="5400" dirty="0">
              <a:latin typeface="Arno Pro Smbd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143504" y="285728"/>
            <a:ext cx="64294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latin typeface="Arno Pro Smbd" pitchFamily="18" charset="0"/>
              </a:rPr>
              <a:t>Д</a:t>
            </a:r>
            <a:endParaRPr lang="ru-RU" sz="5400" dirty="0">
              <a:latin typeface="Arno Pro Smbd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00760" y="285728"/>
            <a:ext cx="7143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latin typeface="Arno Pro Smbd" pitchFamily="18" charset="0"/>
              </a:rPr>
              <a:t>О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929454" y="285728"/>
            <a:ext cx="7143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latin typeface="Arno Pro Smbd" pitchFamily="18" charset="0"/>
              </a:rPr>
              <a:t>Р</a:t>
            </a:r>
            <a:endParaRPr lang="ru-RU" sz="5400" dirty="0">
              <a:latin typeface="Arno Pro Smbd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571736" y="3500438"/>
            <a:ext cx="57150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800" dirty="0" smtClean="0"/>
              <a:t>И</a:t>
            </a:r>
            <a:endParaRPr lang="ru-RU" sz="3800" dirty="0"/>
          </a:p>
        </p:txBody>
      </p:sp>
      <p:sp>
        <p:nvSpPr>
          <p:cNvPr id="13" name="TextBox 12"/>
          <p:cNvSpPr txBox="1"/>
          <p:nvPr/>
        </p:nvSpPr>
        <p:spPr>
          <a:xfrm>
            <a:off x="2500298" y="4643446"/>
            <a:ext cx="57150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800" dirty="0" smtClean="0"/>
              <a:t>О</a:t>
            </a:r>
            <a:endParaRPr lang="ru-RU" sz="3800" dirty="0"/>
          </a:p>
        </p:txBody>
      </p:sp>
      <p:sp>
        <p:nvSpPr>
          <p:cNvPr id="14" name="TextBox 13"/>
          <p:cNvSpPr txBox="1"/>
          <p:nvPr/>
        </p:nvSpPr>
        <p:spPr>
          <a:xfrm>
            <a:off x="4357686" y="2428868"/>
            <a:ext cx="428628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800" dirty="0" smtClean="0"/>
              <a:t>М</a:t>
            </a:r>
            <a:endParaRPr lang="ru-RU" sz="3800" dirty="0"/>
          </a:p>
        </p:txBody>
      </p:sp>
      <p:sp>
        <p:nvSpPr>
          <p:cNvPr id="15" name="TextBox 14"/>
          <p:cNvSpPr txBox="1"/>
          <p:nvPr/>
        </p:nvSpPr>
        <p:spPr>
          <a:xfrm>
            <a:off x="6000760" y="2428868"/>
            <a:ext cx="50006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800" dirty="0" smtClean="0"/>
              <a:t>О</a:t>
            </a:r>
            <a:endParaRPr lang="ru-RU" sz="3800" dirty="0"/>
          </a:p>
        </p:txBody>
      </p:sp>
      <p:sp>
        <p:nvSpPr>
          <p:cNvPr id="16" name="TextBox 15"/>
          <p:cNvSpPr txBox="1"/>
          <p:nvPr/>
        </p:nvSpPr>
        <p:spPr>
          <a:xfrm>
            <a:off x="6072198" y="3500438"/>
            <a:ext cx="57150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800" dirty="0" smtClean="0"/>
              <a:t>Д</a:t>
            </a:r>
            <a:endParaRPr lang="ru-RU" sz="3800" dirty="0"/>
          </a:p>
        </p:txBody>
      </p:sp>
      <p:sp>
        <p:nvSpPr>
          <p:cNvPr id="17" name="TextBox 16"/>
          <p:cNvSpPr txBox="1"/>
          <p:nvPr/>
        </p:nvSpPr>
        <p:spPr>
          <a:xfrm>
            <a:off x="4357686" y="4643446"/>
            <a:ext cx="428628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800" dirty="0" smtClean="0"/>
              <a:t>П</a:t>
            </a:r>
            <a:endParaRPr lang="ru-RU" sz="3800" dirty="0"/>
          </a:p>
        </p:txBody>
      </p:sp>
      <p:sp>
        <p:nvSpPr>
          <p:cNvPr id="18" name="TextBox 17"/>
          <p:cNvSpPr txBox="1"/>
          <p:nvPr/>
        </p:nvSpPr>
        <p:spPr>
          <a:xfrm>
            <a:off x="6072198" y="5786454"/>
            <a:ext cx="642942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800" dirty="0" smtClean="0"/>
              <a:t>Р</a:t>
            </a:r>
            <a:endParaRPr lang="ru-RU" sz="3800" dirty="0"/>
          </a:p>
        </p:txBody>
      </p:sp>
      <p:pic>
        <p:nvPicPr>
          <p:cNvPr id="19" name="Picture 3" descr="D:\домовой 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58082" y="4643446"/>
            <a:ext cx="1214446" cy="107157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7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7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7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7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7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7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10" grpId="0"/>
      <p:bldP spid="11" grpId="0"/>
      <p:bldP spid="12" grpId="0"/>
      <p:bldP spid="13" grpId="0"/>
      <p:bldP spid="14" grpId="0"/>
      <p:bldP spid="15" grpId="0"/>
      <p:bldP spid="17" grpId="0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00100" y="1500174"/>
            <a:ext cx="300039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i="1" dirty="0" smtClean="0">
                <a:latin typeface="Arno Pro Smbd" pitchFamily="18" charset="0"/>
              </a:rPr>
              <a:t>б…</a:t>
            </a:r>
          </a:p>
          <a:p>
            <a:r>
              <a:rPr lang="ru-RU" sz="6000" i="1" dirty="0" smtClean="0">
                <a:latin typeface="Arno Pro Smbd" pitchFamily="18" charset="0"/>
              </a:rPr>
              <a:t>р…</a:t>
            </a:r>
          </a:p>
          <a:p>
            <a:r>
              <a:rPr lang="ru-RU" sz="6000" i="1" dirty="0" smtClean="0">
                <a:latin typeface="Arno Pro Smbd" pitchFamily="18" charset="0"/>
              </a:rPr>
              <a:t>л…</a:t>
            </a:r>
          </a:p>
          <a:p>
            <a:r>
              <a:rPr lang="ru-RU" sz="6000" i="1" dirty="0" smtClean="0">
                <a:latin typeface="Arno Pro Smbd" pitchFamily="18" charset="0"/>
              </a:rPr>
              <a:t>п…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1785926"/>
            <a:ext cx="221457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latin typeface="Arno Pro Smbd" pitchFamily="18" charset="0"/>
              </a:rPr>
              <a:t>б</a:t>
            </a:r>
            <a:r>
              <a:rPr lang="ru-RU" sz="5400" dirty="0" smtClean="0">
                <a:solidFill>
                  <a:srgbClr val="FF0000"/>
                </a:solidFill>
                <a:latin typeface="Arno Pro Smbd" pitchFamily="18" charset="0"/>
              </a:rPr>
              <a:t>е</a:t>
            </a:r>
            <a:r>
              <a:rPr lang="ru-RU" sz="5400" dirty="0" smtClean="0">
                <a:latin typeface="Arno Pro Smbd" pitchFamily="18" charset="0"/>
              </a:rPr>
              <a:t>рёза</a:t>
            </a:r>
            <a:endParaRPr lang="ru-RU" sz="5400" dirty="0">
              <a:latin typeface="Arno Pro Smbd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0034" y="4214818"/>
            <a:ext cx="22860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latin typeface="Arno Pro Smbd" pitchFamily="18" charset="0"/>
              </a:rPr>
              <a:t>л</a:t>
            </a:r>
            <a:r>
              <a:rPr lang="ru-RU" sz="5400" dirty="0" smtClean="0">
                <a:solidFill>
                  <a:srgbClr val="FF0000"/>
                </a:solidFill>
                <a:latin typeface="Arno Pro Smbd" pitchFamily="18" charset="0"/>
              </a:rPr>
              <a:t>и</a:t>
            </a:r>
            <a:r>
              <a:rPr lang="ru-RU" sz="5400" dirty="0" smtClean="0">
                <a:latin typeface="Arno Pro Smbd" pitchFamily="18" charset="0"/>
              </a:rPr>
              <a:t>мон</a:t>
            </a:r>
            <a:endParaRPr lang="ru-RU" sz="5400" dirty="0">
              <a:latin typeface="Arno Pro Smbd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0034" y="3000372"/>
            <a:ext cx="23574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latin typeface="Arno Pro Smbd" pitchFamily="18" charset="0"/>
              </a:rPr>
              <a:t>р</a:t>
            </a:r>
            <a:r>
              <a:rPr lang="ru-RU" sz="5400" dirty="0" smtClean="0">
                <a:solidFill>
                  <a:srgbClr val="FF0000"/>
                </a:solidFill>
                <a:latin typeface="Arno Pro Smbd" pitchFamily="18" charset="0"/>
              </a:rPr>
              <a:t>я</a:t>
            </a:r>
            <a:r>
              <a:rPr lang="ru-RU" sz="5400" dirty="0" smtClean="0">
                <a:latin typeface="Arno Pro Smbd" pitchFamily="18" charset="0"/>
              </a:rPr>
              <a:t>бина</a:t>
            </a:r>
            <a:endParaRPr lang="ru-RU" sz="5400" dirty="0">
              <a:latin typeface="Arno Pro Smbd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0034" y="5286388"/>
            <a:ext cx="27146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latin typeface="Arno Pro Smbd" pitchFamily="18" charset="0"/>
              </a:rPr>
              <a:t>п</a:t>
            </a:r>
            <a:r>
              <a:rPr lang="ru-RU" sz="5400" dirty="0" smtClean="0">
                <a:solidFill>
                  <a:srgbClr val="FF0000"/>
                </a:solidFill>
                <a:latin typeface="Arno Pro Smbd" pitchFamily="18" charset="0"/>
              </a:rPr>
              <a:t>о</a:t>
            </a:r>
            <a:r>
              <a:rPr lang="ru-RU" sz="5400" dirty="0" smtClean="0">
                <a:latin typeface="Arno Pro Smbd" pitchFamily="18" charset="0"/>
              </a:rPr>
              <a:t>м</a:t>
            </a:r>
            <a:r>
              <a:rPr lang="ru-RU" sz="5400" dirty="0" smtClean="0">
                <a:solidFill>
                  <a:srgbClr val="FF0000"/>
                </a:solidFill>
                <a:latin typeface="Arno Pro Smbd" pitchFamily="18" charset="0"/>
              </a:rPr>
              <a:t>и</a:t>
            </a:r>
            <a:r>
              <a:rPr lang="ru-RU" sz="5400" dirty="0" smtClean="0">
                <a:latin typeface="Arno Pro Smbd" pitchFamily="18" charset="0"/>
              </a:rPr>
              <a:t>дор</a:t>
            </a:r>
            <a:endParaRPr lang="ru-RU" sz="5400" dirty="0">
              <a:latin typeface="Arno Pro Smbd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00166" y="0"/>
            <a:ext cx="20002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latin typeface="Arno Pro Smbd" pitchFamily="18" charset="0"/>
              </a:rPr>
              <a:t>что?</a:t>
            </a:r>
            <a:endParaRPr lang="ru-RU" sz="5400" dirty="0">
              <a:latin typeface="Arno Pro Smbd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572132" y="0"/>
            <a:ext cx="25003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latin typeface="Arno Pro Smbd" pitchFamily="18" charset="0"/>
              </a:rPr>
              <a:t>к</a:t>
            </a:r>
            <a:r>
              <a:rPr lang="ru-RU" sz="5400" dirty="0" smtClean="0">
                <a:latin typeface="Arno Pro Smbd" pitchFamily="18" charset="0"/>
              </a:rPr>
              <a:t>акой?</a:t>
            </a:r>
            <a:endParaRPr lang="ru-RU" sz="5400" dirty="0">
              <a:latin typeface="Arno Pro Smbd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500694" y="1500174"/>
            <a:ext cx="2786082" cy="45089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700" dirty="0" smtClean="0">
                <a:latin typeface="Book Antiqua" pitchFamily="18" charset="0"/>
              </a:rPr>
              <a:t>?</a:t>
            </a:r>
            <a:endParaRPr lang="ru-RU" sz="28700" dirty="0">
              <a:latin typeface="Book Antiqua" pitchFamily="18" charset="0"/>
            </a:endParaRPr>
          </a:p>
        </p:txBody>
      </p:sp>
      <p:sp>
        <p:nvSpPr>
          <p:cNvPr id="11" name="Дуга 10"/>
          <p:cNvSpPr/>
          <p:nvPr/>
        </p:nvSpPr>
        <p:spPr>
          <a:xfrm rot="19982352">
            <a:off x="978223" y="860262"/>
            <a:ext cx="2062123" cy="1973495"/>
          </a:xfrm>
          <a:prstGeom prst="arc">
            <a:avLst>
              <a:gd name="adj1" fmla="val 13312278"/>
              <a:gd name="adj2" fmla="val 821776"/>
            </a:avLst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b="1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2" name="Дуга 11"/>
          <p:cNvSpPr/>
          <p:nvPr/>
        </p:nvSpPr>
        <p:spPr>
          <a:xfrm rot="19982352">
            <a:off x="5550255" y="931702"/>
            <a:ext cx="2062123" cy="1973495"/>
          </a:xfrm>
          <a:prstGeom prst="arc">
            <a:avLst>
              <a:gd name="adj1" fmla="val 13312278"/>
              <a:gd name="adj2" fmla="val 821776"/>
            </a:avLst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b="1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214942" y="2000240"/>
            <a:ext cx="311014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5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no Pro Smbd" pitchFamily="18" charset="0"/>
              </a:rPr>
              <a:t>б.рёзовый</a:t>
            </a:r>
            <a:endParaRPr lang="ru-RU" sz="5400" dirty="0">
              <a:solidFill>
                <a:schemeClr val="tx1">
                  <a:lumMod val="95000"/>
                  <a:lumOff val="5000"/>
                </a:schemeClr>
              </a:solidFill>
              <a:latin typeface="Arno Pro Smbd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214942" y="4214818"/>
            <a:ext cx="294183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5400" dirty="0" err="1" smtClean="0">
                <a:latin typeface="Arno Pro Smbd" pitchFamily="18" charset="0"/>
              </a:rPr>
              <a:t>л</a:t>
            </a:r>
            <a:r>
              <a:rPr lang="ru-RU" sz="5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no Pro Smbd" pitchFamily="18" charset="0"/>
              </a:rPr>
              <a:t>.</a:t>
            </a:r>
            <a:r>
              <a:rPr lang="ru-RU" sz="5400" dirty="0" err="1" smtClean="0">
                <a:latin typeface="Arno Pro Smbd" pitchFamily="18" charset="0"/>
              </a:rPr>
              <a:t>монный</a:t>
            </a:r>
            <a:endParaRPr lang="ru-RU" sz="5400" dirty="0">
              <a:latin typeface="Arno Pro Smbd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5214942" y="3000372"/>
            <a:ext cx="3257623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5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no Pro Smbd" pitchFamily="18" charset="0"/>
              </a:rPr>
              <a:t>р.</a:t>
            </a:r>
            <a:r>
              <a:rPr lang="ru-RU" sz="5400" dirty="0" err="1" smtClean="0">
                <a:latin typeface="Arno Pro Smbd" pitchFamily="18" charset="0"/>
              </a:rPr>
              <a:t>биновый</a:t>
            </a:r>
            <a:endParaRPr lang="ru-RU" sz="5400" dirty="0">
              <a:latin typeface="Arno Pro Smbd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5214942" y="5286388"/>
            <a:ext cx="3472425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5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no Pro Smbd" pitchFamily="18" charset="0"/>
              </a:rPr>
              <a:t>п.</a:t>
            </a:r>
            <a:r>
              <a:rPr lang="ru-RU" sz="5400" dirty="0" err="1" smtClean="0">
                <a:latin typeface="Arno Pro Smbd" pitchFamily="18" charset="0"/>
              </a:rPr>
              <a:t>м</a:t>
            </a:r>
            <a:r>
              <a:rPr lang="ru-RU" sz="5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no Pro Smbd" pitchFamily="18" charset="0"/>
              </a:rPr>
              <a:t>.</a:t>
            </a:r>
            <a:r>
              <a:rPr lang="ru-RU" sz="5400" dirty="0" err="1" smtClean="0">
                <a:latin typeface="Arno Pro Smbd" pitchFamily="18" charset="0"/>
              </a:rPr>
              <a:t>дорный</a:t>
            </a:r>
            <a:endParaRPr lang="ru-RU" sz="5400" dirty="0">
              <a:latin typeface="Arno Pro Smb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  <p:bldP spid="3" grpId="0"/>
      <p:bldP spid="4" grpId="0"/>
      <p:bldP spid="5" grpId="0"/>
      <p:bldP spid="6" grpId="0"/>
      <p:bldP spid="7" grpId="0"/>
      <p:bldP spid="8" grpId="0"/>
      <p:bldP spid="8" grpId="1"/>
      <p:bldP spid="11" grpId="0" animBg="1"/>
      <p:bldP spid="12" grpId="0" animBg="1"/>
      <p:bldP spid="14" grpId="0"/>
      <p:bldP spid="15" grpId="0"/>
      <p:bldP spid="16" grpId="0"/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1785926"/>
            <a:ext cx="221457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latin typeface="Arno Pro Smbd" pitchFamily="18" charset="0"/>
              </a:rPr>
              <a:t>б</a:t>
            </a:r>
            <a:r>
              <a:rPr lang="ru-RU" sz="5400" dirty="0" smtClean="0">
                <a:solidFill>
                  <a:srgbClr val="FF0000"/>
                </a:solidFill>
                <a:latin typeface="Arno Pro Smbd" pitchFamily="18" charset="0"/>
              </a:rPr>
              <a:t>е</a:t>
            </a:r>
            <a:r>
              <a:rPr lang="ru-RU" sz="5400" dirty="0" smtClean="0">
                <a:latin typeface="Arno Pro Smbd" pitchFamily="18" charset="0"/>
              </a:rPr>
              <a:t>рёза</a:t>
            </a:r>
            <a:endParaRPr lang="ru-RU" sz="5400" dirty="0">
              <a:latin typeface="Arno Pro Smbd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0034" y="2928934"/>
            <a:ext cx="22860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latin typeface="Arno Pro Smbd" pitchFamily="18" charset="0"/>
              </a:rPr>
              <a:t>л</a:t>
            </a:r>
            <a:r>
              <a:rPr lang="ru-RU" sz="5400" dirty="0" smtClean="0">
                <a:solidFill>
                  <a:srgbClr val="FF0000"/>
                </a:solidFill>
                <a:latin typeface="Arno Pro Smbd" pitchFamily="18" charset="0"/>
              </a:rPr>
              <a:t>и</a:t>
            </a:r>
            <a:r>
              <a:rPr lang="ru-RU" sz="5400" dirty="0" smtClean="0">
                <a:latin typeface="Arno Pro Smbd" pitchFamily="18" charset="0"/>
              </a:rPr>
              <a:t>мон</a:t>
            </a:r>
            <a:endParaRPr lang="ru-RU" sz="5400" dirty="0">
              <a:latin typeface="Arno Pro Smbd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0034" y="4143380"/>
            <a:ext cx="23574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latin typeface="Arno Pro Smbd" pitchFamily="18" charset="0"/>
              </a:rPr>
              <a:t>р</a:t>
            </a:r>
            <a:r>
              <a:rPr lang="ru-RU" sz="5400" dirty="0" smtClean="0">
                <a:solidFill>
                  <a:srgbClr val="FF0000"/>
                </a:solidFill>
                <a:latin typeface="Arno Pro Smbd" pitchFamily="18" charset="0"/>
              </a:rPr>
              <a:t>я</a:t>
            </a:r>
            <a:r>
              <a:rPr lang="ru-RU" sz="5400" dirty="0" smtClean="0">
                <a:latin typeface="Arno Pro Smbd" pitchFamily="18" charset="0"/>
              </a:rPr>
              <a:t>бина</a:t>
            </a:r>
            <a:endParaRPr lang="ru-RU" sz="5400" dirty="0">
              <a:latin typeface="Arno Pro Smbd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0034" y="5286388"/>
            <a:ext cx="27146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latin typeface="Arno Pro Smbd" pitchFamily="18" charset="0"/>
              </a:rPr>
              <a:t>п</a:t>
            </a:r>
            <a:r>
              <a:rPr lang="ru-RU" sz="5400" dirty="0" smtClean="0">
                <a:solidFill>
                  <a:srgbClr val="FF0000"/>
                </a:solidFill>
                <a:latin typeface="Arno Pro Smbd" pitchFamily="18" charset="0"/>
              </a:rPr>
              <a:t>о</a:t>
            </a:r>
            <a:r>
              <a:rPr lang="ru-RU" sz="5400" dirty="0" smtClean="0">
                <a:latin typeface="Arno Pro Smbd" pitchFamily="18" charset="0"/>
              </a:rPr>
              <a:t>м</a:t>
            </a:r>
            <a:r>
              <a:rPr lang="ru-RU" sz="5400" dirty="0" smtClean="0">
                <a:solidFill>
                  <a:srgbClr val="FF0000"/>
                </a:solidFill>
                <a:latin typeface="Arno Pro Smbd" pitchFamily="18" charset="0"/>
              </a:rPr>
              <a:t>и</a:t>
            </a:r>
            <a:r>
              <a:rPr lang="ru-RU" sz="5400" dirty="0" smtClean="0">
                <a:latin typeface="Arno Pro Smbd" pitchFamily="18" charset="0"/>
              </a:rPr>
              <a:t>дор</a:t>
            </a:r>
            <a:endParaRPr lang="ru-RU" sz="5400" dirty="0">
              <a:latin typeface="Arno Pro Smbd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00166" y="0"/>
            <a:ext cx="20002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latin typeface="Arno Pro Smbd" pitchFamily="18" charset="0"/>
              </a:rPr>
              <a:t>что?</a:t>
            </a:r>
            <a:endParaRPr lang="ru-RU" sz="5400" dirty="0">
              <a:latin typeface="Arno Pro Smbd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572132" y="0"/>
            <a:ext cx="25003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latin typeface="Arno Pro Smbd" pitchFamily="18" charset="0"/>
              </a:rPr>
              <a:t>к</a:t>
            </a:r>
            <a:r>
              <a:rPr lang="ru-RU" sz="5400" dirty="0" smtClean="0">
                <a:latin typeface="Arno Pro Smbd" pitchFamily="18" charset="0"/>
              </a:rPr>
              <a:t>акой?</a:t>
            </a:r>
            <a:endParaRPr lang="ru-RU" sz="5400" dirty="0">
              <a:latin typeface="Arno Pro Smbd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786314" y="1785926"/>
            <a:ext cx="34290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no Pro Smbd" pitchFamily="18" charset="0"/>
              </a:rPr>
              <a:t>б</a:t>
            </a:r>
            <a:r>
              <a:rPr lang="ru-RU" sz="5400" dirty="0" smtClean="0">
                <a:solidFill>
                  <a:srgbClr val="FF0000"/>
                </a:solidFill>
                <a:latin typeface="Arno Pro Smbd" pitchFamily="18" charset="0"/>
              </a:rPr>
              <a:t>е</a:t>
            </a:r>
            <a:r>
              <a:rPr lang="ru-RU" sz="5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no Pro Smbd" pitchFamily="18" charset="0"/>
              </a:rPr>
              <a:t>рёзовый</a:t>
            </a:r>
            <a:endParaRPr lang="ru-RU" sz="5400" dirty="0">
              <a:solidFill>
                <a:schemeClr val="tx1">
                  <a:lumMod val="95000"/>
                  <a:lumOff val="5000"/>
                </a:schemeClr>
              </a:solidFill>
              <a:latin typeface="Arno Pro Smbd" pitchFamily="18" charset="0"/>
            </a:endParaRPr>
          </a:p>
        </p:txBody>
      </p:sp>
      <p:sp>
        <p:nvSpPr>
          <p:cNvPr id="11" name="Дуга 10"/>
          <p:cNvSpPr/>
          <p:nvPr/>
        </p:nvSpPr>
        <p:spPr>
          <a:xfrm rot="19982352">
            <a:off x="978223" y="860262"/>
            <a:ext cx="2062123" cy="1973495"/>
          </a:xfrm>
          <a:prstGeom prst="arc">
            <a:avLst>
              <a:gd name="adj1" fmla="val 13312278"/>
              <a:gd name="adj2" fmla="val 821776"/>
            </a:avLst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b="1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2" name="Дуга 11"/>
          <p:cNvSpPr/>
          <p:nvPr/>
        </p:nvSpPr>
        <p:spPr>
          <a:xfrm rot="19982352">
            <a:off x="5550256" y="860262"/>
            <a:ext cx="2062123" cy="1973495"/>
          </a:xfrm>
          <a:prstGeom prst="arc">
            <a:avLst>
              <a:gd name="adj1" fmla="val 13312278"/>
              <a:gd name="adj2" fmla="val 821776"/>
            </a:avLst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b="1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786314" y="2928934"/>
            <a:ext cx="35004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latin typeface="Arno Pro Smbd" pitchFamily="18" charset="0"/>
              </a:rPr>
              <a:t>л</a:t>
            </a:r>
            <a:r>
              <a:rPr lang="ru-RU" sz="5400" dirty="0" smtClean="0">
                <a:solidFill>
                  <a:srgbClr val="FF0000"/>
                </a:solidFill>
                <a:latin typeface="Arno Pro Smbd" pitchFamily="18" charset="0"/>
              </a:rPr>
              <a:t>и</a:t>
            </a:r>
            <a:r>
              <a:rPr lang="ru-RU" sz="5400" dirty="0" smtClean="0">
                <a:latin typeface="Arno Pro Smbd" pitchFamily="18" charset="0"/>
              </a:rPr>
              <a:t>монный</a:t>
            </a:r>
            <a:endParaRPr lang="ru-RU" sz="5400" dirty="0">
              <a:latin typeface="Arno Pro Smbd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786314" y="4143380"/>
            <a:ext cx="38576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no Pro Smbd" pitchFamily="18" charset="0"/>
              </a:rPr>
              <a:t>р</a:t>
            </a:r>
            <a:r>
              <a:rPr lang="ru-RU" sz="5400" dirty="0" smtClean="0">
                <a:solidFill>
                  <a:srgbClr val="FF0000"/>
                </a:solidFill>
                <a:latin typeface="Arno Pro Smbd" pitchFamily="18" charset="0"/>
              </a:rPr>
              <a:t>я</a:t>
            </a:r>
            <a:r>
              <a:rPr lang="ru-RU" sz="5400" dirty="0" smtClean="0">
                <a:latin typeface="Arno Pro Smbd" pitchFamily="18" charset="0"/>
              </a:rPr>
              <a:t>биновый</a:t>
            </a:r>
            <a:endParaRPr lang="ru-RU" sz="5400" dirty="0">
              <a:latin typeface="Arno Pro Smbd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786314" y="5286388"/>
            <a:ext cx="38576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no Pro Smbd" pitchFamily="18" charset="0"/>
              </a:rPr>
              <a:t>п</a:t>
            </a:r>
            <a:r>
              <a:rPr lang="ru-RU" sz="5400" dirty="0" smtClean="0">
                <a:solidFill>
                  <a:srgbClr val="FF0000"/>
                </a:solidFill>
                <a:latin typeface="Arno Pro Smbd" pitchFamily="18" charset="0"/>
              </a:rPr>
              <a:t>о</a:t>
            </a:r>
            <a:r>
              <a:rPr lang="ru-RU" sz="5400" dirty="0" smtClean="0">
                <a:latin typeface="Arno Pro Smbd" pitchFamily="18" charset="0"/>
              </a:rPr>
              <a:t>м</a:t>
            </a:r>
            <a:r>
              <a:rPr lang="ru-RU" sz="5400" dirty="0" smtClean="0">
                <a:solidFill>
                  <a:srgbClr val="FF0000"/>
                </a:solidFill>
                <a:latin typeface="Arno Pro Smbd" pitchFamily="18" charset="0"/>
              </a:rPr>
              <a:t>и</a:t>
            </a:r>
            <a:r>
              <a:rPr lang="ru-RU" sz="5400" dirty="0" smtClean="0">
                <a:latin typeface="Arno Pro Smbd" pitchFamily="18" charset="0"/>
              </a:rPr>
              <a:t>дорный</a:t>
            </a:r>
            <a:endParaRPr lang="ru-RU" sz="5400" dirty="0">
              <a:latin typeface="Arno Pro Smb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D:\Мама\презентация\помидор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6500794" y="2975003"/>
            <a:ext cx="2643206" cy="388299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TextBox 5"/>
          <p:cNvSpPr txBox="1"/>
          <p:nvPr/>
        </p:nvSpPr>
        <p:spPr>
          <a:xfrm>
            <a:off x="571472" y="1214422"/>
            <a:ext cx="27146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latin typeface="Arno Pro Smbd" pitchFamily="18" charset="0"/>
              </a:rPr>
              <a:t>помидор</a:t>
            </a:r>
            <a:endParaRPr lang="ru-RU" sz="4000" dirty="0">
              <a:latin typeface="Arno Pro Smbd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1472" y="2500306"/>
            <a:ext cx="25003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latin typeface="Arno Pro Smbd" pitchFamily="18" charset="0"/>
              </a:rPr>
              <a:t>томат</a:t>
            </a:r>
            <a:endParaRPr lang="ru-RU" sz="4000" dirty="0">
              <a:latin typeface="Arno Pro Smbd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143504" y="1214422"/>
            <a:ext cx="364333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latin typeface="Arno Pro Smbd" pitchFamily="18" charset="0"/>
              </a:rPr>
              <a:t>помидорный</a:t>
            </a:r>
            <a:endParaRPr lang="ru-RU" sz="4000" dirty="0">
              <a:latin typeface="Arno Pro Smbd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14942" y="2500306"/>
            <a:ext cx="22860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latin typeface="Arno Pro Smbd" pitchFamily="18" charset="0"/>
              </a:rPr>
              <a:t>томатный</a:t>
            </a:r>
            <a:endParaRPr lang="ru-RU" sz="4000" dirty="0">
              <a:latin typeface="Arno Pro Smbd" pitchFamily="18" charset="0"/>
            </a:endParaRPr>
          </a:p>
        </p:txBody>
      </p:sp>
      <p:sp>
        <p:nvSpPr>
          <p:cNvPr id="13" name="Дуга 12"/>
          <p:cNvSpPr/>
          <p:nvPr/>
        </p:nvSpPr>
        <p:spPr>
          <a:xfrm rot="19830465">
            <a:off x="5113387" y="714269"/>
            <a:ext cx="1934488" cy="1837907"/>
          </a:xfrm>
          <a:prstGeom prst="arc">
            <a:avLst>
              <a:gd name="adj1" fmla="val 13312278"/>
              <a:gd name="adj2" fmla="val 821776"/>
            </a:avLst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b="1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4" name="Дуга 13"/>
          <p:cNvSpPr/>
          <p:nvPr/>
        </p:nvSpPr>
        <p:spPr>
          <a:xfrm rot="19830465">
            <a:off x="546150" y="2153798"/>
            <a:ext cx="1407968" cy="1428582"/>
          </a:xfrm>
          <a:prstGeom prst="arc">
            <a:avLst>
              <a:gd name="adj1" fmla="val 13312278"/>
              <a:gd name="adj2" fmla="val 821776"/>
            </a:avLst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b="1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5" name="Дуга 14"/>
          <p:cNvSpPr/>
          <p:nvPr/>
        </p:nvSpPr>
        <p:spPr>
          <a:xfrm rot="19830465">
            <a:off x="5182473" y="2180946"/>
            <a:ext cx="1350821" cy="1384511"/>
          </a:xfrm>
          <a:prstGeom prst="arc">
            <a:avLst>
              <a:gd name="adj1" fmla="val 13312278"/>
              <a:gd name="adj2" fmla="val 821776"/>
            </a:avLst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b="1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6" name="Дуга 15"/>
          <p:cNvSpPr/>
          <p:nvPr/>
        </p:nvSpPr>
        <p:spPr>
          <a:xfrm rot="19830465">
            <a:off x="619852" y="688947"/>
            <a:ext cx="1832064" cy="1839628"/>
          </a:xfrm>
          <a:prstGeom prst="arc">
            <a:avLst>
              <a:gd name="adj1" fmla="val 13312278"/>
              <a:gd name="adj2" fmla="val 821776"/>
            </a:avLst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b="1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286116" y="928670"/>
            <a:ext cx="2000264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600" dirty="0" smtClean="0">
                <a:latin typeface="Book Antiqua" pitchFamily="18" charset="0"/>
              </a:rPr>
              <a:t>?</a:t>
            </a:r>
            <a:endParaRPr lang="ru-RU" sz="16600" dirty="0"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3" grpId="0" animBg="1"/>
      <p:bldP spid="14" grpId="0" animBg="1"/>
      <p:bldP spid="15" grpId="0" animBg="1"/>
      <p:bldP spid="16" grpId="0" animBg="1"/>
      <p:bldP spid="19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348</TotalTime>
  <Words>208</Words>
  <Application>Microsoft Office PowerPoint</Application>
  <PresentationFormat>Экран (4:3)</PresentationFormat>
  <Paragraphs>117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Слайд 1</vt:lpstr>
      <vt:lpstr>Слайд 2</vt:lpstr>
      <vt:lpstr>Минутка чистописания</vt:lpstr>
      <vt:lpstr>Магический квадрат</vt:lpstr>
      <vt:lpstr>Слайд 5</vt:lpstr>
      <vt:lpstr>Слайд 6</vt:lpstr>
      <vt:lpstr>Слайд 7</vt:lpstr>
      <vt:lpstr>Слайд 8</vt:lpstr>
      <vt:lpstr>Слайд 9</vt:lpstr>
      <vt:lpstr>Слайд 10</vt:lpstr>
      <vt:lpstr>«Попрыгать, поиграть»</vt:lpstr>
      <vt:lpstr>Слайд 12</vt:lpstr>
      <vt:lpstr>|что? что сделала? какая? что?. </vt:lpstr>
      <vt:lpstr>Слайд 14</vt:lpstr>
      <vt:lpstr>Слайд 15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BEST</dc:creator>
  <cp:lastModifiedBy>revaz</cp:lastModifiedBy>
  <cp:revision>35</cp:revision>
  <dcterms:created xsi:type="dcterms:W3CDTF">2011-12-11T19:12:09Z</dcterms:created>
  <dcterms:modified xsi:type="dcterms:W3CDTF">2012-04-07T18:52:05Z</dcterms:modified>
</cp:coreProperties>
</file>