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3" r:id="rId2"/>
    <p:sldId id="260" r:id="rId3"/>
    <p:sldId id="290" r:id="rId4"/>
    <p:sldId id="262" r:id="rId5"/>
    <p:sldId id="266" r:id="rId6"/>
    <p:sldId id="265" r:id="rId7"/>
    <p:sldId id="267" r:id="rId8"/>
    <p:sldId id="268" r:id="rId9"/>
    <p:sldId id="269" r:id="rId10"/>
    <p:sldId id="282" r:id="rId11"/>
    <p:sldId id="270" r:id="rId12"/>
    <p:sldId id="271" r:id="rId13"/>
    <p:sldId id="272" r:id="rId14"/>
    <p:sldId id="273" r:id="rId15"/>
    <p:sldId id="256" r:id="rId16"/>
    <p:sldId id="257" r:id="rId17"/>
    <p:sldId id="275" r:id="rId18"/>
    <p:sldId id="283" r:id="rId19"/>
    <p:sldId id="276" r:id="rId20"/>
    <p:sldId id="278" r:id="rId21"/>
    <p:sldId id="281" r:id="rId22"/>
    <p:sldId id="280" r:id="rId23"/>
    <p:sldId id="286" r:id="rId24"/>
    <p:sldId id="285" r:id="rId25"/>
    <p:sldId id="288" r:id="rId26"/>
    <p:sldId id="291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9-F356-451F-B21E-B5CD2D7CCD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422E2B-B0CE-4634-AFCA-DECE53B7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9-F356-451F-B21E-B5CD2D7CCD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E2B-B0CE-4634-AFCA-DECE53B7C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9-F356-451F-B21E-B5CD2D7CCD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E2B-B0CE-4634-AFCA-DECE53B7C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0A9149-F356-451F-B21E-B5CD2D7CCD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8422E2B-B0CE-4634-AFCA-DECE53B7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9-F356-451F-B21E-B5CD2D7CCD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E2B-B0CE-4634-AFCA-DECE53B7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9-F356-451F-B21E-B5CD2D7CCD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E2B-B0CE-4634-AFCA-DECE53B7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E2B-B0CE-4634-AFCA-DECE53B7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9-F356-451F-B21E-B5CD2D7CCD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9-F356-451F-B21E-B5CD2D7CCD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E2B-B0CE-4634-AFCA-DECE53B7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9-F356-451F-B21E-B5CD2D7CCD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E2B-B0CE-4634-AFCA-DECE53B7C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0A9149-F356-451F-B21E-B5CD2D7CCD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422E2B-B0CE-4634-AFCA-DECE53B7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9-F356-451F-B21E-B5CD2D7CCD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422E2B-B0CE-4634-AFCA-DECE53B7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0A9149-F356-451F-B21E-B5CD2D7CCD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8422E2B-B0CE-4634-AFCA-DECE53B7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1092_380"/>
          <p:cNvPicPr>
            <a:picLocks noChangeAspect="1" noChangeArrowheads="1"/>
          </p:cNvPicPr>
          <p:nvPr/>
        </p:nvPicPr>
        <p:blipFill>
          <a:blip r:embed="rId2" cstate="print"/>
          <a:srcRect b="4750"/>
          <a:stretch>
            <a:fillRect/>
          </a:stretch>
        </p:blipFill>
        <p:spPr bwMode="auto">
          <a:xfrm>
            <a:off x="323850" y="333375"/>
            <a:ext cx="4706938" cy="6119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5" descr="etoncollegeREX_468x4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420938"/>
            <a:ext cx="3527425" cy="417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2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795963" y="1125538"/>
            <a:ext cx="287972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Imprint MT Shadow"/>
              </a:rPr>
              <a:t>Schools</a:t>
            </a:r>
            <a:endParaRPr lang="ru-RU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</a:endParaRPr>
          </a:p>
        </p:txBody>
      </p:sp>
      <p:pic>
        <p:nvPicPr>
          <p:cNvPr id="2053" name="Picture 7" descr="unifo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860800"/>
            <a:ext cx="2768600" cy="2779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4" name="Прямоугольник 7"/>
          <p:cNvSpPr>
            <a:spLocks noChangeArrowheads="1"/>
          </p:cNvSpPr>
          <p:nvPr/>
        </p:nvSpPr>
        <p:spPr bwMode="auto">
          <a:xfrm>
            <a:off x="0" y="6488113"/>
            <a:ext cx="6357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53943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Eton College</a:t>
            </a:r>
            <a:endParaRPr lang="ru-RU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63" name="Picture 3" descr="015Генрих VI, основатель колледжей в Итоне и Кембридже"/>
          <p:cNvPicPr>
            <a:picLocks noChangeAspect="1" noChangeArrowheads="1"/>
          </p:cNvPicPr>
          <p:nvPr/>
        </p:nvPicPr>
        <p:blipFill>
          <a:blip r:embed="rId3" cstate="print"/>
          <a:srcRect b="4892"/>
          <a:stretch>
            <a:fillRect/>
          </a:stretch>
        </p:blipFill>
        <p:spPr bwMode="auto">
          <a:xfrm>
            <a:off x="900113" y="1484313"/>
            <a:ext cx="32607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03800" y="2060575"/>
            <a:ext cx="31623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Footlight MT Light" pitchFamily="18" charset="0"/>
              </a:rPr>
              <a:t>Eton College </a:t>
            </a:r>
          </a:p>
          <a:p>
            <a:r>
              <a:rPr lang="en-US" sz="4400">
                <a:solidFill>
                  <a:schemeClr val="bg1"/>
                </a:solidFill>
                <a:latin typeface="Footlight MT Light" pitchFamily="18" charset="0"/>
              </a:rPr>
              <a:t>was founded</a:t>
            </a:r>
          </a:p>
          <a:p>
            <a:r>
              <a:rPr lang="en-US" sz="4400">
                <a:solidFill>
                  <a:schemeClr val="bg1"/>
                </a:solidFill>
                <a:latin typeface="Footlight MT Light" pitchFamily="18" charset="0"/>
              </a:rPr>
              <a:t>in 1440 </a:t>
            </a:r>
          </a:p>
          <a:p>
            <a:r>
              <a:rPr lang="en-US" sz="4400">
                <a:solidFill>
                  <a:schemeClr val="bg1"/>
                </a:solidFill>
                <a:latin typeface="Footlight MT Light" pitchFamily="18" charset="0"/>
              </a:rPr>
              <a:t>by Henry VI</a:t>
            </a:r>
            <a:endParaRPr lang="ru-RU" sz="4400">
              <a:solidFill>
                <a:schemeClr val="bg1"/>
              </a:solidFill>
              <a:latin typeface="Footlight MT Light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051050" y="616585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Henry VI</a:t>
            </a:r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3943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Eton College</a:t>
            </a:r>
            <a:endParaRPr lang="ru-RU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11" name="Picture 3" descr="ColourSh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628775"/>
            <a:ext cx="25415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The flag of Eton College flies above Upper School and Colle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700213"/>
            <a:ext cx="4371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16013" y="5084763"/>
            <a:ext cx="68786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The flag of Eton College  and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the coat of arms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3943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Eton College</a:t>
            </a:r>
            <a:endParaRPr lang="ru-RU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5" name="Picture 4" descr="Eton_C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84313"/>
            <a:ext cx="370681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076825" y="2276475"/>
            <a:ext cx="3486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Eton’s motto is</a:t>
            </a:r>
            <a:endParaRPr lang="en-US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“</a:t>
            </a:r>
            <a:r>
              <a:rPr lang="ru-RU" i="1">
                <a:solidFill>
                  <a:schemeClr val="bg1"/>
                </a:solidFill>
              </a:rPr>
              <a:t>Floreat Etona</a:t>
            </a:r>
            <a:r>
              <a:rPr lang="en-US" i="1">
                <a:solidFill>
                  <a:schemeClr val="bg1"/>
                </a:solidFill>
              </a:rPr>
              <a:t>”</a:t>
            </a:r>
            <a:r>
              <a:rPr lang="ru-RU"/>
              <a:t> </a:t>
            </a: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H="1">
            <a:off x="3924300" y="3644900"/>
            <a:ext cx="172720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551363" y="4679950"/>
            <a:ext cx="4464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Footlight MT Light" pitchFamily="18" charset="0"/>
              </a:rPr>
              <a:t>Девиз колледжа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Footlight MT Light" pitchFamily="18" charset="0"/>
              </a:rPr>
              <a:t>«Да процветает Итон»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3943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Eton College</a:t>
            </a:r>
            <a:endParaRPr lang="ru-RU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5373688"/>
            <a:ext cx="7932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ootlight MT Light" pitchFamily="18" charset="0"/>
              </a:rPr>
              <a:t>The sons  of Prince Charles and Princess Diana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Footlight MT Light" pitchFamily="18" charset="0"/>
              </a:rPr>
              <a:t>studied  at Eton.</a:t>
            </a:r>
          </a:p>
        </p:txBody>
      </p:sp>
      <p:pic>
        <p:nvPicPr>
          <p:cNvPr id="21508" name="Picture 4" descr="7403491b36de"/>
          <p:cNvPicPr>
            <a:picLocks noChangeAspect="1" noChangeArrowheads="1"/>
          </p:cNvPicPr>
          <p:nvPr/>
        </p:nvPicPr>
        <p:blipFill>
          <a:blip r:embed="rId3" cstate="print"/>
          <a:srcRect r="4285"/>
          <a:stretch>
            <a:fillRect/>
          </a:stretch>
        </p:blipFill>
        <p:spPr bwMode="auto">
          <a:xfrm>
            <a:off x="971550" y="1484313"/>
            <a:ext cx="230505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n456"/>
          <p:cNvPicPr>
            <a:picLocks noChangeAspect="1" noChangeArrowheads="1"/>
          </p:cNvPicPr>
          <p:nvPr/>
        </p:nvPicPr>
        <p:blipFill>
          <a:blip r:embed="rId4" cstate="print"/>
          <a:srcRect b="9151"/>
          <a:stretch>
            <a:fillRect/>
          </a:stretch>
        </p:blipFill>
        <p:spPr bwMode="auto">
          <a:xfrm>
            <a:off x="5651500" y="1341438"/>
            <a:ext cx="21923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arry-wi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2492375"/>
            <a:ext cx="304006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384300" y="3951288"/>
            <a:ext cx="982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Diana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372225" y="4005263"/>
            <a:ext cx="123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Charles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203575" y="4652963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Harry and William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3943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Eton College</a:t>
            </a:r>
            <a:endParaRPr lang="ru-RU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81025" y="5324475"/>
            <a:ext cx="82058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ootlight MT Light" pitchFamily="18" charset="0"/>
              </a:rPr>
              <a:t>There are</a:t>
            </a:r>
            <a:endParaRPr lang="en-US" sz="3200" dirty="0">
              <a:solidFill>
                <a:schemeClr val="bg1"/>
              </a:solidFill>
              <a:latin typeface="Footlight MT Light" pitchFamily="18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Footlight MT Light" pitchFamily="18" charset="0"/>
              </a:rPr>
              <a:t> 1,309 </a:t>
            </a:r>
            <a:r>
              <a:rPr lang="ru-RU" sz="3200" dirty="0" err="1">
                <a:solidFill>
                  <a:schemeClr val="bg1"/>
                </a:solidFill>
                <a:latin typeface="Footlight MT Light" pitchFamily="18" charset="0"/>
              </a:rPr>
              <a:t>boys</a:t>
            </a:r>
            <a:r>
              <a:rPr lang="ru-RU" sz="3200" dirty="0">
                <a:solidFill>
                  <a:schemeClr val="bg1"/>
                </a:solidFill>
                <a:latin typeface="Footlight MT Light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Footlight MT Light" pitchFamily="18" charset="0"/>
              </a:rPr>
              <a:t>between</a:t>
            </a:r>
            <a:r>
              <a:rPr lang="ru-RU" sz="3200" dirty="0">
                <a:solidFill>
                  <a:schemeClr val="bg1"/>
                </a:solidFill>
                <a:latin typeface="Footlight MT Light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Footlight MT Light" pitchFamily="18" charset="0"/>
              </a:rPr>
              <a:t>the</a:t>
            </a:r>
            <a:r>
              <a:rPr lang="ru-RU" sz="3200" dirty="0">
                <a:solidFill>
                  <a:schemeClr val="bg1"/>
                </a:solidFill>
                <a:latin typeface="Footlight MT Light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Footlight MT Light" pitchFamily="18" charset="0"/>
              </a:rPr>
              <a:t>ages</a:t>
            </a:r>
            <a:r>
              <a:rPr lang="ru-RU" sz="3200" dirty="0">
                <a:solidFill>
                  <a:schemeClr val="bg1"/>
                </a:solidFill>
                <a:latin typeface="Footlight MT Light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Footlight MT Light" pitchFamily="18" charset="0"/>
              </a:rPr>
              <a:t>of</a:t>
            </a:r>
            <a:r>
              <a:rPr lang="ru-RU" sz="3200" dirty="0">
                <a:solidFill>
                  <a:schemeClr val="bg1"/>
                </a:solidFill>
                <a:latin typeface="Footlight MT Light" pitchFamily="18" charset="0"/>
              </a:rPr>
              <a:t> 13 </a:t>
            </a:r>
            <a:r>
              <a:rPr lang="ru-RU" sz="3200" dirty="0" err="1">
                <a:solidFill>
                  <a:schemeClr val="bg1"/>
                </a:solidFill>
                <a:latin typeface="Footlight MT Light" pitchFamily="18" charset="0"/>
              </a:rPr>
              <a:t>and</a:t>
            </a:r>
            <a:r>
              <a:rPr lang="ru-RU" sz="3200" dirty="0">
                <a:solidFill>
                  <a:schemeClr val="bg1"/>
                </a:solidFill>
                <a:latin typeface="Footlight MT Light" pitchFamily="18" charset="0"/>
              </a:rPr>
              <a:t> 18</a:t>
            </a:r>
            <a:r>
              <a:rPr lang="ru-RU" sz="3200" dirty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in Eton.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2532" name="Picture 8" descr="Prince William enjoys a friendly tussle with a rival player during his Eton days several years a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268413"/>
            <a:ext cx="23050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eton_college_2Eton College был основан в 1440 году Королем Генри VI с цель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565400"/>
            <a:ext cx="34290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1" descr="Performance by Eton College Chapel Cho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484313"/>
            <a:ext cx="37973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 descr="21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3284538"/>
            <a:ext cx="2570162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Rugby School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4357779" cy="3072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Страна:</a:t>
            </a:r>
            <a:r>
              <a:rPr lang="ru-RU" b="1" dirty="0" err="1" smtClean="0"/>
              <a:t>Англия</a:t>
            </a:r>
            <a:endParaRPr lang="en-US" b="1" dirty="0" smtClean="0"/>
          </a:p>
          <a:p>
            <a:r>
              <a:rPr lang="ru-RU" dirty="0" err="1" smtClean="0"/>
              <a:t>Город:</a:t>
            </a:r>
            <a:r>
              <a:rPr lang="ru-RU" b="1" dirty="0" err="1" smtClean="0"/>
              <a:t>Регби</a:t>
            </a:r>
            <a:endParaRPr lang="en-US" b="1" dirty="0" smtClean="0"/>
          </a:p>
          <a:p>
            <a:r>
              <a:rPr lang="ru-RU" dirty="0" smtClean="0"/>
              <a:t>Тип </a:t>
            </a:r>
            <a:r>
              <a:rPr lang="ru-RU" dirty="0" err="1" smtClean="0"/>
              <a:t>обучения:</a:t>
            </a:r>
            <a:r>
              <a:rPr lang="ru-RU" b="1" dirty="0" err="1" smtClean="0"/>
              <a:t>Совместное</a:t>
            </a:r>
            <a:r>
              <a:rPr lang="ru-RU" b="1" dirty="0" smtClean="0"/>
              <a:t> обучение</a:t>
            </a:r>
            <a:endParaRPr lang="en-US" b="1" dirty="0" smtClean="0"/>
          </a:p>
          <a:p>
            <a:r>
              <a:rPr lang="ru-RU" dirty="0" smtClean="0"/>
              <a:t>Возраст:</a:t>
            </a:r>
            <a:r>
              <a:rPr lang="ru-RU" b="1" dirty="0" smtClean="0"/>
              <a:t>13-18 лет</a:t>
            </a:r>
            <a:endParaRPr lang="en-US" b="1" dirty="0" smtClean="0"/>
          </a:p>
          <a:p>
            <a:r>
              <a:rPr lang="ru-RU" dirty="0" smtClean="0"/>
              <a:t>Количество:</a:t>
            </a:r>
            <a:r>
              <a:rPr lang="ru-RU" b="1" dirty="0" smtClean="0"/>
              <a:t>781 студентов.</a:t>
            </a:r>
            <a:endParaRPr lang="en-US" b="1" dirty="0" smtClean="0"/>
          </a:p>
          <a:p>
            <a:r>
              <a:rPr lang="ru-RU" dirty="0" err="1" smtClean="0"/>
              <a:t>Рейтинги:</a:t>
            </a:r>
            <a:r>
              <a:rPr lang="ru-RU" b="1" dirty="0" err="1" smtClean="0"/>
              <a:t>Лучшие</a:t>
            </a:r>
            <a:r>
              <a:rPr lang="ru-RU" b="1" dirty="0" smtClean="0"/>
              <a:t> частные школы Великобритании 2009 г. по версии</a:t>
            </a:r>
            <a:br>
              <a:rPr lang="ru-RU" b="1" dirty="0" smtClean="0"/>
            </a:br>
            <a:r>
              <a:rPr lang="en-US" b="1" dirty="0" smtClean="0"/>
              <a:t>The Daily Telegraph - 38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4348365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                    </a:t>
            </a:r>
            <a:r>
              <a:rPr lang="ru-RU" b="1" dirty="0" err="1" smtClean="0"/>
              <a:t>Winchester</a:t>
            </a:r>
            <a:r>
              <a:rPr lang="ru-RU" b="1" dirty="0" smtClean="0"/>
              <a:t> </a:t>
            </a:r>
            <a:r>
              <a:rPr lang="ru-RU" b="1" dirty="0" err="1" smtClean="0"/>
              <a:t>College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214546" y="5715016"/>
            <a:ext cx="1643074" cy="41114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Страна:</a:t>
            </a:r>
            <a:r>
              <a:rPr lang="en-US" b="1" dirty="0" smtClean="0"/>
              <a:t>   </a:t>
            </a:r>
            <a:r>
              <a:rPr lang="ru-RU" b="1" dirty="0" smtClean="0"/>
              <a:t>Англия</a:t>
            </a:r>
            <a:endParaRPr lang="ru-RU" dirty="0" smtClean="0"/>
          </a:p>
          <a:p>
            <a:r>
              <a:rPr lang="ru-RU" b="1" dirty="0" smtClean="0"/>
              <a:t>Город:</a:t>
            </a:r>
            <a:r>
              <a:rPr lang="en-US" b="1" dirty="0" smtClean="0"/>
              <a:t>   </a:t>
            </a:r>
            <a:r>
              <a:rPr lang="ru-RU" b="1" dirty="0" smtClean="0"/>
              <a:t>Винчестер</a:t>
            </a:r>
            <a:endParaRPr lang="ru-RU" dirty="0" smtClean="0"/>
          </a:p>
          <a:p>
            <a:r>
              <a:rPr lang="ru-RU" b="1" dirty="0" smtClean="0"/>
              <a:t>Тип обучения:</a:t>
            </a:r>
            <a:r>
              <a:rPr lang="en-US" b="1" dirty="0" smtClean="0"/>
              <a:t>  </a:t>
            </a:r>
            <a:r>
              <a:rPr lang="ru-RU" b="1" dirty="0" smtClean="0"/>
              <a:t>Для мальчиков</a:t>
            </a:r>
            <a:endParaRPr lang="ru-RU" dirty="0" smtClean="0"/>
          </a:p>
          <a:p>
            <a:r>
              <a:rPr lang="ru-RU" b="1" dirty="0" smtClean="0"/>
              <a:t>Возраст:</a:t>
            </a:r>
            <a:r>
              <a:rPr lang="en-US" b="1" dirty="0" smtClean="0"/>
              <a:t>  </a:t>
            </a:r>
            <a:r>
              <a:rPr lang="ru-RU" b="1" dirty="0" smtClean="0"/>
              <a:t>13-18 лет</a:t>
            </a:r>
            <a:endParaRPr lang="ru-RU" dirty="0" smtClean="0"/>
          </a:p>
          <a:p>
            <a:r>
              <a:rPr lang="ru-RU" b="1" dirty="0" smtClean="0"/>
              <a:t>Количество:</a:t>
            </a:r>
            <a:r>
              <a:rPr lang="en-US" b="1" dirty="0" smtClean="0"/>
              <a:t>     </a:t>
            </a:r>
            <a:r>
              <a:rPr lang="ru-RU" b="1" dirty="0" smtClean="0"/>
              <a:t>692 студентов.</a:t>
            </a:r>
            <a:endParaRPr lang="ru-RU" dirty="0" smtClean="0"/>
          </a:p>
          <a:p>
            <a:r>
              <a:rPr lang="ru-RU" b="1" dirty="0" smtClean="0"/>
              <a:t>Рейтинги:</a:t>
            </a:r>
            <a:r>
              <a:rPr lang="en-US" b="1" dirty="0" smtClean="0"/>
              <a:t>  </a:t>
            </a:r>
            <a:r>
              <a:rPr lang="ru-RU" b="1" dirty="0" smtClean="0"/>
              <a:t>Лучшие частные школы Великобритании за 2006 г. по версии:</a:t>
            </a:r>
            <a:br>
              <a:rPr lang="ru-RU" b="1" dirty="0" smtClean="0"/>
            </a:br>
            <a:r>
              <a:rPr lang="ru-RU" b="1" dirty="0" err="1" smtClean="0"/>
              <a:t>The</a:t>
            </a:r>
            <a:r>
              <a:rPr lang="ru-RU" b="1" dirty="0" smtClean="0"/>
              <a:t> </a:t>
            </a:r>
            <a:r>
              <a:rPr lang="ru-RU" b="1" dirty="0" err="1" smtClean="0"/>
              <a:t>Sunday</a:t>
            </a:r>
            <a:r>
              <a:rPr lang="ru-RU" b="1" dirty="0" smtClean="0"/>
              <a:t> </a:t>
            </a:r>
            <a:r>
              <a:rPr lang="ru-RU" b="1" dirty="0" err="1" smtClean="0"/>
              <a:t>Times</a:t>
            </a:r>
            <a:r>
              <a:rPr lang="ru-RU" b="1" dirty="0" smtClean="0"/>
              <a:t> - 29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714752"/>
            <a:ext cx="2995709" cy="285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915499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700338" y="692150"/>
            <a:ext cx="3024187" cy="904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lgerian"/>
              </a:rPr>
              <a:t>Quiz</a:t>
            </a:r>
            <a:endParaRPr lang="ru-RU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2830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Footlight MT Light" pitchFamily="18" charset="0"/>
              </a:rPr>
              <a:t>1. Eton is…</a:t>
            </a:r>
            <a:endParaRPr lang="ru-RU" sz="4400">
              <a:solidFill>
                <a:schemeClr val="bg1"/>
              </a:solidFill>
              <a:latin typeface="Footlight MT Light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71737" y="3071810"/>
            <a:ext cx="764386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4800" dirty="0" smtClean="0">
                <a:solidFill>
                  <a:schemeClr val="bg1"/>
                </a:solidFill>
                <a:latin typeface="Footlight MT Light" pitchFamily="18" charset="0"/>
              </a:rPr>
              <a:t>the home of Prince William.</a:t>
            </a:r>
            <a:endParaRPr lang="en-US" sz="4800" dirty="0">
              <a:solidFill>
                <a:schemeClr val="bg1"/>
              </a:solidFill>
              <a:latin typeface="Footlight MT Light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800" dirty="0">
                <a:solidFill>
                  <a:schemeClr val="bg1"/>
                </a:solidFill>
                <a:latin typeface="Footlight MT Light" pitchFamily="18" charset="0"/>
              </a:rPr>
              <a:t> an all- boys school.</a:t>
            </a:r>
          </a:p>
          <a:p>
            <a:pPr marL="342900" indent="-342900">
              <a:buFontTx/>
              <a:buAutoNum type="alphaLcParenR"/>
            </a:pPr>
            <a:r>
              <a:rPr lang="en-US" sz="4800" dirty="0">
                <a:solidFill>
                  <a:schemeClr val="bg1"/>
                </a:solidFill>
                <a:latin typeface="Footlight MT Light" pitchFamily="18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ootlight MT Light" pitchFamily="18" charset="0"/>
              </a:rPr>
              <a:t>a</a:t>
            </a:r>
            <a:r>
              <a:rPr lang="ru-RU" sz="4800" dirty="0" smtClean="0">
                <a:solidFill>
                  <a:schemeClr val="bg1"/>
                </a:solidFill>
                <a:latin typeface="Footlight MT Light" pitchFamily="18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ootlight MT Light" pitchFamily="18" charset="0"/>
              </a:rPr>
              <a:t>famous state </a:t>
            </a:r>
            <a:r>
              <a:rPr lang="en-US" sz="4800" dirty="0">
                <a:solidFill>
                  <a:schemeClr val="bg1"/>
                </a:solidFill>
                <a:latin typeface="Footlight MT Light" pitchFamily="18" charset="0"/>
              </a:rPr>
              <a:t>school.</a:t>
            </a:r>
            <a:endParaRPr lang="ru-RU" sz="48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24581" name="Picture 5" descr="etoncollegeREX_468x4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23717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2700338" y="692150"/>
            <a:ext cx="3024187" cy="904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lgerian"/>
              </a:rPr>
              <a:t>Quiz</a:t>
            </a:r>
            <a:endParaRPr lang="ru-RU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66784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. </a:t>
            </a: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When was Eton founded?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284663" y="2997200"/>
            <a:ext cx="30187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4800" dirty="0">
                <a:solidFill>
                  <a:schemeClr val="bg1"/>
                </a:solidFill>
                <a:latin typeface="Footlight MT Light" pitchFamily="18" charset="0"/>
              </a:rPr>
              <a:t> in </a:t>
            </a:r>
            <a:r>
              <a:rPr lang="en-US" sz="4800" dirty="0" smtClean="0">
                <a:solidFill>
                  <a:schemeClr val="bg1"/>
                </a:solidFill>
                <a:latin typeface="Footlight MT Light" pitchFamily="18" charset="0"/>
              </a:rPr>
              <a:t>1440 </a:t>
            </a:r>
            <a:endParaRPr lang="ru-RU" sz="4800" dirty="0" smtClean="0">
              <a:solidFill>
                <a:schemeClr val="bg1"/>
              </a:solidFill>
              <a:latin typeface="Footlight MT Light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800" dirty="0" smtClean="0">
                <a:solidFill>
                  <a:schemeClr val="bg1"/>
                </a:solidFill>
                <a:latin typeface="Footlight MT Light" pitchFamily="18" charset="0"/>
              </a:rPr>
              <a:t>in 1540</a:t>
            </a:r>
            <a:endParaRPr lang="en-US" sz="4800" dirty="0">
              <a:solidFill>
                <a:schemeClr val="bg1"/>
              </a:solidFill>
              <a:latin typeface="Footlight MT Light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800" dirty="0">
                <a:solidFill>
                  <a:schemeClr val="bg1"/>
                </a:solidFill>
                <a:latin typeface="Footlight MT Light" pitchFamily="18" charset="0"/>
              </a:rPr>
              <a:t> in </a:t>
            </a:r>
            <a:r>
              <a:rPr lang="en-US" sz="4800" dirty="0" smtClean="0">
                <a:solidFill>
                  <a:schemeClr val="bg1"/>
                </a:solidFill>
                <a:latin typeface="Footlight MT Light" pitchFamily="18" charset="0"/>
              </a:rPr>
              <a:t>1640</a:t>
            </a:r>
            <a:endParaRPr lang="en-US" sz="4800" dirty="0">
              <a:solidFill>
                <a:schemeClr val="bg1"/>
              </a:solidFill>
              <a:latin typeface="Footlight MT Light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800" dirty="0">
                <a:solidFill>
                  <a:schemeClr val="bg1"/>
                </a:solidFill>
                <a:latin typeface="Footlight MT Light" pitchFamily="18" charset="0"/>
              </a:rPr>
              <a:t> in 1740</a:t>
            </a:r>
            <a:endParaRPr lang="ru-RU" sz="48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26629" name="Picture 6" descr="et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2997200"/>
            <a:ext cx="26622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700338" y="692150"/>
            <a:ext cx="3024187" cy="904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lgerian"/>
              </a:rPr>
              <a:t>Quiz</a:t>
            </a:r>
            <a:endParaRPr lang="ru-RU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Footlight MT Light" pitchFamily="18" charset="0"/>
              </a:rPr>
              <a:t>3. What does </a:t>
            </a:r>
            <a:r>
              <a:rPr lang="en-US" sz="4000">
                <a:solidFill>
                  <a:schemeClr val="bg1"/>
                </a:solidFill>
              </a:rPr>
              <a:t>“</a:t>
            </a:r>
            <a:r>
              <a:rPr lang="ru-RU" sz="4000" i="1">
                <a:solidFill>
                  <a:schemeClr val="bg1"/>
                </a:solidFill>
              </a:rPr>
              <a:t>Floreat Etona</a:t>
            </a:r>
            <a:r>
              <a:rPr lang="en-US" sz="4000" i="1">
                <a:solidFill>
                  <a:schemeClr val="bg1"/>
                </a:solidFill>
              </a:rPr>
              <a:t>”</a:t>
            </a:r>
            <a:r>
              <a:rPr lang="ru-RU" sz="1800"/>
              <a:t> </a:t>
            </a:r>
            <a:r>
              <a:rPr lang="en-US" sz="4000">
                <a:solidFill>
                  <a:schemeClr val="bg1"/>
                </a:solidFill>
              </a:rPr>
              <a:t>mean</a:t>
            </a:r>
            <a:r>
              <a:rPr lang="en-US" sz="4400">
                <a:solidFill>
                  <a:schemeClr val="bg1"/>
                </a:solidFill>
                <a:latin typeface="Footlight MT Light" pitchFamily="18" charset="0"/>
              </a:rPr>
              <a:t>?</a:t>
            </a:r>
            <a:endParaRPr lang="ru-RU" sz="4400">
              <a:solidFill>
                <a:schemeClr val="bg1"/>
              </a:solidFill>
              <a:latin typeface="Footlight MT Light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426327" y="3429000"/>
            <a:ext cx="68523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Footlight MT Light" pitchFamily="18" charset="0"/>
              </a:rPr>
              <a:t>Да процветает Итон</a:t>
            </a: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.</a:t>
            </a:r>
          </a:p>
          <a:p>
            <a:pPr marL="342900" indent="-342900"/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b) </a:t>
            </a:r>
            <a:r>
              <a:rPr lang="ru-RU" sz="4400" dirty="0" smtClean="0">
                <a:solidFill>
                  <a:schemeClr val="bg1"/>
                </a:solidFill>
                <a:latin typeface="Footlight MT Light" pitchFamily="18" charset="0"/>
              </a:rPr>
              <a:t>Пусть </a:t>
            </a:r>
            <a:r>
              <a:rPr lang="ru-RU" sz="4400" dirty="0">
                <a:solidFill>
                  <a:schemeClr val="bg1"/>
                </a:solidFill>
                <a:latin typeface="Footlight MT Light" pitchFamily="18" charset="0"/>
              </a:rPr>
              <a:t>всегда будет </a:t>
            </a:r>
            <a:r>
              <a:rPr lang="ru-RU" sz="4400" dirty="0" smtClean="0">
                <a:solidFill>
                  <a:schemeClr val="bg1"/>
                </a:solidFill>
                <a:latin typeface="Footlight MT Light" pitchFamily="18" charset="0"/>
              </a:rPr>
              <a:t>Итон.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  <a:p>
            <a:pPr marL="342900" indent="-342900"/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c) </a:t>
            </a:r>
            <a:r>
              <a:rPr lang="ru-RU" sz="4400" dirty="0">
                <a:solidFill>
                  <a:schemeClr val="bg1"/>
                </a:solidFill>
                <a:latin typeface="Footlight MT Light" pitchFamily="18" charset="0"/>
              </a:rPr>
              <a:t>Да здравствует </a:t>
            </a:r>
            <a:r>
              <a:rPr lang="ru-RU" sz="4400" dirty="0" smtClean="0">
                <a:solidFill>
                  <a:schemeClr val="bg1"/>
                </a:solidFill>
                <a:latin typeface="Footlight MT Light" pitchFamily="18" charset="0"/>
              </a:rPr>
              <a:t>Итон.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27653" name="Picture 6" descr="Eton_C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1663"/>
            <a:ext cx="216058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6000" smtClean="0"/>
              <a:t>Conversation bricks</a:t>
            </a:r>
            <a:endParaRPr lang="ru-RU" sz="6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As a rule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But what about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en-US" sz="3600" dirty="0" smtClean="0"/>
              <a:t>In general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r>
              <a:rPr lang="en-US" sz="3600" dirty="0" smtClean="0"/>
              <a:t>The exception is</a:t>
            </a:r>
            <a:endParaRPr lang="ru-RU" sz="36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Но как же насчет</a:t>
            </a:r>
          </a:p>
          <a:p>
            <a:endParaRPr lang="ru-RU" sz="3600" dirty="0" smtClean="0"/>
          </a:p>
          <a:p>
            <a:r>
              <a:rPr lang="ru-RU" sz="3600" dirty="0" smtClean="0"/>
              <a:t>Как правило</a:t>
            </a:r>
          </a:p>
          <a:p>
            <a:endParaRPr lang="ru-RU" sz="3600" dirty="0" smtClean="0"/>
          </a:p>
          <a:p>
            <a:r>
              <a:rPr lang="ru-RU" sz="3600" dirty="0" smtClean="0"/>
              <a:t>Исключением является</a:t>
            </a:r>
          </a:p>
          <a:p>
            <a:endParaRPr lang="ru-RU" sz="3600" dirty="0" smtClean="0"/>
          </a:p>
          <a:p>
            <a:r>
              <a:rPr lang="ru-RU" sz="3600" dirty="0" smtClean="0"/>
              <a:t>В общем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2700338" y="692150"/>
            <a:ext cx="3024187" cy="904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lgerian"/>
              </a:rPr>
              <a:t>Quiz</a:t>
            </a:r>
            <a:endParaRPr lang="ru-RU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62418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4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. </a:t>
            </a: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Who can study at Eton?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63938" y="3429000"/>
            <a:ext cx="485062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the rich </a:t>
            </a:r>
          </a:p>
          <a:p>
            <a:pPr marL="342900" indent="-342900"/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b</a:t>
            </a: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) 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the poor 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  <a:p>
            <a:pPr marL="342900" indent="-342900"/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c) 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only </a:t>
            </a: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the children </a:t>
            </a:r>
          </a:p>
          <a:p>
            <a:pPr marL="342900" indent="-342900"/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of kings and queens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29701" name="Picture 6" descr="Ecophoto1st david'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644900"/>
            <a:ext cx="2519362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2700338" y="692150"/>
            <a:ext cx="3024187" cy="904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lgerian"/>
              </a:rPr>
              <a:t>Quiz</a:t>
            </a:r>
            <a:endParaRPr lang="ru-RU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4939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5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. </a:t>
            </a: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Prince William… 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563938" y="3429000"/>
            <a:ext cx="47927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 lives in Eton now.</a:t>
            </a:r>
          </a:p>
          <a:p>
            <a:pPr marL="342900" indent="-342900"/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b) studies at Eton.</a:t>
            </a:r>
          </a:p>
          <a:p>
            <a:pPr marL="342900" indent="-342900"/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c) 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studied </a:t>
            </a: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at 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Eton.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31749" name="Picture 6" descr="hookup-prince-william-400a0419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924175"/>
            <a:ext cx="24796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700338" y="692150"/>
            <a:ext cx="3024187" cy="904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lgerian"/>
              </a:rPr>
              <a:t>Quiz</a:t>
            </a:r>
            <a:endParaRPr lang="ru-RU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7118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6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. </a:t>
            </a: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Public school means that… 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563938" y="3429000"/>
            <a:ext cx="547412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 the school is 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private.</a:t>
            </a:r>
            <a:endParaRPr lang="en-US" sz="4400" dirty="0">
              <a:solidFill>
                <a:schemeClr val="bg1"/>
              </a:solidFill>
              <a:latin typeface="Footlight MT Light" pitchFamily="18" charset="0"/>
            </a:endParaRPr>
          </a:p>
          <a:p>
            <a:pPr marL="342900" indent="-342900"/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b) 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the </a:t>
            </a: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school is for </a:t>
            </a:r>
          </a:p>
          <a:p>
            <a:pPr marL="342900" indent="-342900"/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everybody.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30725" name="Picture 6" descr="4988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500438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700338" y="692150"/>
            <a:ext cx="3024187" cy="904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lgerian"/>
              </a:rPr>
              <a:t>Quiz</a:t>
            </a:r>
            <a:endParaRPr lang="ru-RU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78375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7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. Boarding </a:t>
            </a:r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school means that… 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563938" y="3500438"/>
            <a:ext cx="572297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students live there.</a:t>
            </a:r>
            <a:endParaRPr lang="en-US" sz="4400" dirty="0">
              <a:solidFill>
                <a:schemeClr val="bg1"/>
              </a:solidFill>
              <a:latin typeface="Footlight MT Light" pitchFamily="18" charset="0"/>
            </a:endParaRPr>
          </a:p>
          <a:p>
            <a:pPr marL="342900" indent="-342900"/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b)it is abroad.</a:t>
            </a:r>
          </a:p>
          <a:p>
            <a:pPr marL="342900" indent="-342900"/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c)there are only boys there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5941">
            <a:off x="784765" y="2729297"/>
            <a:ext cx="2251987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700338" y="692150"/>
            <a:ext cx="3024187" cy="904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lgerian"/>
              </a:rPr>
              <a:t>Quiz</a:t>
            </a:r>
            <a:endParaRPr lang="ru-RU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92390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ootlight MT Light" pitchFamily="18" charset="0"/>
              </a:rPr>
              <a:t>8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. </a:t>
            </a:r>
            <a:r>
              <a:rPr lang="en-US" sz="4000" dirty="0" smtClean="0">
                <a:solidFill>
                  <a:schemeClr val="bg1"/>
                </a:solidFill>
                <a:latin typeface="Footlight MT Light" pitchFamily="18" charset="0"/>
              </a:rPr>
              <a:t>If you get a scholarship it means that</a:t>
            </a:r>
            <a:r>
              <a:rPr lang="en-US" sz="4400" dirty="0" smtClean="0">
                <a:solidFill>
                  <a:schemeClr val="bg1"/>
                </a:solidFill>
                <a:latin typeface="Footlight MT Light" pitchFamily="18" charset="0"/>
              </a:rPr>
              <a:t>… </a:t>
            </a:r>
            <a:endParaRPr lang="ru-RU" sz="44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643174" y="2786058"/>
            <a:ext cx="60722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4000" dirty="0" smtClean="0">
                <a:solidFill>
                  <a:schemeClr val="bg1"/>
                </a:solidFill>
                <a:latin typeface="Footlight MT Light" pitchFamily="18" charset="0"/>
              </a:rPr>
              <a:t>the </a:t>
            </a:r>
            <a:r>
              <a:rPr lang="en-US" sz="4000" dirty="0">
                <a:solidFill>
                  <a:schemeClr val="bg1"/>
                </a:solidFill>
                <a:latin typeface="Footlight MT Light" pitchFamily="18" charset="0"/>
              </a:rPr>
              <a:t>school </a:t>
            </a:r>
            <a:r>
              <a:rPr lang="en-US" sz="4000" dirty="0" smtClean="0">
                <a:solidFill>
                  <a:schemeClr val="bg1"/>
                </a:solidFill>
                <a:latin typeface="Footlight MT Light" pitchFamily="18" charset="0"/>
              </a:rPr>
              <a:t>will pay you money </a:t>
            </a:r>
            <a:endParaRPr lang="en-US" sz="4000" dirty="0">
              <a:solidFill>
                <a:schemeClr val="bg1"/>
              </a:solidFill>
              <a:latin typeface="Footlight MT Light" pitchFamily="18" charset="0"/>
            </a:endParaRPr>
          </a:p>
          <a:p>
            <a:pPr marL="342900" indent="-342900"/>
            <a:r>
              <a:rPr lang="en-US" sz="4000" dirty="0" smtClean="0">
                <a:solidFill>
                  <a:schemeClr val="bg1"/>
                </a:solidFill>
                <a:latin typeface="Footlight MT Light" pitchFamily="18" charset="0"/>
              </a:rPr>
              <a:t>b)you`ll have to take extra exams</a:t>
            </a:r>
          </a:p>
          <a:p>
            <a:pPr marL="342900" indent="-342900"/>
            <a:r>
              <a:rPr lang="en-US" sz="4000" dirty="0" smtClean="0">
                <a:solidFill>
                  <a:schemeClr val="bg1"/>
                </a:solidFill>
                <a:latin typeface="Footlight MT Light" pitchFamily="18" charset="0"/>
              </a:rPr>
              <a:t>c)You don`t have to pay for the school</a:t>
            </a:r>
            <a:endParaRPr lang="en-US" sz="4000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600000">
            <a:off x="142844" y="3357562"/>
            <a:ext cx="2743464" cy="204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Обобщение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As  a rule</a:t>
            </a:r>
            <a:endParaRPr lang="ru-RU" sz="4000" dirty="0" smtClean="0">
              <a:solidFill>
                <a:srgbClr val="002060"/>
              </a:solidFill>
            </a:endParaRPr>
          </a:p>
          <a:p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In general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 smtClean="0"/>
          </a:p>
          <a:p>
            <a:endParaRPr lang="ru-RU" sz="4400" dirty="0" smtClean="0"/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But what about</a:t>
            </a:r>
            <a:endParaRPr lang="ru-RU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en-US" sz="4000" dirty="0" smtClean="0"/>
          </a:p>
          <a:p>
            <a:r>
              <a:rPr lang="en-US" sz="4000" dirty="0" smtClean="0">
                <a:solidFill>
                  <a:srgbClr val="002060"/>
                </a:solidFill>
              </a:rPr>
              <a:t>The exception is </a:t>
            </a:r>
            <a:endParaRPr lang="ru-RU" sz="4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6000" smtClean="0"/>
              <a:t>Conversation bricks</a:t>
            </a:r>
            <a:endParaRPr lang="ru-RU" sz="6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Конкретизация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Homework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5900750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Ex.9, 10 p. 115</a:t>
            </a:r>
            <a:endParaRPr lang="ru-RU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643182"/>
            <a:ext cx="5783400" cy="3867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Слайды из презентации </a:t>
            </a:r>
            <a:r>
              <a:rPr lang="ru-RU" dirty="0" err="1" smtClean="0"/>
              <a:t>Кашпаровой</a:t>
            </a:r>
            <a:r>
              <a:rPr lang="ru-RU" dirty="0" smtClean="0"/>
              <a:t> </a:t>
            </a:r>
            <a:r>
              <a:rPr lang="ru-RU" dirty="0" err="1" smtClean="0"/>
              <a:t>Гульнары</a:t>
            </a:r>
            <a:r>
              <a:rPr lang="ru-RU" dirty="0" smtClean="0"/>
              <a:t>, 2010г.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6000" smtClean="0"/>
              <a:t>Conversation bricks</a:t>
            </a:r>
            <a:endParaRPr lang="ru-RU" sz="6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As a rule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But what about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en-US" sz="3600" dirty="0" smtClean="0"/>
              <a:t>In general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r>
              <a:rPr lang="en-US" sz="3600" dirty="0" smtClean="0"/>
              <a:t>The exception is</a:t>
            </a:r>
            <a:endParaRPr lang="ru-RU" sz="36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Как правило</a:t>
            </a:r>
          </a:p>
          <a:p>
            <a:endParaRPr lang="ru-RU" sz="3600" dirty="0" smtClean="0"/>
          </a:p>
          <a:p>
            <a:r>
              <a:rPr lang="ru-RU" sz="3600" dirty="0" smtClean="0"/>
              <a:t>Но как же насчет</a:t>
            </a:r>
          </a:p>
          <a:p>
            <a:endParaRPr lang="ru-RU" sz="3600" dirty="0" smtClean="0"/>
          </a:p>
          <a:p>
            <a:r>
              <a:rPr lang="ru-RU" sz="3600" dirty="0" smtClean="0"/>
              <a:t>В общем</a:t>
            </a:r>
          </a:p>
          <a:p>
            <a:endParaRPr lang="ru-RU" sz="3600" dirty="0" smtClean="0"/>
          </a:p>
          <a:p>
            <a:r>
              <a:rPr lang="ru-RU" sz="3600" dirty="0" smtClean="0"/>
              <a:t>Исключением является</a:t>
            </a:r>
          </a:p>
          <a:p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sz="3600" dirty="0" smtClean="0">
                <a:solidFill>
                  <a:srgbClr val="002060"/>
                </a:solidFill>
              </a:rPr>
              <a:t>public school 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GB" dirty="0" smtClean="0"/>
              <a:t>1) </a:t>
            </a:r>
            <a:r>
              <a:rPr lang="ru-RU" dirty="0" smtClean="0"/>
              <a:t>привилегированная частная средняя школа (закрытая; чаще школа- интернат для мальчиков) </a:t>
            </a:r>
            <a:r>
              <a:rPr lang="en-GB" dirty="0" smtClean="0"/>
              <a:t>(</a:t>
            </a:r>
            <a:r>
              <a:rPr lang="ru-RU" dirty="0" smtClean="0"/>
              <a:t>в Англии</a:t>
            </a:r>
            <a:r>
              <a:rPr lang="en-GB" dirty="0" smtClean="0"/>
              <a:t>) </a:t>
            </a:r>
          </a:p>
          <a:p>
            <a:pPr>
              <a:buNone/>
            </a:pPr>
            <a:r>
              <a:rPr lang="en-GB" dirty="0" smtClean="0"/>
              <a:t>2) (</a:t>
            </a:r>
            <a:r>
              <a:rPr lang="ru-RU" dirty="0" smtClean="0"/>
              <a:t>бесплатная</a:t>
            </a:r>
            <a:r>
              <a:rPr lang="en-GB" dirty="0" smtClean="0"/>
              <a:t>) </a:t>
            </a:r>
            <a:r>
              <a:rPr lang="ru-RU" dirty="0" smtClean="0"/>
              <a:t>средняя школа</a:t>
            </a:r>
            <a:r>
              <a:rPr lang="en-GB" dirty="0" smtClean="0"/>
              <a:t> (</a:t>
            </a:r>
            <a:r>
              <a:rPr lang="ru-RU" dirty="0" smtClean="0"/>
              <a:t>в США </a:t>
            </a:r>
            <a:r>
              <a:rPr lang="en-GB" dirty="0" smtClean="0"/>
              <a:t>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r>
              <a:rPr lang="en-GB" sz="3600" dirty="0" smtClean="0">
                <a:solidFill>
                  <a:srgbClr val="002060"/>
                </a:solidFill>
              </a:rPr>
              <a:t>public school </a:t>
            </a:r>
          </a:p>
          <a:p>
            <a:pPr marL="514350" indent="-514350">
              <a:buNone/>
            </a:pPr>
            <a:r>
              <a:rPr lang="en-GB" dirty="0" smtClean="0"/>
              <a:t>1) (in England and Wales) a private independent fee-paying secondary school</a:t>
            </a:r>
          </a:p>
          <a:p>
            <a:pPr marL="514350" indent="-514350">
              <a:buNone/>
            </a:pPr>
            <a:r>
              <a:rPr lang="en-GB" dirty="0" smtClean="0"/>
              <a:t> 2) (in the US) any school that is part of a free local educational system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800" smtClean="0"/>
              <a:t>ABBYY Lingvo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121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gerian"/>
              </a:rPr>
              <a:t>Types of schools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19" y="1571611"/>
          <a:ext cx="8372478" cy="485778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790826"/>
                <a:gridCol w="2567025"/>
                <a:gridCol w="3014627"/>
              </a:tblGrid>
              <a:tr h="133496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Russian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English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American</a:t>
                      </a:r>
                      <a:endParaRPr lang="ru-RU" sz="3200" dirty="0"/>
                    </a:p>
                  </a:txBody>
                  <a:tcPr/>
                </a:tc>
              </a:tr>
              <a:tr h="166870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Государственная</a:t>
                      </a:r>
                      <a:r>
                        <a:rPr lang="ru-RU" sz="3200" baseline="0" dirty="0" smtClean="0"/>
                        <a:t> школа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State school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Public school</a:t>
                      </a:r>
                      <a:endParaRPr lang="ru-RU" sz="3200" dirty="0"/>
                    </a:p>
                  </a:txBody>
                  <a:tcPr/>
                </a:tc>
              </a:tr>
              <a:tr h="185411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Частная школа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Public school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Private schools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5256212" cy="266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High Tower Text"/>
              </a:rPr>
              <a:t>English schools</a:t>
            </a:r>
            <a:endParaRPr lang="ru-RU" kern="10">
              <a:ln w="9525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66"/>
                  </a:gs>
                  <a:gs pos="100000">
                    <a:schemeClr val="tx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</a:endParaRPr>
          </a:p>
        </p:txBody>
      </p:sp>
      <p:pic>
        <p:nvPicPr>
          <p:cNvPr id="10243" name="Picture 5" descr="img_cata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58596">
            <a:off x="467254" y="2611852"/>
            <a:ext cx="25336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6" descr="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8408">
            <a:off x="2051050" y="4508500"/>
            <a:ext cx="3076575" cy="205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7" descr="F6F08C1F315E4BB999E37C3C58BF65B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2780">
            <a:off x="3851275" y="3284538"/>
            <a:ext cx="3859213" cy="276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8" descr="45542_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000108"/>
            <a:ext cx="28575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68313" y="339725"/>
            <a:ext cx="7920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Monotype Corsiva" pitchFamily="66" charset="0"/>
              </a:rPr>
              <a:t>Famous public schools</a:t>
            </a:r>
            <a:endParaRPr lang="ru-RU" sz="600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2291" name="Picture 3" descr="e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57338"/>
            <a:ext cx="33845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arrow School"/>
          <p:cNvPicPr>
            <a:picLocks noChangeAspect="1" noChangeArrowheads="1"/>
          </p:cNvPicPr>
          <p:nvPr/>
        </p:nvPicPr>
        <p:blipFill>
          <a:blip r:embed="rId3" cstate="print"/>
          <a:srcRect b="3018"/>
          <a:stretch>
            <a:fillRect/>
          </a:stretch>
        </p:blipFill>
        <p:spPr bwMode="auto">
          <a:xfrm>
            <a:off x="5292725" y="2133600"/>
            <a:ext cx="32781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Winchester Cathedral, Hampshire, Eng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221163"/>
            <a:ext cx="357822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258888" y="3644900"/>
            <a:ext cx="2508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Eton College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331913" y="6278563"/>
            <a:ext cx="2214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Winchester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156325" y="5805488"/>
            <a:ext cx="1492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Harrow</a:t>
            </a:r>
            <a:endParaRPr lang="ru-RU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53943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Eton College</a:t>
            </a:r>
            <a:endParaRPr lang="ru-RU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5" name="Picture 4" descr="etoncollegeREX_468x4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41438"/>
            <a:ext cx="4457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oS2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341438"/>
            <a:ext cx="295116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42988" y="5791200"/>
            <a:ext cx="753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Footlight MT Light" pitchFamily="18" charset="0"/>
              </a:rPr>
              <a:t>Eton is one of England’s prestigious schools. 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Footlight MT Light" pitchFamily="18" charset="0"/>
              </a:rPr>
              <a:t>It is an all-boys school.</a:t>
            </a:r>
            <a:endParaRPr lang="ru-RU" sz="3200">
              <a:solidFill>
                <a:schemeClr val="bg1"/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53943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Eton College</a:t>
            </a:r>
            <a:endParaRPr lang="ru-RU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39" name="Picture 5" descr="A model of the colle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412875"/>
            <a:ext cx="698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195513" y="5876925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Footlight MT Light" pitchFamily="18" charset="0"/>
              </a:rPr>
              <a:t>A model of Eton College </a:t>
            </a:r>
            <a:endParaRPr lang="ru-RU" sz="4000">
              <a:solidFill>
                <a:schemeClr val="bg1"/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530</Words>
  <Application>Microsoft Office PowerPoint</Application>
  <PresentationFormat>Экран (4:3)</PresentationFormat>
  <Paragraphs>154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Слайд 1</vt:lpstr>
      <vt:lpstr>Conversation bricks</vt:lpstr>
      <vt:lpstr>Conversation bricks</vt:lpstr>
      <vt:lpstr>ABBYY Lingvo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Rugby School </vt:lpstr>
      <vt:lpstr>                       Winchester College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Conversation bricks</vt:lpstr>
      <vt:lpstr>Homework</vt:lpstr>
      <vt:lpstr>Использованные источники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Rugby School </dc:title>
  <dc:creator>Dream Admin</dc:creator>
  <cp:lastModifiedBy>revaz</cp:lastModifiedBy>
  <cp:revision>28</cp:revision>
  <dcterms:created xsi:type="dcterms:W3CDTF">2011-01-05T20:56:12Z</dcterms:created>
  <dcterms:modified xsi:type="dcterms:W3CDTF">2012-03-27T17:57:57Z</dcterms:modified>
</cp:coreProperties>
</file>