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4" r:id="rId2"/>
    <p:sldId id="258" r:id="rId3"/>
    <p:sldId id="262" r:id="rId4"/>
    <p:sldId id="259" r:id="rId5"/>
    <p:sldId id="263" r:id="rId6"/>
    <p:sldId id="265" r:id="rId7"/>
    <p:sldId id="260" r:id="rId8"/>
    <p:sldId id="261" r:id="rId9"/>
    <p:sldId id="266" r:id="rId10"/>
    <p:sldId id="267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56BFD"/>
    <a:srgbClr val="8D7EEA"/>
    <a:srgbClr val="00FFFF"/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A9AA9-29A1-4E2A-89B7-51586226BE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821B7-C191-4276-985B-EDF9D6469F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2C553-11EF-4BDE-971E-979E5A622F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35EDD-F59C-40F3-AA40-1C68635E48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95C5D-E593-4070-94B5-D49ADCD7E4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4A950-369A-41DC-9F54-B2BFF855A2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97A26-51F4-469D-B1C3-5377D1131D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63736-595E-4A4F-ABA0-C938EFE9AA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575A4-FDAA-41F1-BE23-B19FA8408A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2635A-87B8-4F2A-8FD7-B8E7AD8C7A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A4A89-DC6E-477D-8EB5-2B3C14E2E8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FCA1114F-AD36-44FD-8785-DB50E1F207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67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52400" y="304800"/>
            <a:ext cx="8991600" cy="4191000"/>
          </a:xfrm>
        </p:spPr>
        <p:txBody>
          <a:bodyPr anchor="t">
            <a:normAutofit/>
          </a:bodyPr>
          <a:lstStyle/>
          <a:p>
            <a:pPr eaLnBrk="1" hangingPunct="1">
              <a:defRPr/>
            </a:pPr>
            <a:r>
              <a:rPr lang="ru-RU" sz="4900" dirty="0" smtClean="0">
                <a:solidFill>
                  <a:srgbClr val="C00000"/>
                </a:solidFill>
              </a:rPr>
              <a:t>интеллектуально-познавательная</a:t>
            </a:r>
            <a:r>
              <a:rPr lang="ru-RU" sz="4900" dirty="0" smtClean="0"/>
              <a:t> </a:t>
            </a:r>
            <a:r>
              <a:rPr lang="ru-RU" sz="4900" dirty="0" smtClean="0">
                <a:solidFill>
                  <a:srgbClr val="C00000"/>
                </a:solidFill>
              </a:rPr>
              <a:t>игра</a:t>
            </a:r>
            <a:r>
              <a:rPr lang="ru-RU" sz="4900" dirty="0" smtClean="0"/>
              <a:t/>
            </a:r>
            <a:br>
              <a:rPr lang="ru-RU" sz="49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C00000"/>
                </a:solidFill>
              </a:rPr>
              <a:t>«</a:t>
            </a:r>
            <a:r>
              <a:rPr lang="ru-RU" sz="4000" dirty="0" smtClean="0">
                <a:solidFill>
                  <a:srgbClr val="C00000"/>
                </a:solidFill>
              </a:rPr>
              <a:t>Счастливый случай»</a:t>
            </a:r>
            <a:r>
              <a:rPr lang="ru-RU" sz="2400" dirty="0" smtClean="0">
                <a:solidFill>
                  <a:srgbClr val="C00000"/>
                </a:solidFill>
              </a:rPr>
              <a:t/>
            </a:r>
            <a:br>
              <a:rPr lang="ru-RU" sz="2400" dirty="0" smtClean="0">
                <a:solidFill>
                  <a:srgbClr val="C00000"/>
                </a:solidFill>
              </a:rPr>
            </a:br>
            <a:r>
              <a:rPr lang="ru-RU" sz="2400" dirty="0" smtClean="0">
                <a:solidFill>
                  <a:srgbClr val="C00000"/>
                </a:solidFill>
              </a:rPr>
              <a:t/>
            </a:r>
            <a:br>
              <a:rPr lang="ru-RU" sz="2400" dirty="0" smtClean="0">
                <a:solidFill>
                  <a:srgbClr val="C00000"/>
                </a:solidFill>
              </a:rPr>
            </a:br>
            <a:r>
              <a:rPr lang="ru-RU" sz="2400" dirty="0" smtClean="0">
                <a:solidFill>
                  <a:srgbClr val="C00000"/>
                </a:solidFill>
              </a:rPr>
              <a:t/>
            </a:r>
            <a:br>
              <a:rPr lang="ru-RU" sz="2400" dirty="0" smtClean="0">
                <a:solidFill>
                  <a:srgbClr val="C00000"/>
                </a:solidFill>
              </a:rPr>
            </a:br>
            <a:r>
              <a:rPr lang="ru-RU" sz="2200" dirty="0" smtClean="0">
                <a:solidFill>
                  <a:srgbClr val="C00000"/>
                </a:solidFill>
              </a:rPr>
              <a:t>совместное сотрудничество детей и родителей</a:t>
            </a:r>
            <a:endParaRPr lang="ru-RU" sz="2200" dirty="0">
              <a:solidFill>
                <a:srgbClr val="C00000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28600" y="4419599"/>
            <a:ext cx="8763000" cy="2209801"/>
          </a:xfrm>
        </p:spPr>
        <p:txBody>
          <a:bodyPr/>
          <a:lstStyle/>
          <a:p>
            <a:pPr eaLnBrk="1" hangingPunct="1">
              <a:defRPr/>
            </a:pPr>
            <a:endParaRPr lang="ru-RU" sz="3600" dirty="0" smtClean="0">
              <a:latin typeface="+mj-lt"/>
            </a:endParaRPr>
          </a:p>
          <a:p>
            <a:pPr eaLnBrk="1" hangingPunct="1">
              <a:defRPr/>
            </a:pPr>
            <a:r>
              <a:rPr lang="ru-RU" sz="2400" dirty="0" smtClean="0">
                <a:latin typeface="+mj-lt"/>
              </a:rPr>
              <a:t>                  </a:t>
            </a:r>
            <a:r>
              <a:rPr lang="ru-RU" sz="3600" dirty="0" smtClean="0">
                <a:latin typeface="+mj-lt"/>
              </a:rPr>
              <a:t>             </a:t>
            </a:r>
            <a:r>
              <a:rPr lang="ru-RU" sz="3600" dirty="0" smtClean="0">
                <a:solidFill>
                  <a:srgbClr val="002060"/>
                </a:solidFill>
                <a:latin typeface="+mj-lt"/>
              </a:rPr>
              <a:t>Кожевникова</a:t>
            </a:r>
          </a:p>
          <a:p>
            <a:pPr eaLnBrk="1" hangingPunct="1">
              <a:defRPr/>
            </a:pPr>
            <a:r>
              <a:rPr lang="ru-RU" sz="3600" dirty="0" smtClean="0">
                <a:solidFill>
                  <a:srgbClr val="002060"/>
                </a:solidFill>
                <a:latin typeface="+mj-lt"/>
              </a:rPr>
              <a:t>                             </a:t>
            </a:r>
            <a:r>
              <a:rPr lang="ru-RU" sz="3600" dirty="0" err="1" smtClean="0">
                <a:solidFill>
                  <a:srgbClr val="002060"/>
                </a:solidFill>
                <a:latin typeface="+mj-lt"/>
              </a:rPr>
              <a:t>Эльмира</a:t>
            </a:r>
            <a:r>
              <a:rPr lang="ru-RU" sz="3600" dirty="0" smtClean="0">
                <a:solidFill>
                  <a:srgbClr val="002060"/>
                </a:solidFill>
                <a:latin typeface="+mj-lt"/>
              </a:rPr>
              <a:t> Рафаиловна</a:t>
            </a:r>
            <a:endParaRPr lang="ru-RU" sz="3600" dirty="0">
              <a:solidFill>
                <a:srgbClr val="00206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5162"/>
          </a:xfrm>
        </p:spPr>
        <p:txBody>
          <a:bodyPr anchor="t"/>
          <a:lstStyle/>
          <a:p>
            <a:pPr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800" dirty="0" smtClean="0">
                <a:solidFill>
                  <a:srgbClr val="C00000"/>
                </a:solidFill>
              </a:rPr>
              <a:t>БЛАГОДАРИМ</a:t>
            </a:r>
            <a:br>
              <a:rPr lang="ru-RU" sz="4800" dirty="0" smtClean="0">
                <a:solidFill>
                  <a:srgbClr val="C00000"/>
                </a:solidFill>
              </a:rPr>
            </a:br>
            <a:r>
              <a:rPr lang="ru-RU" sz="4800" dirty="0" smtClean="0">
                <a:solidFill>
                  <a:srgbClr val="C00000"/>
                </a:solidFill>
              </a:rPr>
              <a:t/>
            </a:r>
            <a:br>
              <a:rPr lang="ru-RU" sz="4800" dirty="0" smtClean="0">
                <a:solidFill>
                  <a:srgbClr val="C00000"/>
                </a:solidFill>
              </a:rPr>
            </a:br>
            <a:r>
              <a:rPr lang="ru-RU" sz="4800" dirty="0" smtClean="0">
                <a:solidFill>
                  <a:srgbClr val="C00000"/>
                </a:solidFill>
              </a:rPr>
              <a:t>ЗА РАБОТУ!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 cstate="print">
            <a:lum bright="-10000" contrast="40000"/>
          </a:blip>
          <a:srcRect/>
          <a:stretch>
            <a:fillRect/>
          </a:stretch>
        </p:blipFill>
        <p:spPr bwMode="auto">
          <a:xfrm>
            <a:off x="3505200" y="4114800"/>
            <a:ext cx="2340000" cy="208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114800" y="1371600"/>
            <a:ext cx="4800600" cy="4800600"/>
          </a:xfrm>
        </p:spPr>
        <p:txBody>
          <a:bodyPr anchor="t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400" dirty="0" smtClean="0">
                <a:solidFill>
                  <a:srgbClr val="C00000"/>
                </a:solidFill>
              </a:rPr>
              <a:t>Все </a:t>
            </a:r>
            <a:r>
              <a:rPr lang="ru-RU" sz="4400" smtClean="0">
                <a:solidFill>
                  <a:srgbClr val="C00000"/>
                </a:solidFill>
              </a:rPr>
              <a:t>профессии важны,</a:t>
            </a:r>
            <a:r>
              <a:rPr lang="ru-RU" sz="4400" dirty="0" smtClean="0">
                <a:solidFill>
                  <a:srgbClr val="C00000"/>
                </a:solidFill>
              </a:rPr>
              <a:t/>
            </a:r>
            <a:br>
              <a:rPr lang="ru-RU" sz="4400" dirty="0" smtClean="0">
                <a:solidFill>
                  <a:srgbClr val="C00000"/>
                </a:solidFill>
              </a:rPr>
            </a:br>
            <a:r>
              <a:rPr lang="ru-RU" sz="4400" dirty="0" smtClean="0">
                <a:solidFill>
                  <a:srgbClr val="C00000"/>
                </a:solidFill>
              </a:rPr>
              <a:t>Все профессии нужны</a:t>
            </a:r>
            <a:endParaRPr lang="ru-RU" sz="4400" dirty="0">
              <a:solidFill>
                <a:srgbClr val="C00000"/>
              </a:solidFill>
            </a:endParaRPr>
          </a:p>
        </p:txBody>
      </p:sp>
      <p:pic>
        <p:nvPicPr>
          <p:cNvPr id="409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457200"/>
            <a:ext cx="37338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4953000"/>
            <a:ext cx="22098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410200"/>
            <a:ext cx="1428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1600200"/>
          </a:xfrm>
        </p:spPr>
        <p:txBody>
          <a:bodyPr anchor="t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u="sng" dirty="0" smtClean="0">
                <a:solidFill>
                  <a:srgbClr val="FFFF00"/>
                </a:solidFill>
              </a:rPr>
              <a:t>1 гейм</a:t>
            </a:r>
            <a:r>
              <a:rPr lang="ru-RU" sz="4400" dirty="0" smtClean="0">
                <a:solidFill>
                  <a:srgbClr val="FFFF00"/>
                </a:solidFill>
              </a:rPr>
              <a:t>        </a:t>
            </a:r>
            <a:r>
              <a:rPr lang="ru-RU" dirty="0" smtClean="0">
                <a:solidFill>
                  <a:srgbClr val="FFFF00"/>
                </a:solidFill>
              </a:rPr>
              <a:t>Разминка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828800"/>
            <a:ext cx="8305800" cy="10668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4400" b="1" dirty="0" smtClean="0">
                <a:latin typeface="+mj-lt"/>
              </a:rPr>
              <a:t>              </a:t>
            </a:r>
            <a:r>
              <a:rPr lang="ru-RU" sz="4400" b="1" dirty="0" smtClean="0">
                <a:solidFill>
                  <a:srgbClr val="C00000"/>
                </a:solidFill>
                <a:latin typeface="+mj-lt"/>
              </a:rPr>
              <a:t>«Доскажи словечко»</a:t>
            </a:r>
            <a:endParaRPr lang="ru-RU" sz="4400" b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5562600"/>
            <a:ext cx="1428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304800"/>
            <a:ext cx="1368000" cy="124032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>
            <a:lum bright="-10000" contrast="40000"/>
          </a:blip>
          <a:srcRect/>
          <a:stretch>
            <a:fillRect/>
          </a:stretch>
        </p:blipFill>
        <p:spPr bwMode="auto">
          <a:xfrm>
            <a:off x="3962400" y="2819400"/>
            <a:ext cx="3492000" cy="26799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5"/>
          <p:cNvSpPr>
            <a:spLocks noGrp="1"/>
          </p:cNvSpPr>
          <p:nvPr>
            <p:ph type="title"/>
          </p:nvPr>
        </p:nvSpPr>
        <p:spPr>
          <a:xfrm>
            <a:off x="152400" y="304800"/>
            <a:ext cx="8610600" cy="1447800"/>
          </a:xfrm>
        </p:spPr>
        <p:txBody>
          <a:bodyPr anchor="t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u="sng" dirty="0" smtClean="0">
                <a:solidFill>
                  <a:srgbClr val="FFFF00"/>
                </a:solidFill>
              </a:rPr>
              <a:t>2 гейм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br>
              <a:rPr lang="ru-RU" sz="3600" dirty="0" smtClean="0">
                <a:solidFill>
                  <a:srgbClr val="FFFF00"/>
                </a:solidFill>
              </a:rPr>
            </a:br>
            <a:r>
              <a:rPr lang="ru-RU" sz="3600" dirty="0" smtClean="0">
                <a:solidFill>
                  <a:srgbClr val="FFFF00"/>
                </a:solidFill>
              </a:rPr>
              <a:t>               </a:t>
            </a:r>
            <a:r>
              <a:rPr lang="ru-RU" dirty="0" smtClean="0">
                <a:solidFill>
                  <a:srgbClr val="FFFF00"/>
                </a:solidFill>
              </a:rPr>
              <a:t>Тёмная лошадка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2286000" y="2133600"/>
            <a:ext cx="4876800" cy="12954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4400" b="1" dirty="0" smtClean="0">
                <a:latin typeface="+mj-lt"/>
              </a:rPr>
              <a:t>        </a:t>
            </a:r>
            <a:r>
              <a:rPr lang="ru-RU" sz="4400" b="1" dirty="0" smtClean="0">
                <a:solidFill>
                  <a:srgbClr val="C00000"/>
                </a:solidFill>
                <a:latin typeface="+mj-lt"/>
              </a:rPr>
              <a:t>«Загадки»</a:t>
            </a:r>
            <a:endParaRPr lang="ru-RU" sz="4400" b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614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381000"/>
            <a:ext cx="1440000" cy="1440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614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5486400"/>
            <a:ext cx="1428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>
            <a:lum bright="-10000" contrast="20000"/>
          </a:blip>
          <a:srcRect/>
          <a:stretch>
            <a:fillRect/>
          </a:stretch>
        </p:blipFill>
        <p:spPr bwMode="auto">
          <a:xfrm>
            <a:off x="4114800" y="3200400"/>
            <a:ext cx="2590800" cy="2286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52400" y="304800"/>
            <a:ext cx="8763000" cy="1524000"/>
          </a:xfrm>
        </p:spPr>
        <p:txBody>
          <a:bodyPr anchor="t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FFFF00"/>
                </a:solidFill>
              </a:rPr>
              <a:t>      Я тебе, ты мне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685800" y="2133600"/>
            <a:ext cx="80010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4800" b="1" dirty="0" smtClean="0">
                <a:solidFill>
                  <a:srgbClr val="C00000"/>
                </a:solidFill>
                <a:latin typeface="+mj-lt"/>
              </a:rPr>
              <a:t>«Закончи предложение»</a:t>
            </a:r>
            <a:endParaRPr lang="ru-RU" sz="4800" b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717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486400"/>
            <a:ext cx="1428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799" y="381000"/>
            <a:ext cx="1224000" cy="121175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lum bright="-10000" contrast="40000"/>
          </a:blip>
          <a:srcRect/>
          <a:stretch>
            <a:fillRect/>
          </a:stretch>
        </p:blipFill>
        <p:spPr bwMode="auto">
          <a:xfrm>
            <a:off x="4876800" y="3124200"/>
            <a:ext cx="2419200" cy="3024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28600" y="304800"/>
            <a:ext cx="6934200" cy="1143000"/>
          </a:xfrm>
        </p:spPr>
        <p:txBody>
          <a:bodyPr anchor="t"/>
          <a:lstStyle/>
          <a:p>
            <a:pPr>
              <a:defRPr/>
            </a:pPr>
            <a:r>
              <a:rPr lang="ru-RU" sz="4000" u="sng" dirty="0" smtClean="0">
                <a:solidFill>
                  <a:srgbClr val="FFFF00"/>
                </a:solidFill>
              </a:rPr>
              <a:t>3 гейм</a:t>
            </a:r>
            <a:r>
              <a:rPr lang="ru-RU" dirty="0" smtClean="0">
                <a:solidFill>
                  <a:srgbClr val="FFFF00"/>
                </a:solidFill>
              </a:rPr>
              <a:t>      Отгадай-ка?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990600" y="2508251"/>
            <a:ext cx="7696200" cy="920750"/>
          </a:xfrm>
        </p:spPr>
        <p:txBody>
          <a:bodyPr/>
          <a:lstStyle/>
          <a:p>
            <a:pPr algn="ctr">
              <a:defRPr/>
            </a:pPr>
            <a:r>
              <a:rPr lang="ru-RU" sz="4000" b="1" dirty="0" smtClean="0">
                <a:solidFill>
                  <a:srgbClr val="C00000"/>
                </a:solidFill>
                <a:latin typeface="+mj-lt"/>
              </a:rPr>
              <a:t>«Отвечайте на вопросы…»</a:t>
            </a:r>
            <a:endParaRPr lang="ru-RU" sz="4000" b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819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486400"/>
            <a:ext cx="1428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lum/>
          </a:blip>
          <a:srcRect/>
          <a:stretch>
            <a:fillRect/>
          </a:stretch>
        </p:blipFill>
        <p:spPr bwMode="auto">
          <a:xfrm>
            <a:off x="7315200" y="228599"/>
            <a:ext cx="1224000" cy="145852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4" cstate="print">
            <a:lum bright="-10000" contrast="30000"/>
          </a:blip>
          <a:srcRect/>
          <a:stretch>
            <a:fillRect/>
          </a:stretch>
        </p:blipFill>
        <p:spPr bwMode="auto">
          <a:xfrm>
            <a:off x="6477000" y="3352800"/>
            <a:ext cx="1987200" cy="162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5" cstate="print">
            <a:lum bright="-10000" contrast="30000"/>
          </a:blip>
          <a:srcRect/>
          <a:stretch>
            <a:fillRect/>
          </a:stretch>
        </p:blipFill>
        <p:spPr bwMode="auto">
          <a:xfrm>
            <a:off x="3429000" y="4876800"/>
            <a:ext cx="2046317" cy="162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686800" cy="1447800"/>
          </a:xfrm>
        </p:spPr>
        <p:txBody>
          <a:bodyPr anchor="t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u="sng" dirty="0" smtClean="0">
                <a:solidFill>
                  <a:srgbClr val="FFFF00"/>
                </a:solidFill>
              </a:rPr>
              <a:t>4 гейм</a:t>
            </a:r>
            <a:r>
              <a:rPr lang="ru-RU" sz="4000" dirty="0" smtClean="0">
                <a:solidFill>
                  <a:srgbClr val="FFFF00"/>
                </a:solidFill>
              </a:rPr>
              <a:t>  </a:t>
            </a: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Крылатые</a:t>
            </a:r>
            <a:r>
              <a:rPr lang="ru-RU" dirty="0" smtClean="0">
                <a:solidFill>
                  <a:srgbClr val="FFFF00"/>
                </a:solidFill>
                <a:effectLst/>
              </a:rPr>
              <a:t> слова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828801"/>
            <a:ext cx="8458200" cy="1295400"/>
          </a:xfrm>
        </p:spPr>
        <p:txBody>
          <a:bodyPr/>
          <a:lstStyle/>
          <a:p>
            <a:pPr algn="ctr">
              <a:defRPr/>
            </a:pPr>
            <a:r>
              <a:rPr lang="ru-RU" sz="4000" b="1" dirty="0" smtClean="0">
                <a:solidFill>
                  <a:srgbClr val="C00000"/>
                </a:solidFill>
                <a:latin typeface="+mj-lt"/>
              </a:rPr>
              <a:t>«Кто быстрее закончит пословицу?»</a:t>
            </a:r>
            <a:endParaRPr lang="ru-RU" sz="4000" b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9220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486400"/>
            <a:ext cx="1428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>
            <a:lum bright="-10000" contrast="30000"/>
          </a:blip>
          <a:srcRect/>
          <a:stretch>
            <a:fillRect/>
          </a:stretch>
        </p:blipFill>
        <p:spPr bwMode="auto">
          <a:xfrm>
            <a:off x="4191000" y="3352800"/>
            <a:ext cx="3664277" cy="2736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72400" y="228600"/>
            <a:ext cx="1171200" cy="1440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486400"/>
            <a:ext cx="1428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2133600"/>
          </a:xfrm>
        </p:spPr>
        <p:txBody>
          <a:bodyPr anchor="t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u="sng" dirty="0" smtClean="0">
                <a:solidFill>
                  <a:srgbClr val="FFFF00"/>
                </a:solidFill>
              </a:rPr>
              <a:t>5 гейм</a:t>
            </a:r>
            <a:r>
              <a:rPr lang="ru-RU" sz="3600" dirty="0" smtClean="0">
                <a:solidFill>
                  <a:srgbClr val="FFFF00"/>
                </a:solidFill>
              </a:rPr>
              <a:t/>
            </a:r>
            <a:br>
              <a:rPr lang="ru-RU" sz="3600" dirty="0" smtClean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FFFF00"/>
                </a:solidFill>
              </a:rPr>
              <a:t>Заморочки из бочки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600200" y="2508250"/>
            <a:ext cx="7086600" cy="996950"/>
          </a:xfrm>
        </p:spPr>
        <p:txBody>
          <a:bodyPr/>
          <a:lstStyle/>
          <a:p>
            <a:pPr>
              <a:defRPr/>
            </a:pPr>
            <a:r>
              <a:rPr lang="ru-RU" sz="4000" b="1" dirty="0" smtClean="0">
                <a:latin typeface="+mj-lt"/>
              </a:rPr>
              <a:t>            </a:t>
            </a:r>
            <a:r>
              <a:rPr lang="ru-RU" sz="4000" b="1" dirty="0" smtClean="0">
                <a:solidFill>
                  <a:srgbClr val="C00000"/>
                </a:solidFill>
                <a:latin typeface="+mj-lt"/>
              </a:rPr>
              <a:t>«Конкурс эрудитов» </a:t>
            </a:r>
            <a:endParaRPr lang="ru-RU" sz="4000" b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1024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381000"/>
            <a:ext cx="1600200" cy="14478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>
            <a:lum bright="-20000" contrast="40000"/>
          </a:blip>
          <a:srcRect/>
          <a:stretch>
            <a:fillRect/>
          </a:stretch>
        </p:blipFill>
        <p:spPr bwMode="auto">
          <a:xfrm>
            <a:off x="5029200" y="3352800"/>
            <a:ext cx="2088000" cy="28952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382000" cy="1066800"/>
          </a:xfrm>
        </p:spPr>
        <p:txBody>
          <a:bodyPr anchor="t"/>
          <a:lstStyle/>
          <a:p>
            <a:pPr>
              <a:defRPr/>
            </a:pPr>
            <a:r>
              <a:rPr lang="ru-RU" sz="4000" u="sng" dirty="0" smtClean="0">
                <a:solidFill>
                  <a:srgbClr val="FFFF00"/>
                </a:solidFill>
              </a:rPr>
              <a:t>6 гейм</a:t>
            </a:r>
            <a:r>
              <a:rPr lang="ru-RU" sz="4000" dirty="0" smtClean="0">
                <a:solidFill>
                  <a:srgbClr val="FFFF00"/>
                </a:solidFill>
              </a:rPr>
              <a:t>  </a:t>
            </a:r>
            <a:r>
              <a:rPr lang="ru-RU" dirty="0" smtClean="0">
                <a:solidFill>
                  <a:srgbClr val="FFFF00"/>
                </a:solidFill>
              </a:rPr>
              <a:t>Гонка за лидером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4800" y="1600200"/>
            <a:ext cx="8382000" cy="4572000"/>
          </a:xfrm>
        </p:spPr>
        <p:txBody>
          <a:bodyPr/>
          <a:lstStyle/>
          <a:p>
            <a:pPr>
              <a:defRPr/>
            </a:pPr>
            <a:endParaRPr lang="ru-RU" sz="4000" b="1" dirty="0" smtClean="0">
              <a:latin typeface="+mj-lt"/>
            </a:endParaRPr>
          </a:p>
          <a:p>
            <a:pPr>
              <a:defRPr/>
            </a:pPr>
            <a:r>
              <a:rPr lang="ru-RU" sz="4000" b="1" dirty="0" smtClean="0">
                <a:solidFill>
                  <a:srgbClr val="C00000"/>
                </a:solidFill>
                <a:latin typeface="+mj-lt"/>
              </a:rPr>
              <a:t>«Кем быть?»</a:t>
            </a:r>
          </a:p>
          <a:p>
            <a:pPr>
              <a:defRPr/>
            </a:pPr>
            <a:endParaRPr lang="ru-RU" sz="3200" b="1" dirty="0" smtClean="0">
              <a:latin typeface="+mj-lt"/>
            </a:endParaRPr>
          </a:p>
          <a:p>
            <a:pPr>
              <a:defRPr/>
            </a:pPr>
            <a:endParaRPr lang="ru-RU" sz="3200" b="1" dirty="0" smtClean="0">
              <a:latin typeface="+mj-lt"/>
            </a:endParaRPr>
          </a:p>
          <a:p>
            <a:pPr>
              <a:defRPr/>
            </a:pPr>
            <a:r>
              <a:rPr lang="ru-RU" sz="3200" b="1" dirty="0" smtClean="0">
                <a:latin typeface="+mj-lt"/>
              </a:rPr>
              <a:t>                    </a:t>
            </a:r>
          </a:p>
          <a:p>
            <a:pPr>
              <a:defRPr/>
            </a:pPr>
            <a:r>
              <a:rPr lang="ru-RU" sz="3200" b="1" dirty="0" smtClean="0">
                <a:latin typeface="+mj-lt"/>
              </a:rPr>
              <a:t>                      </a:t>
            </a:r>
          </a:p>
          <a:p>
            <a:pPr>
              <a:defRPr/>
            </a:pPr>
            <a:r>
              <a:rPr lang="ru-RU" sz="3200" b="1" dirty="0" smtClean="0">
                <a:latin typeface="+mj-lt"/>
              </a:rPr>
              <a:t>                         </a:t>
            </a:r>
            <a:r>
              <a:rPr lang="ru-RU" sz="4000" b="1" dirty="0" smtClean="0">
                <a:latin typeface="+mj-lt"/>
              </a:rPr>
              <a:t>     </a:t>
            </a:r>
            <a:r>
              <a:rPr lang="ru-RU" sz="4000" b="1" dirty="0" smtClean="0">
                <a:solidFill>
                  <a:srgbClr val="C00000"/>
                </a:solidFill>
                <a:latin typeface="+mj-lt"/>
              </a:rPr>
              <a:t>«Ребусы»</a:t>
            </a:r>
            <a:endParaRPr lang="ru-RU" sz="4000" b="1" dirty="0">
              <a:latin typeface="+mj-lt"/>
            </a:endParaRPr>
          </a:p>
        </p:txBody>
      </p:sp>
      <p:pic>
        <p:nvPicPr>
          <p:cNvPr id="1126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486400"/>
            <a:ext cx="1428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>
            <a:lum bright="-10000" contrast="30000"/>
          </a:blip>
          <a:srcRect/>
          <a:stretch>
            <a:fillRect/>
          </a:stretch>
        </p:blipFill>
        <p:spPr bwMode="auto">
          <a:xfrm>
            <a:off x="3810000" y="1752599"/>
            <a:ext cx="1981200" cy="23622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>
            <a:lum bright="-10000" contrast="30000"/>
          </a:blip>
          <a:srcRect/>
          <a:stretch>
            <a:fillRect/>
          </a:stretch>
        </p:blipFill>
        <p:spPr bwMode="auto">
          <a:xfrm>
            <a:off x="6934198" y="4572000"/>
            <a:ext cx="1828802" cy="2124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48600" y="304800"/>
            <a:ext cx="1085850" cy="1371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412</TotalTime>
  <Words>76</Words>
  <Application>Microsoft Office PowerPoint</Application>
  <PresentationFormat>Экран (4:3)</PresentationFormat>
  <Paragraphs>26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Апекс</vt:lpstr>
      <vt:lpstr>интеллектуально-познавательная игра  «Счастливый случай»   совместное сотрудничество детей и родителей</vt:lpstr>
      <vt:lpstr>Все профессии важны, Все профессии нужны</vt:lpstr>
      <vt:lpstr>1 гейм        Разминка</vt:lpstr>
      <vt:lpstr>2 гейм                 Тёмная лошадка</vt:lpstr>
      <vt:lpstr>      Я тебе, ты мне</vt:lpstr>
      <vt:lpstr>3 гейм      Отгадай-ка?</vt:lpstr>
      <vt:lpstr>4 гейм  Крылатые слова</vt:lpstr>
      <vt:lpstr>5 гейм Заморочки из бочки</vt:lpstr>
      <vt:lpstr>6 гейм  Гонка за лидером</vt:lpstr>
      <vt:lpstr>  БЛАГОДАРИМ  ЗА РАБОТУ!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revaz</cp:lastModifiedBy>
  <cp:revision>45</cp:revision>
  <cp:lastPrinted>1601-01-01T00:00:00Z</cp:lastPrinted>
  <dcterms:created xsi:type="dcterms:W3CDTF">1601-01-01T00:00:00Z</dcterms:created>
  <dcterms:modified xsi:type="dcterms:W3CDTF">2012-05-08T21:40:43Z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