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9"/>
  </p:notesMasterIdLst>
  <p:sldIdLst>
    <p:sldId id="256" r:id="rId3"/>
    <p:sldId id="259" r:id="rId4"/>
    <p:sldId id="268" r:id="rId5"/>
    <p:sldId id="270" r:id="rId6"/>
    <p:sldId id="272" r:id="rId7"/>
    <p:sldId id="271" r:id="rId8"/>
    <p:sldId id="273" r:id="rId9"/>
    <p:sldId id="274" r:id="rId10"/>
    <p:sldId id="269" r:id="rId11"/>
    <p:sldId id="290" r:id="rId12"/>
    <p:sldId id="291" r:id="rId13"/>
    <p:sldId id="292" r:id="rId14"/>
    <p:sldId id="294" r:id="rId15"/>
    <p:sldId id="301" r:id="rId16"/>
    <p:sldId id="295" r:id="rId17"/>
    <p:sldId id="296" r:id="rId18"/>
    <p:sldId id="297" r:id="rId19"/>
    <p:sldId id="298" r:id="rId20"/>
    <p:sldId id="299" r:id="rId21"/>
    <p:sldId id="300" r:id="rId22"/>
    <p:sldId id="302" r:id="rId23"/>
    <p:sldId id="275" r:id="rId24"/>
    <p:sldId id="277" r:id="rId25"/>
    <p:sldId id="276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60"/>
  </p:normalViewPr>
  <p:slideViewPr>
    <p:cSldViewPr>
      <p:cViewPr varScale="1">
        <p:scale>
          <a:sx n="70" d="100"/>
          <a:sy n="70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6CF650-8328-4B98-B556-EA1FC98E0C79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435D5D-C73D-4996-BB74-DB911E34B2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BAFE89-1196-4AA0-9F18-8BE4ED3DCE7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D397EF-26E2-406B-8F01-C9FF6C4CDDD3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31FC3D-DF25-4571-ACE5-9AEE5BCFC1C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D85E6A9-F52A-45D2-B841-6E1687A7757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949B54-1CF1-4F62-9C59-A4C9F8BDFF85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43A0B7-057D-4564-A7A4-00CB0079543D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C63100-8820-4250-A94C-DF28D10300F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3B2B5B-E521-4C10-BFAC-936F03DB7AD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DE7FE5-8F5B-49D6-B084-2C2A5EF8534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3E3813-0203-454B-8867-8CD0ABED54C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936C84-0221-42E0-844D-D1D1C52B4AD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D7C871-28C5-461E-9BD7-7EA816D1401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221E8-538E-4C8E-9EF2-79402A2D4F65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D602-4235-40A8-B799-A7F5F9E289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A5199-5178-415E-93C1-0616E3DFAB40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4B997-561C-4A30-A72A-5633D13897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E23F6-447A-40BF-92B4-EFF4FAA526B6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8FADB-C7D7-4151-80A5-0767EC4FC7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B125A-43A0-458D-B15A-B1926F931D15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9AA9C-EE17-4AC0-A064-03C25548BC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3F133-FE95-4560-BCD4-C6787FF2D6B8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8D2E1-DA33-46C6-8A67-99B9ACBEB4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86BAC-A680-4068-978A-29C13A4489E1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D851B-EDE0-42DB-BBF2-27266F8468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85D0C-650A-4706-9D8E-26FFE50AE177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85EBC-7371-49E2-8E49-3E56F3C2A6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02F32-7DD0-4266-812B-4349414D3FF8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BFB76-6032-49D9-8F90-840493C252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BB7B1-0210-454A-809C-4F847CA34817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2B34A-1009-41F5-8633-C5DA9ADE7F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EBA95-4DAF-4DF5-B61F-FB0FCB7C9A30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6F0FB-38D9-4415-B1B9-491D9872C4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1BCE3-3E43-46A2-962F-CC73C7DAB603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29D4F-F101-4A7D-9DEB-5A85E122C7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76F76-D679-4A6A-915C-C23F8B5AB908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C65D4-43C2-4CC2-9322-0FD67EFCC3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0A8EB-A48C-4EC0-8993-16F05A14DBA8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F834E-0406-450C-9481-98C6F84999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E90E7-540F-45AE-8124-075FA6A614F8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AB29D-2767-4B4F-B338-EBC3FA0F0D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D1390-336C-49DB-8789-65EAAB8ADD67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5F274-B076-4858-8A86-AD7A4EA6B2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7D8EB-A287-4831-A9A4-D928AC7071B9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84453-A0C0-4711-AD42-03DDF567BC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59866-EB9D-4E2C-AC28-0F57FC6DECAD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907D7-0780-47C0-9EFA-423ECFB210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8534-EA94-4866-A64D-61FA92A8A959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DD746-39A8-45CC-9CBB-F7726F57BD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A8FDD-C43D-4D36-8176-6963367025A5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C60CB-86F9-4F37-A79F-053258DF1F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27175-9F4B-4360-B88F-A527D75BF2BF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41670-0841-4E31-8632-FE15305783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4C071-7C00-4445-ADBF-735293C826BC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0FDD3-D2EB-4F7E-A925-321637D914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7C7B3-21C6-4D4C-B16E-FB421C70A1D8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51BB7-EAE5-41C9-8308-42C72C8E01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75D36B-4133-48C2-8D8D-D3175496FF3E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F1D0DB-E898-4004-9664-C5D80F2ECF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2B7F38-47D8-4C3B-A715-76D514642C35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9799D5-4F39-48EE-A9E4-BBA06E525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3" r:id="rId2"/>
    <p:sldLayoutId id="2147483732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33" r:id="rId9"/>
    <p:sldLayoutId id="2147483729" r:id="rId10"/>
    <p:sldLayoutId id="214748373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12.xml"/><Relationship Id="rId7" Type="http://schemas.openxmlformats.org/officeDocument/2006/relationships/slide" Target="slide1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7.xml"/><Relationship Id="rId5" Type="http://schemas.openxmlformats.org/officeDocument/2006/relationships/slide" Target="slide15.xml"/><Relationship Id="rId10" Type="http://schemas.openxmlformats.org/officeDocument/2006/relationships/slide" Target="slide13.xml"/><Relationship Id="rId4" Type="http://schemas.openxmlformats.org/officeDocument/2006/relationships/slide" Target="slide16.xml"/><Relationship Id="rId9" Type="http://schemas.openxmlformats.org/officeDocument/2006/relationships/slide" Target="slide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gif"/><Relationship Id="rId5" Type="http://schemas.openxmlformats.org/officeDocument/2006/relationships/slide" Target="slide1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775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4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61528" y="2143116"/>
            <a:ext cx="8420960" cy="175432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>
                  <a:prstDash val="solid"/>
                </a:ln>
                <a:solidFill>
                  <a:schemeClr val="bg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Рынок труда и безработица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>
            <a:hlinkClick r:id="rId3" action="ppaction://hlinksldjump"/>
          </p:cNvPr>
          <p:cNvSpPr/>
          <p:nvPr/>
        </p:nvSpPr>
        <p:spPr>
          <a:xfrm>
            <a:off x="642910" y="785794"/>
            <a:ext cx="1357322" cy="1357322"/>
          </a:xfrm>
          <a:prstGeom prst="ellipse">
            <a:avLst/>
          </a:prstGeom>
          <a:solidFill>
            <a:srgbClr val="FFC000"/>
          </a:solidFill>
          <a:ln w="5715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2" name="Овал 71">
            <a:hlinkClick r:id="rId4" action="ppaction://hlinksldjump"/>
          </p:cNvPr>
          <p:cNvSpPr/>
          <p:nvPr/>
        </p:nvSpPr>
        <p:spPr>
          <a:xfrm>
            <a:off x="7143768" y="785794"/>
            <a:ext cx="1357322" cy="1357322"/>
          </a:xfrm>
          <a:prstGeom prst="ellipse">
            <a:avLst/>
          </a:prstGeom>
          <a:solidFill>
            <a:srgbClr val="FFC000"/>
          </a:solidFill>
          <a:ln w="5715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73" name="Овал 72">
            <a:hlinkClick r:id="rId5" action="ppaction://hlinksldjump"/>
          </p:cNvPr>
          <p:cNvSpPr/>
          <p:nvPr/>
        </p:nvSpPr>
        <p:spPr>
          <a:xfrm>
            <a:off x="5000628" y="785794"/>
            <a:ext cx="1357322" cy="1357322"/>
          </a:xfrm>
          <a:prstGeom prst="ellipse">
            <a:avLst/>
          </a:prstGeom>
          <a:solidFill>
            <a:srgbClr val="FFC000"/>
          </a:solidFill>
          <a:ln w="5715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74" name="Овал 73">
            <a:hlinkClick r:id="rId6" action="ppaction://hlinksldjump"/>
          </p:cNvPr>
          <p:cNvSpPr/>
          <p:nvPr/>
        </p:nvSpPr>
        <p:spPr>
          <a:xfrm>
            <a:off x="714348" y="3143248"/>
            <a:ext cx="1357322" cy="1357322"/>
          </a:xfrm>
          <a:prstGeom prst="ellipse">
            <a:avLst/>
          </a:prstGeom>
          <a:solidFill>
            <a:srgbClr val="FFC000"/>
          </a:solidFill>
          <a:ln w="5715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75" name="Овал 74">
            <a:hlinkClick r:id="rId7" action="ppaction://hlinksldjump"/>
          </p:cNvPr>
          <p:cNvSpPr/>
          <p:nvPr/>
        </p:nvSpPr>
        <p:spPr>
          <a:xfrm>
            <a:off x="5000628" y="3143248"/>
            <a:ext cx="1357322" cy="1357322"/>
          </a:xfrm>
          <a:prstGeom prst="ellipse">
            <a:avLst/>
          </a:prstGeom>
          <a:solidFill>
            <a:srgbClr val="FFC000"/>
          </a:solidFill>
          <a:ln w="5715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76" name="Овал 75">
            <a:hlinkClick r:id="rId8" action="ppaction://hlinksldjump"/>
          </p:cNvPr>
          <p:cNvSpPr/>
          <p:nvPr/>
        </p:nvSpPr>
        <p:spPr>
          <a:xfrm>
            <a:off x="7143768" y="3071810"/>
            <a:ext cx="1357322" cy="1357322"/>
          </a:xfrm>
          <a:prstGeom prst="ellipse">
            <a:avLst/>
          </a:prstGeom>
          <a:solidFill>
            <a:srgbClr val="FFC000"/>
          </a:solidFill>
          <a:ln w="5715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77" name="Овал 76">
            <a:hlinkClick r:id="rId9" action="ppaction://hlinksldjump"/>
          </p:cNvPr>
          <p:cNvSpPr/>
          <p:nvPr/>
        </p:nvSpPr>
        <p:spPr>
          <a:xfrm>
            <a:off x="2786050" y="3143248"/>
            <a:ext cx="1357322" cy="1357322"/>
          </a:xfrm>
          <a:prstGeom prst="ellipse">
            <a:avLst/>
          </a:prstGeom>
          <a:solidFill>
            <a:srgbClr val="FFC000"/>
          </a:solidFill>
          <a:ln w="5715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78" name="Овал 77">
            <a:hlinkClick r:id="rId10" action="ppaction://hlinksldjump"/>
          </p:cNvPr>
          <p:cNvSpPr/>
          <p:nvPr/>
        </p:nvSpPr>
        <p:spPr>
          <a:xfrm>
            <a:off x="2786050" y="785794"/>
            <a:ext cx="1357322" cy="1357322"/>
          </a:xfrm>
          <a:prstGeom prst="ellipse">
            <a:avLst/>
          </a:prstGeom>
          <a:solidFill>
            <a:srgbClr val="FFC000"/>
          </a:solidFill>
          <a:ln w="5715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:\А. Чупров Л.А презентации\А. наглядность\А. фон школьная тема\790f43c5102a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588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 descr="D:\А. Чупров Л.А презентации\А. наглядность\А. люди анимация\anim349.gif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388" y="5732463"/>
            <a:ext cx="2405062" cy="1003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/>
          </a:extLst>
        </p:spPr>
      </p:pic>
      <p:sp>
        <p:nvSpPr>
          <p:cNvPr id="2" name="Прямоугольник 1">
            <a:hlinkClick r:id="rId3" action="ppaction://hlinksldjump"/>
          </p:cNvPr>
          <p:cNvSpPr/>
          <p:nvPr/>
        </p:nvSpPr>
        <p:spPr>
          <a:xfrm>
            <a:off x="0" y="-26988"/>
            <a:ext cx="9144000" cy="702786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2"/>
          <p:cNvSpPr>
            <a:spLocks noChangeArrowheads="1"/>
          </p:cNvSpPr>
          <p:nvPr/>
        </p:nvSpPr>
        <p:spPr bwMode="auto">
          <a:xfrm>
            <a:off x="0" y="398463"/>
            <a:ext cx="9144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Явление на рынке труда, которое характеризуется превышением предложения рабочей силы над спросом на нее – это </a:t>
            </a:r>
          </a:p>
        </p:txBody>
      </p:sp>
      <p:sp>
        <p:nvSpPr>
          <p:cNvPr id="4" name="Прямоугольник 3">
            <a:hlinkClick r:id="rId3" action="ppaction://hlinksldjump"/>
          </p:cNvPr>
          <p:cNvSpPr/>
          <p:nvPr/>
        </p:nvSpPr>
        <p:spPr>
          <a:xfrm>
            <a:off x="1" y="2643182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инфляция</a:t>
            </a:r>
          </a:p>
        </p:txBody>
      </p:sp>
      <p:sp>
        <p:nvSpPr>
          <p:cNvPr id="5" name="Прямоугольник 4">
            <a:hlinkClick r:id="rId3" action="ppaction://hlinksldjump"/>
          </p:cNvPr>
          <p:cNvSpPr/>
          <p:nvPr/>
        </p:nvSpPr>
        <p:spPr>
          <a:xfrm>
            <a:off x="1" y="3643314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занятость</a:t>
            </a:r>
          </a:p>
        </p:txBody>
      </p:sp>
      <p:sp>
        <p:nvSpPr>
          <p:cNvPr id="6" name="Прямоугольник 5">
            <a:hlinkClick r:id="rId4" action="ppaction://hlinksldjump"/>
          </p:cNvPr>
          <p:cNvSpPr/>
          <p:nvPr/>
        </p:nvSpPr>
        <p:spPr>
          <a:xfrm>
            <a:off x="1" y="4643446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безработица</a:t>
            </a:r>
          </a:p>
        </p:txBody>
      </p:sp>
      <p:sp>
        <p:nvSpPr>
          <p:cNvPr id="7" name="Прямоугольник 6">
            <a:hlinkClick r:id="rId3" action="ppaction://hlinksldjump"/>
          </p:cNvPr>
          <p:cNvSpPr/>
          <p:nvPr/>
        </p:nvSpPr>
        <p:spPr>
          <a:xfrm>
            <a:off x="0" y="5643578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конкуренция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2"/>
          <p:cNvSpPr>
            <a:spLocks noChangeArrowheads="1"/>
          </p:cNvSpPr>
          <p:nvPr/>
        </p:nvSpPr>
        <p:spPr bwMode="auto">
          <a:xfrm>
            <a:off x="0" y="0"/>
            <a:ext cx="9144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Прямоугольник 3">
            <a:hlinkClick r:id="rId3" action="ppaction://hlinksldjump"/>
          </p:cNvPr>
          <p:cNvSpPr/>
          <p:nvPr/>
        </p:nvSpPr>
        <p:spPr>
          <a:xfrm>
            <a:off x="1" y="2571744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скрытой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4" action="ppaction://hlinksldjump"/>
          </p:cNvPr>
          <p:cNvSpPr/>
          <p:nvPr/>
        </p:nvSpPr>
        <p:spPr>
          <a:xfrm>
            <a:off x="1" y="3786190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структурной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>
            <a:hlinkClick r:id="rId4" action="ppaction://hlinksldjump"/>
          </p:cNvPr>
          <p:cNvSpPr/>
          <p:nvPr/>
        </p:nvSpPr>
        <p:spPr>
          <a:xfrm>
            <a:off x="0" y="4929198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сезонной</a:t>
            </a:r>
            <a:endParaRPr lang="ru-RU" sz="32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>
            <a:hlinkClick r:id="rId4" action="ppaction://hlinksldjump"/>
          </p:cNvPr>
          <p:cNvSpPr/>
          <p:nvPr/>
        </p:nvSpPr>
        <p:spPr>
          <a:xfrm>
            <a:off x="1" y="6065912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фрикционной</a:t>
            </a: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7" name="TextBox 7"/>
          <p:cNvSpPr txBox="1">
            <a:spLocks noChangeArrowheads="1"/>
          </p:cNvSpPr>
          <p:nvPr/>
        </p:nvSpPr>
        <p:spPr bwMode="auto">
          <a:xfrm>
            <a:off x="0" y="0"/>
            <a:ext cx="9144000" cy="233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Безработица, которая характеризуется накоплением на предприятиях излишней , неэффективной рабочей силы, что приводит к снижению производительности труда,  называется</a:t>
            </a:r>
          </a:p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:\А. Чупров Л.А презентации\А. наглядность\А. фон школьная тема\867cc61fbea8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6988"/>
            <a:ext cx="9144000" cy="6911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 descr="D:\А. Чупров Л.А презентации\А. наглядность\Анимации буквенные\55555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288" y="4205288"/>
            <a:ext cx="1944687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>
            <a:hlinkClick r:id="rId3" action="ppaction://hlinksldjump"/>
          </p:cNvPr>
          <p:cNvSpPr/>
          <p:nvPr/>
        </p:nvSpPr>
        <p:spPr>
          <a:xfrm>
            <a:off x="0" y="-198438"/>
            <a:ext cx="9144000" cy="705643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hlinkClick r:id="rId3" action="ppaction://hlinksldjump"/>
          </p:cNvPr>
          <p:cNvSpPr/>
          <p:nvPr/>
        </p:nvSpPr>
        <p:spPr>
          <a:xfrm>
            <a:off x="1" y="3286124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4" action="ppaction://hlinksldjump"/>
          </p:cNvPr>
          <p:cNvSpPr/>
          <p:nvPr/>
        </p:nvSpPr>
        <p:spPr>
          <a:xfrm>
            <a:off x="0" y="4214818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верно только Б </a:t>
            </a:r>
            <a:endParaRPr lang="ru-RU" sz="36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1" y="5143512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верны оба суждения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>
            <a:hlinkClick r:id="rId3" action="ppaction://hlinksldjump"/>
          </p:cNvPr>
          <p:cNvSpPr/>
          <p:nvPr/>
        </p:nvSpPr>
        <p:spPr>
          <a:xfrm>
            <a:off x="1" y="6065912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оба суждения неверны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/>
          </a:p>
        </p:txBody>
      </p:sp>
      <p:sp>
        <p:nvSpPr>
          <p:cNvPr id="20494" name="TextBox 7"/>
          <p:cNvSpPr txBox="1">
            <a:spLocks noChangeArrowheads="1"/>
          </p:cNvSpPr>
          <p:nvPr/>
        </p:nvSpPr>
        <p:spPr bwMode="auto">
          <a:xfrm>
            <a:off x="1428750" y="3286125"/>
            <a:ext cx="3500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latin typeface="Times New Roman" pitchFamily="18" charset="0"/>
                <a:cs typeface="Times New Roman" pitchFamily="18" charset="0"/>
              </a:rPr>
              <a:t>верно только А </a:t>
            </a:r>
            <a:endParaRPr lang="ru-RU" sz="3600">
              <a:latin typeface="Calibri" pitchFamily="34" charset="0"/>
            </a:endParaRPr>
          </a:p>
        </p:txBody>
      </p:sp>
      <p:sp>
        <p:nvSpPr>
          <p:cNvPr id="20495" name="TextBox 8"/>
          <p:cNvSpPr txBox="1">
            <a:spLocks noChangeArrowheads="1"/>
          </p:cNvSpPr>
          <p:nvPr/>
        </p:nvSpPr>
        <p:spPr bwMode="auto">
          <a:xfrm>
            <a:off x="0" y="0"/>
            <a:ext cx="914400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Верны ли следующие суждения о безработных?</a:t>
            </a:r>
          </a:p>
          <a:p>
            <a:pPr algn="just"/>
            <a:r>
              <a:rPr lang="ru-RU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А) Безработные – это люди, не работающие и не желающие работать.</a:t>
            </a:r>
          </a:p>
          <a:p>
            <a:pPr algn="just"/>
            <a:r>
              <a:rPr lang="ru-RU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Б)  Безработные – это доля трудоспособного насе-ления, временно испытывающего сложности с трудоустройством. </a:t>
            </a:r>
          </a:p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Прямоугольник 2"/>
          <p:cNvSpPr>
            <a:spLocks noChangeArrowheads="1"/>
          </p:cNvSpPr>
          <p:nvPr/>
        </p:nvSpPr>
        <p:spPr bwMode="auto">
          <a:xfrm>
            <a:off x="0" y="0"/>
            <a:ext cx="9144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Укажите вид безработицы, вызванной кризисом экономики</a:t>
            </a:r>
          </a:p>
        </p:txBody>
      </p:sp>
      <p:sp>
        <p:nvSpPr>
          <p:cNvPr id="4" name="Прямоугольник 3">
            <a:hlinkClick r:id="rId3" action="ppaction://hlinksldjump"/>
          </p:cNvPr>
          <p:cNvSpPr/>
          <p:nvPr/>
        </p:nvSpPr>
        <p:spPr>
          <a:xfrm>
            <a:off x="-1" y="1628800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             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структурная</a:t>
            </a: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3" action="ppaction://hlinksldjump"/>
          </p:cNvPr>
          <p:cNvSpPr/>
          <p:nvPr/>
        </p:nvSpPr>
        <p:spPr>
          <a:xfrm>
            <a:off x="1" y="2636912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фрикционная</a:t>
            </a: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0" y="3714752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скрытая</a:t>
            </a:r>
            <a:endParaRPr lang="ru-RU" sz="36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>
            <a:hlinkClick r:id="rId4" action="ppaction://hlinksldjump"/>
          </p:cNvPr>
          <p:cNvSpPr/>
          <p:nvPr/>
        </p:nvSpPr>
        <p:spPr>
          <a:xfrm>
            <a:off x="1" y="4786322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                   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циклическая</a:t>
            </a:r>
            <a:endParaRPr lang="ru-RU" sz="2800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2"/>
          <p:cNvSpPr>
            <a:spLocks noChangeArrowheads="1"/>
          </p:cNvSpPr>
          <p:nvPr/>
        </p:nvSpPr>
        <p:spPr bwMode="auto">
          <a:xfrm>
            <a:off x="0" y="0"/>
            <a:ext cx="9144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Человек числится на предприятии в качестве рабочей силы, но не работает и заработную плату не получает. Это безработица</a:t>
            </a:r>
          </a:p>
        </p:txBody>
      </p:sp>
      <p:sp>
        <p:nvSpPr>
          <p:cNvPr id="4" name="Прямоугольник 3">
            <a:hlinkClick r:id="rId3" action="ppaction://hlinksldjump"/>
          </p:cNvPr>
          <p:cNvSpPr/>
          <p:nvPr/>
        </p:nvSpPr>
        <p:spPr>
          <a:xfrm>
            <a:off x="-1" y="1628800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структурная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3" action="ppaction://hlinksldjump"/>
          </p:cNvPr>
          <p:cNvSpPr/>
          <p:nvPr/>
        </p:nvSpPr>
        <p:spPr>
          <a:xfrm>
            <a:off x="1" y="2636912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фрикционная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>
            <a:hlinkClick r:id="rId4" action="ppaction://hlinksldjump"/>
          </p:cNvPr>
          <p:cNvSpPr/>
          <p:nvPr/>
        </p:nvSpPr>
        <p:spPr>
          <a:xfrm>
            <a:off x="-29911" y="3717032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скрытая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>
            <a:hlinkClick r:id="rId3" action="ppaction://hlinksldjump"/>
          </p:cNvPr>
          <p:cNvSpPr/>
          <p:nvPr/>
        </p:nvSpPr>
        <p:spPr>
          <a:xfrm>
            <a:off x="-29911" y="4797152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циклическая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Прямоугольник 2"/>
          <p:cNvSpPr>
            <a:spLocks noChangeArrowheads="1"/>
          </p:cNvSpPr>
          <p:nvPr/>
        </p:nvSpPr>
        <p:spPr bwMode="auto">
          <a:xfrm>
            <a:off x="0" y="0"/>
            <a:ext cx="9144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6. Человек потерял работу из-за спада в экономике. Это безработица</a:t>
            </a:r>
          </a:p>
          <a:p>
            <a:pPr algn="ctr"/>
            <a:endParaRPr lang="ru-RU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>
            <a:hlinkClick r:id="rId3" action="ppaction://hlinksldjump"/>
          </p:cNvPr>
          <p:cNvSpPr/>
          <p:nvPr/>
        </p:nvSpPr>
        <p:spPr>
          <a:xfrm>
            <a:off x="-1" y="1628800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фрикционная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4" action="ppaction://hlinksldjump"/>
          </p:cNvPr>
          <p:cNvSpPr/>
          <p:nvPr/>
        </p:nvSpPr>
        <p:spPr>
          <a:xfrm>
            <a:off x="1" y="2636912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циклическая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-29911" y="3717032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структурная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>
            <a:hlinkClick r:id="rId3" action="ppaction://hlinksldjump"/>
          </p:cNvPr>
          <p:cNvSpPr/>
          <p:nvPr/>
        </p:nvSpPr>
        <p:spPr>
          <a:xfrm>
            <a:off x="-29911" y="4797152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естественная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hlinkClick r:id="rId3" action="ppaction://hlinksldjump"/>
          </p:cNvPr>
          <p:cNvSpPr/>
          <p:nvPr/>
        </p:nvSpPr>
        <p:spPr>
          <a:xfrm>
            <a:off x="1" y="2214554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зависит от величины циклической безработицы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4" action="ppaction://hlinksldjump"/>
          </p:cNvPr>
          <p:cNvSpPr/>
          <p:nvPr/>
        </p:nvSpPr>
        <p:spPr>
          <a:xfrm>
            <a:off x="1" y="3500438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постоянная величина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>
            <a:hlinkClick r:id="rId4" action="ppaction://hlinksldjump"/>
          </p:cNvPr>
          <p:cNvSpPr/>
          <p:nvPr/>
        </p:nvSpPr>
        <p:spPr>
          <a:xfrm>
            <a:off x="1" y="4714884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переменная величина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>
            <a:hlinkClick r:id="rId4" action="ppaction://hlinksldjump"/>
          </p:cNvPr>
          <p:cNvSpPr/>
          <p:nvPr/>
        </p:nvSpPr>
        <p:spPr>
          <a:xfrm>
            <a:off x="1" y="5857892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равен нулю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90" name="TextBox 7"/>
          <p:cNvSpPr txBox="1">
            <a:spLocks noChangeArrowheads="1"/>
          </p:cNvSpPr>
          <p:nvPr/>
        </p:nvSpPr>
        <p:spPr bwMode="auto">
          <a:xfrm>
            <a:off x="857250" y="500063"/>
            <a:ext cx="69167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7. Естественный уровень безработицы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1500174"/>
            <a:ext cx="8420960" cy="378565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Труд есть единственный источник                                                    богатства; богатство, добываемое                                                   трудом, есть единственное лекарство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против страданий бедности и против                                                  пороков праздности.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                                            Д. Писарев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Прямоугольник 2"/>
          <p:cNvSpPr>
            <a:spLocks noChangeArrowheads="1"/>
          </p:cNvSpPr>
          <p:nvPr/>
        </p:nvSpPr>
        <p:spPr bwMode="auto">
          <a:xfrm>
            <a:off x="0" y="398463"/>
            <a:ext cx="9144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8. Профсоюз добился повышения минимальной ставки заработной платы, и уровень ставки стал выше ее равновесного значения. В данной отрасли</a:t>
            </a:r>
          </a:p>
        </p:txBody>
      </p:sp>
      <p:sp>
        <p:nvSpPr>
          <p:cNvPr id="4" name="Прямоугольник 3">
            <a:hlinkClick r:id="rId3" action="ppaction://hlinksldjump"/>
          </p:cNvPr>
          <p:cNvSpPr/>
          <p:nvPr/>
        </p:nvSpPr>
        <p:spPr>
          <a:xfrm>
            <a:off x="1" y="2643182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спрос на труд увеличится</a:t>
            </a:r>
          </a:p>
        </p:txBody>
      </p:sp>
      <p:sp>
        <p:nvSpPr>
          <p:cNvPr id="5" name="Прямоугольник 4">
            <a:hlinkClick r:id="rId3" action="ppaction://hlinksldjump"/>
          </p:cNvPr>
          <p:cNvSpPr/>
          <p:nvPr/>
        </p:nvSpPr>
        <p:spPr>
          <a:xfrm>
            <a:off x="1" y="3643314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возникнет дефицит рабочей силы</a:t>
            </a:r>
          </a:p>
        </p:txBody>
      </p:sp>
      <p:sp>
        <p:nvSpPr>
          <p:cNvPr id="6" name="Прямоугольник 5">
            <a:hlinkClick r:id="" action="ppaction://hlinkshowjump?jump=nextslide"/>
          </p:cNvPr>
          <p:cNvSpPr/>
          <p:nvPr/>
        </p:nvSpPr>
        <p:spPr>
          <a:xfrm>
            <a:off x="1" y="4643446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возникнет избыток рабочей силы</a:t>
            </a:r>
          </a:p>
        </p:txBody>
      </p:sp>
      <p:sp>
        <p:nvSpPr>
          <p:cNvPr id="7" name="Прямоугольник 6">
            <a:hlinkClick r:id="rId3" action="ppaction://hlinksldjump"/>
          </p:cNvPr>
          <p:cNvSpPr/>
          <p:nvPr/>
        </p:nvSpPr>
        <p:spPr>
          <a:xfrm>
            <a:off x="0" y="5643578"/>
            <a:ext cx="9143999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предложение труда сохранится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D:\А. Чупров Л.А презентации\А. наглядность\А. фон школьная тема\867cc61fbea8.jp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6988"/>
            <a:ext cx="9144000" cy="6911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3" descr="D:\А. Чупров Л.А презентации\А. наглядность\Анимации буквенные\55555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4205288"/>
            <a:ext cx="1944687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>
            <a:hlinkClick r:id="" action="ppaction://hlinkshowjump?jump=nextslide"/>
          </p:cNvPr>
          <p:cNvSpPr/>
          <p:nvPr/>
        </p:nvSpPr>
        <p:spPr>
          <a:xfrm>
            <a:off x="0" y="0"/>
            <a:ext cx="9144000" cy="69119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1071563" y="1143000"/>
            <a:ext cx="6929437" cy="529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7200">
                <a:latin typeface="Times New Roman" pitchFamily="18" charset="0"/>
                <a:cs typeface="Times New Roman" pitchFamily="18" charset="0"/>
              </a:rPr>
              <a:t>Государственная политика в области занятости</a:t>
            </a: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274638"/>
            <a:ext cx="8643937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Данные зарубежных исследований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214438"/>
            <a:ext cx="8229600" cy="5214937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Год безработицы укорачивает жизнь человека на пять лет.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Увеличение безработицы на 1 % приводит к росту числа самоубийств на 4,1%, тюремных заключений – на 4%, убийств – на 5,7%, а также к увеличению общего показателя смертности на 1,9%. 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Проанализируйте данные исследований и ответьте на вопросы: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Почему государство вмешивается в работу рынка труда? Насколько важно для государства решение проблем занятости и безработицы?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1"/>
          <p:cNvSpPr txBox="1">
            <a:spLocks noChangeArrowheads="1"/>
          </p:cNvSpPr>
          <p:nvPr/>
        </p:nvSpPr>
        <p:spPr bwMode="auto">
          <a:xfrm>
            <a:off x="285750" y="1071563"/>
            <a:ext cx="8643938" cy="467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4000">
                <a:latin typeface="Times New Roman" pitchFamily="18" charset="0"/>
                <a:cs typeface="Times New Roman" pitchFamily="18" charset="0"/>
              </a:rPr>
              <a:t>Учитывая отрицательные последствия безработицы, занятость нуждается в целенаправленном государственном регулировании. </a:t>
            </a:r>
          </a:p>
          <a:p>
            <a:pPr algn="just"/>
            <a:endParaRPr lang="ru-RU" sz="40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000">
                <a:latin typeface="Times New Roman" pitchFamily="18" charset="0"/>
                <a:cs typeface="Times New Roman" pitchFamily="18" charset="0"/>
              </a:rPr>
              <a:t>Назовите направления регулирования рынка труда.</a:t>
            </a:r>
          </a:p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1"/>
          <p:cNvSpPr txBox="1">
            <a:spLocks noChangeArrowheads="1"/>
          </p:cNvSpPr>
          <p:nvPr/>
        </p:nvSpPr>
        <p:spPr bwMode="auto">
          <a:xfrm>
            <a:off x="1071563" y="1643063"/>
            <a:ext cx="6929437" cy="369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7200">
                <a:latin typeface="Times New Roman" pitchFamily="18" charset="0"/>
                <a:cs typeface="Times New Roman" pitchFamily="18" charset="0"/>
              </a:rPr>
              <a:t>Как найти свое место на рынке труда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Box 1"/>
          <p:cNvSpPr txBox="1">
            <a:spLocks noChangeArrowheads="1"/>
          </p:cNvSpPr>
          <p:nvPr/>
        </p:nvSpPr>
        <p:spPr bwMode="auto">
          <a:xfrm>
            <a:off x="285750" y="1571625"/>
            <a:ext cx="8643938" cy="344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Лишь трудом и борьбой достигается </a:t>
            </a:r>
            <a:r>
              <a:rPr lang="ru-RU" sz="4000">
                <a:latin typeface="Constantia" pitchFamily="18" charset="0"/>
              </a:rPr>
              <a:t>                                                    </a:t>
            </a:r>
            <a:r>
              <a:rPr lang="ru-RU" sz="4000">
                <a:latin typeface="Times New Roman" pitchFamily="18" charset="0"/>
                <a:cs typeface="Times New Roman" pitchFamily="18" charset="0"/>
              </a:rPr>
              <a:t>самобытность и чувство собственного </a:t>
            </a:r>
            <a:r>
              <a:rPr lang="ru-RU" sz="4000">
                <a:latin typeface="Constantia" pitchFamily="18" charset="0"/>
              </a:rPr>
              <a:t>                                                  </a:t>
            </a:r>
            <a:r>
              <a:rPr lang="ru-RU" sz="4000">
                <a:latin typeface="Times New Roman" pitchFamily="18" charset="0"/>
                <a:cs typeface="Times New Roman" pitchFamily="18" charset="0"/>
              </a:rPr>
              <a:t>достоинства. </a:t>
            </a:r>
            <a:r>
              <a:rPr lang="ru-RU" sz="4000">
                <a:latin typeface="Constantia" pitchFamily="18" charset="0"/>
              </a:rPr>
              <a:t> </a:t>
            </a:r>
          </a:p>
          <a:p>
            <a:pPr algn="r"/>
            <a:r>
              <a:rPr lang="ru-RU" sz="4000">
                <a:latin typeface="Times New Roman" pitchFamily="18" charset="0"/>
                <a:cs typeface="Times New Roman" pitchFamily="18" charset="0"/>
              </a:rPr>
              <a:t>Ф. Достоевский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</a:p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Box 1"/>
          <p:cNvSpPr txBox="1">
            <a:spLocks noChangeArrowheads="1"/>
          </p:cNvSpPr>
          <p:nvPr/>
        </p:nvSpPr>
        <p:spPr bwMode="auto">
          <a:xfrm>
            <a:off x="571500" y="1071563"/>
            <a:ext cx="8001000" cy="510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4400">
                <a:latin typeface="Times New Roman" pitchFamily="18" charset="0"/>
                <a:cs typeface="Times New Roman" pitchFamily="18" charset="0"/>
              </a:rPr>
              <a:t>Представьте, что вы только что закончили профессиональное образование и ищите работу по специальности. </a:t>
            </a:r>
          </a:p>
          <a:p>
            <a:pPr algn="just"/>
            <a:r>
              <a:rPr lang="ru-RU" sz="4400">
                <a:latin typeface="Times New Roman" pitchFamily="18" charset="0"/>
                <a:cs typeface="Times New Roman" pitchFamily="18" charset="0"/>
              </a:rPr>
              <a:t>Какие источники получения информации о вакансиях существуют? </a:t>
            </a:r>
            <a:endParaRPr lang="ru-RU" sz="4000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642938" y="2000250"/>
            <a:ext cx="80010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4400">
                <a:latin typeface="Times New Roman" pitchFamily="18" charset="0"/>
                <a:cs typeface="Times New Roman" pitchFamily="18" charset="0"/>
              </a:rPr>
              <a:t>Как вы считаете, как в наше время идет трудоустройство молодых?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1"/>
          <p:cNvSpPr txBox="1">
            <a:spLocks noChangeArrowheads="1"/>
          </p:cNvSpPr>
          <p:nvPr/>
        </p:nvSpPr>
        <p:spPr bwMode="auto">
          <a:xfrm>
            <a:off x="642938" y="2571750"/>
            <a:ext cx="8001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>
                <a:latin typeface="Times New Roman" pitchFamily="18" charset="0"/>
                <a:cs typeface="Times New Roman" pitchFamily="18" charset="0"/>
              </a:rPr>
              <a:t>Что такое резюме?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285750" y="1071563"/>
            <a:ext cx="8858250" cy="467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latin typeface="Times New Roman" pitchFamily="18" charset="0"/>
                <a:cs typeface="Times New Roman" pitchFamily="18" charset="0"/>
              </a:rPr>
              <a:t>План.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1) Рынок труда.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2) Безработица, ее виды, причины.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3) Государственная политика в области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 занятости.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4) Как найти свое место на рынке труда.     </a:t>
            </a:r>
          </a:p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642938" y="1928813"/>
            <a:ext cx="80010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>
                <a:latin typeface="Times New Roman" pitchFamily="18" charset="0"/>
                <a:cs typeface="Times New Roman" pitchFamily="18" charset="0"/>
              </a:rPr>
              <a:t>Отчет творческой группы о востребованных и невостребованных профессиях в нашем городе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Box 1"/>
          <p:cNvSpPr txBox="1">
            <a:spLocks noChangeArrowheads="1"/>
          </p:cNvSpPr>
          <p:nvPr/>
        </p:nvSpPr>
        <p:spPr bwMode="auto">
          <a:xfrm>
            <a:off x="357188" y="301625"/>
            <a:ext cx="8429625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>
                <a:latin typeface="Times New Roman" pitchFamily="18" charset="0"/>
                <a:cs typeface="Times New Roman" pitchFamily="18" charset="0"/>
              </a:rPr>
              <a:t>Отчет творческой группы о результатах социологического опроса молодежи в нашем городе</a:t>
            </a:r>
          </a:p>
          <a:p>
            <a:pPr algn="ctr"/>
            <a:r>
              <a:rPr lang="ru-RU" sz="4800">
                <a:latin typeface="Times New Roman" pitchFamily="18" charset="0"/>
                <a:cs typeface="Times New Roman" pitchFamily="18" charset="0"/>
              </a:rPr>
              <a:t>«Представьте, что Вы уже дипломированный специалист и трудоустраиваетесь. Как Вы думаете, какие трудности и проблемы могут возникнуть у Вас при трудоустройстве?»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Box 1"/>
          <p:cNvSpPr txBox="1">
            <a:spLocks noChangeArrowheads="1"/>
          </p:cNvSpPr>
          <p:nvPr/>
        </p:nvSpPr>
        <p:spPr bwMode="auto">
          <a:xfrm>
            <a:off x="500063" y="2214563"/>
            <a:ext cx="842962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>
                <a:latin typeface="Times New Roman" pitchFamily="18" charset="0"/>
                <a:cs typeface="Times New Roman" pitchFamily="18" charset="0"/>
              </a:rPr>
              <a:t>Как Вы думаете, почему работодатели требуют наличия стажа работы?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Box 1"/>
          <p:cNvSpPr txBox="1">
            <a:spLocks noChangeArrowheads="1"/>
          </p:cNvSpPr>
          <p:nvPr/>
        </p:nvSpPr>
        <p:spPr bwMode="auto">
          <a:xfrm>
            <a:off x="500063" y="2214563"/>
            <a:ext cx="842962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>
                <a:latin typeface="Times New Roman" pitchFamily="18" charset="0"/>
                <a:cs typeface="Times New Roman" pitchFamily="18" charset="0"/>
              </a:rPr>
              <a:t>Как может повлиять на положение молодежи требование стажа при трудоустройстве?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Box 1"/>
          <p:cNvSpPr txBox="1">
            <a:spLocks noChangeArrowheads="1"/>
          </p:cNvSpPr>
          <p:nvPr/>
        </p:nvSpPr>
        <p:spPr bwMode="auto">
          <a:xfrm>
            <a:off x="285750" y="1571625"/>
            <a:ext cx="8643938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Человек лишь там чего-то добивается, где он верит в свои силы.                                                      </a:t>
            </a:r>
          </a:p>
          <a:p>
            <a:pPr algn="r"/>
            <a:r>
              <a:rPr lang="ru-RU" sz="4000">
                <a:latin typeface="Times New Roman" pitchFamily="18" charset="0"/>
                <a:cs typeface="Times New Roman" pitchFamily="18" charset="0"/>
              </a:rPr>
              <a:t>Людвиг Фейербах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Box 1"/>
          <p:cNvSpPr txBox="1">
            <a:spLocks noChangeArrowheads="1"/>
          </p:cNvSpPr>
          <p:nvPr/>
        </p:nvSpPr>
        <p:spPr bwMode="auto">
          <a:xfrm>
            <a:off x="285750" y="500063"/>
            <a:ext cx="85725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Закончите любую из предложенных фраз: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Самым интересным на уроке было __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Мне понравилось _______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Сегодня на уроке я так и не понял(а) _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Меня заинтересовало ______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Хотел(а) бы узнать побольше о ______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Мне не понравилось ________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Я считаю, что сегодня мы 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Box 1"/>
          <p:cNvSpPr txBox="1">
            <a:spLocks noChangeArrowheads="1"/>
          </p:cNvSpPr>
          <p:nvPr/>
        </p:nvSpPr>
        <p:spPr bwMode="auto">
          <a:xfrm>
            <a:off x="285750" y="2643188"/>
            <a:ext cx="8643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latin typeface="Times New Roman" pitchFamily="18" charset="0"/>
                <a:cs typeface="Times New Roman" pitchFamily="18" charset="0"/>
              </a:rPr>
              <a:t>Спасибо за работу на уроке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285750" y="1071563"/>
            <a:ext cx="8643938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Истинное сокровище людей – умение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трудиться.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                                                          Эзоп                                                      </a:t>
            </a:r>
          </a:p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643063" y="1857375"/>
            <a:ext cx="5715000" cy="233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>
                <a:latin typeface="Times New Roman" pitchFamily="18" charset="0"/>
                <a:cs typeface="Times New Roman" pitchFamily="18" charset="0"/>
              </a:rPr>
              <a:t> Рынок труда</a:t>
            </a: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1643063" y="1857375"/>
            <a:ext cx="5715000" cy="233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>
                <a:latin typeface="Times New Roman" pitchFamily="18" charset="0"/>
                <a:cs typeface="Times New Roman" pitchFamily="18" charset="0"/>
              </a:rPr>
              <a:t>«Блиц-опрос»</a:t>
            </a:r>
          </a:p>
          <a:p>
            <a:pPr algn="ctr"/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>
                <a:latin typeface="Times New Roman" pitchFamily="18" charset="0"/>
                <a:cs typeface="Times New Roman" pitchFamily="18" charset="0"/>
              </a:rPr>
              <a:t>Время выполнения 5 минут </a:t>
            </a:r>
          </a:p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571625" y="1143000"/>
            <a:ext cx="5715000" cy="455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7200">
                <a:latin typeface="Times New Roman" pitchFamily="18" charset="0"/>
                <a:cs typeface="Times New Roman" pitchFamily="18" charset="0"/>
              </a:rPr>
              <a:t> Безработица, ее виды, причины</a:t>
            </a: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285750" y="1928813"/>
            <a:ext cx="8643938" cy="283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Самый несчастный из людей тот, для 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кого в мире не нашлось работы.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                                                Т. Карлель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</a:p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38" y="1428750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«Уровень безработицы с развитой рыночной экономикой, в %»)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2214563"/>
          <a:ext cx="8715432" cy="243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2572"/>
                <a:gridCol w="1452572"/>
                <a:gridCol w="1452572"/>
                <a:gridCol w="1452572"/>
                <a:gridCol w="1452572"/>
                <a:gridCol w="145257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страна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spc="-15" dirty="0" smtClean="0">
                          <a:latin typeface="Times New Roman"/>
                          <a:ea typeface="Times New Roman"/>
                          <a:cs typeface="Times New Roman"/>
                        </a:rPr>
                        <a:t>1980-1989</a:t>
                      </a:r>
                      <a:endParaRPr lang="ru-RU" sz="2400" dirty="0">
                        <a:latin typeface="Times New Roman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spc="-15" dirty="0">
                          <a:latin typeface="Times New Roman"/>
                          <a:ea typeface="Times New Roman"/>
                          <a:cs typeface="Times New Roman"/>
                        </a:rPr>
                        <a:t>1991</a:t>
                      </a:r>
                      <a:endParaRPr lang="ru-RU" sz="2400" dirty="0">
                        <a:latin typeface="Times New Roman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spc="-15" dirty="0">
                          <a:latin typeface="Times New Roman"/>
                          <a:ea typeface="Times New Roman"/>
                          <a:cs typeface="Times New Roman"/>
                        </a:rPr>
                        <a:t>1993</a:t>
                      </a:r>
                      <a:endParaRPr lang="ru-RU" sz="2400" dirty="0">
                        <a:latin typeface="Times New Roman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spc="-15" dirty="0">
                          <a:latin typeface="Times New Roman"/>
                          <a:ea typeface="Times New Roman"/>
                          <a:cs typeface="Times New Roman"/>
                        </a:rPr>
                        <a:t>1998</a:t>
                      </a:r>
                      <a:endParaRPr lang="ru-RU" sz="2400" dirty="0">
                        <a:latin typeface="Times New Roman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spc="-15" dirty="0">
                          <a:latin typeface="Times New Roman"/>
                          <a:ea typeface="Times New Roman"/>
                          <a:cs typeface="Times New Roman"/>
                        </a:rPr>
                        <a:t>2001</a:t>
                      </a:r>
                      <a:endParaRPr lang="ru-RU" sz="2400" dirty="0">
                        <a:latin typeface="Times New Roman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США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Япония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Германия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Франция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Испания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7,3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2,5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7,0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9,0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17,9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6,8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2,1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5,5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9,4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16,3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6,9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2,5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8,8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11,6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22,7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6,5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4,5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10,9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11,7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20,8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4,9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5,0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7,5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8,6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17,6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362" name="TextBox 4"/>
          <p:cNvSpPr txBox="1">
            <a:spLocks noChangeArrowheads="1"/>
          </p:cNvSpPr>
          <p:nvPr/>
        </p:nvSpPr>
        <p:spPr bwMode="auto">
          <a:xfrm>
            <a:off x="735013" y="5072063"/>
            <a:ext cx="72453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>
                <a:latin typeface="Times New Roman" pitchFamily="18" charset="0"/>
                <a:cs typeface="Times New Roman" pitchFamily="18" charset="0"/>
              </a:rPr>
              <a:t>Сравните статистические данные и </a:t>
            </a:r>
          </a:p>
          <a:p>
            <a:pPr algn="ctr"/>
            <a:r>
              <a:rPr lang="ru-RU" sz="3600">
                <a:latin typeface="Times New Roman" pitchFamily="18" charset="0"/>
                <a:cs typeface="Times New Roman" pitchFamily="18" charset="0"/>
              </a:rPr>
              <a:t>сделайте вывод о безработице</a:t>
            </a:r>
            <a:r>
              <a:rPr lang="ru-RU">
                <a:latin typeface="Constantia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</TotalTime>
  <Words>719</Words>
  <Application>Microsoft Office PowerPoint</Application>
  <PresentationFormat>Экран (4:3)</PresentationFormat>
  <Paragraphs>180</Paragraphs>
  <Slides>36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36</vt:i4>
      </vt:variant>
    </vt:vector>
  </HeadingPairs>
  <TitlesOfParts>
    <vt:vector size="44" baseType="lpstr">
      <vt:lpstr>Arial</vt:lpstr>
      <vt:lpstr>Calibri</vt:lpstr>
      <vt:lpstr>Constantia</vt:lpstr>
      <vt:lpstr>Wingdings 2</vt:lpstr>
      <vt:lpstr>Times New Roman</vt:lpstr>
      <vt:lpstr>PMingLiU</vt:lpstr>
      <vt:lpstr>Тема Office</vt:lpstr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 «Уровень безработицы с развитой рыночной экономикой, в %»)  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Данные зарубежных исследований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Иван</dc:creator>
  <cp:lastModifiedBy>Дарёна</cp:lastModifiedBy>
  <cp:revision>47</cp:revision>
  <dcterms:created xsi:type="dcterms:W3CDTF">2011-10-18T14:25:39Z</dcterms:created>
  <dcterms:modified xsi:type="dcterms:W3CDTF">2012-04-19T18:35:15Z</dcterms:modified>
</cp:coreProperties>
</file>