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62" r:id="rId3"/>
    <p:sldId id="260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59" r:id="rId12"/>
    <p:sldId id="270" r:id="rId13"/>
    <p:sldId id="271" r:id="rId14"/>
    <p:sldId id="275" r:id="rId15"/>
    <p:sldId id="272" r:id="rId16"/>
    <p:sldId id="273" r:id="rId17"/>
    <p:sldId id="274" r:id="rId18"/>
    <p:sldId id="276" r:id="rId19"/>
    <p:sldId id="277" r:id="rId20"/>
    <p:sldId id="281" r:id="rId21"/>
    <p:sldId id="278" r:id="rId22"/>
    <p:sldId id="279" r:id="rId23"/>
    <p:sldId id="28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89" r:id="rId40"/>
    <p:sldId id="298" r:id="rId41"/>
    <p:sldId id="299" r:id="rId42"/>
    <p:sldId id="300" r:id="rId43"/>
    <p:sldId id="302" r:id="rId44"/>
    <p:sldId id="304" r:id="rId45"/>
    <p:sldId id="305" r:id="rId4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3232"/>
    <a:srgbClr val="FFFFFF"/>
    <a:srgbClr val="CC3300"/>
    <a:srgbClr val="FA8E8E"/>
    <a:srgbClr val="71050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71" autoAdjust="0"/>
  </p:normalViewPr>
  <p:slideViewPr>
    <p:cSldViewPr>
      <p:cViewPr>
        <p:scale>
          <a:sx n="100" d="100"/>
          <a:sy n="100" d="100"/>
        </p:scale>
        <p:origin x="-1534" y="-150"/>
      </p:cViewPr>
      <p:guideLst>
        <p:guide orient="horz" pos="4065"/>
        <p:guide orient="horz"/>
        <p:guide orient="horz" pos="1389"/>
        <p:guide pos="5465"/>
        <p:guide pos="249"/>
        <p:guide pos="57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view3D>
      <c:rotX val="30"/>
      <c:rotY val="215"/>
      <c:perspective val="30"/>
    </c:view3D>
    <c:plotArea>
      <c:layout>
        <c:manualLayout>
          <c:layoutTarget val="inner"/>
          <c:xMode val="edge"/>
          <c:yMode val="edge"/>
          <c:x val="0"/>
          <c:y val="4.2621659071055305E-3"/>
          <c:w val="0.83242978708189574"/>
          <c:h val="0.82404230716025528"/>
        </c:manualLayout>
      </c:layout>
      <c:pie3DChart>
        <c:varyColors val="1"/>
        <c:ser>
          <c:idx val="0"/>
          <c:order val="0"/>
          <c:spPr>
            <a:ln w="38100">
              <a:solidFill>
                <a:schemeClr val="bg1"/>
              </a:solidFill>
            </a:ln>
          </c:spPr>
          <c:explosion val="4"/>
          <c:dPt>
            <c:idx val="0"/>
            <c:explosion val="0"/>
          </c:dPt>
          <c:dPt>
            <c:idx val="1"/>
            <c:explosion val="0"/>
          </c:dPt>
          <c:dPt>
            <c:idx val="2"/>
            <c:explosion val="0"/>
          </c:dPt>
          <c:dPt>
            <c:idx val="3"/>
            <c:explosion val="0"/>
          </c:dPt>
          <c:dLbls>
            <c:dLbl>
              <c:idx val="1"/>
              <c:layout>
                <c:manualLayout>
                  <c:x val="0.14383599002895364"/>
                  <c:y val="1.8380190951217706E-2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rgbClr val="8C3232"/>
                      </a:solidFill>
                      <a:latin typeface="Trebuchet MS" pitchFamily="34" charset="0"/>
                    </a:defRPr>
                  </a:pPr>
                  <a:endParaRPr lang="ru-RU"/>
                </a:p>
              </c:txPr>
              <c:dLblPos val="bestFit"/>
              <c:showVal val="1"/>
            </c:dLbl>
            <c:dLbl>
              <c:idx val="2"/>
              <c:layout>
                <c:manualLayout>
                  <c:x val="2.3955915005026508E-2"/>
                  <c:y val="2.1974084594384116E-2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rgbClr val="8C3232"/>
                      </a:solidFill>
                      <a:latin typeface="Trebuchet MS" pitchFamily="34" charset="0"/>
                    </a:defRPr>
                  </a:pPr>
                  <a:endParaRPr lang="ru-RU"/>
                </a:p>
              </c:txPr>
              <c:dLblPos val="bestFit"/>
              <c:showVal val="1"/>
            </c:dLbl>
            <c:dLbl>
              <c:idx val="3"/>
              <c:layout>
                <c:manualLayout>
                  <c:x val="-6.8395146106205174E-2"/>
                  <c:y val="-3.8794477187321652E-2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solidFill>
                        <a:srgbClr val="8C3232"/>
                      </a:solidFill>
                      <a:latin typeface="Trebuchet MS" pitchFamily="34" charset="0"/>
                    </a:defRPr>
                  </a:pPr>
                  <a:endParaRPr lang="ru-RU"/>
                </a:p>
              </c:txPr>
              <c:dLblPos val="bestFit"/>
              <c:showVal val="1"/>
            </c:dLbl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latin typeface="Trebuchet MS" pitchFamily="34" charset="0"/>
                  </a:defRPr>
                </a:pPr>
                <a:endParaRPr lang="ru-RU"/>
              </a:p>
            </c:txPr>
            <c:dLblPos val="inEnd"/>
            <c:showVal val="1"/>
            <c:showLeaderLines val="1"/>
            <c:leaderLines>
              <c:spPr>
                <a:ln w="19050">
                  <a:solidFill>
                    <a:srgbClr val="8C3232"/>
                  </a:solidFill>
                </a:ln>
              </c:spPr>
            </c:leaderLines>
          </c:dLbls>
          <c:cat>
            <c:strRef>
              <c:f>Лист1!$E$5:$E$8</c:f>
              <c:strCache>
                <c:ptCount val="4"/>
                <c:pt idx="0">
                  <c:v>вода</c:v>
                </c:pt>
                <c:pt idx="1">
                  <c:v>минеральные соли</c:v>
                </c:pt>
                <c:pt idx="2">
                  <c:v>белки и другие органические вещества</c:v>
                </c:pt>
                <c:pt idx="3">
                  <c:v>кислород и углекислые газы</c:v>
                </c:pt>
              </c:strCache>
            </c:strRef>
          </c:cat>
          <c:val>
            <c:numRef>
              <c:f>Лист1!$F$5:$F$8</c:f>
              <c:numCache>
                <c:formatCode>0.00%</c:formatCode>
                <c:ptCount val="4"/>
                <c:pt idx="0" formatCode="0%">
                  <c:v>0.95000000000000051</c:v>
                </c:pt>
                <c:pt idx="1">
                  <c:v>9.0000000000000149E-3</c:v>
                </c:pt>
                <c:pt idx="2">
                  <c:v>1.4999999999999998E-2</c:v>
                </c:pt>
                <c:pt idx="3">
                  <c:v>2.600000000000002E-2</c:v>
                </c:pt>
              </c:numCache>
            </c:numRef>
          </c:val>
        </c:ser>
      </c:pie3DChart>
    </c:plotArea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6F63EC2-43D0-4E9C-BB52-A55101C958F3}" type="datetimeFigureOut">
              <a:rPr lang="ru-RU"/>
              <a:pPr>
                <a:defRPr/>
              </a:pPr>
              <a:t>02.05.2012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A10AFD3-4C5C-4305-9616-BD60727D70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30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B56329-27E2-43C7-A8B5-21AF1472561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5222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3196729-6849-4113-8A2D-9955B866DC9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710505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bg1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4" name="Line 3"/>
          <p:cNvSpPr>
            <a:spLocks noChangeShapeType="1"/>
          </p:cNvSpPr>
          <p:nvPr userDrawn="1"/>
        </p:nvSpPr>
        <p:spPr bwMode="auto">
          <a:xfrm flipH="1" flipV="1">
            <a:off x="2987675" y="0"/>
            <a:ext cx="0" cy="6858000"/>
          </a:xfrm>
          <a:prstGeom prst="line">
            <a:avLst/>
          </a:prstGeom>
          <a:noFill/>
          <a:ln w="38100" cap="flat" cmpd="sng">
            <a:solidFill>
              <a:srgbClr val="FFFFFF"/>
            </a:solidFill>
            <a:prstDash val="solid"/>
            <a:miter lim="0"/>
            <a:headEnd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2130425"/>
            <a:ext cx="5687864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/>
          </p:cNvSpPr>
          <p:nvPr userDrawn="1"/>
        </p:nvSpPr>
        <p:spPr bwMode="auto">
          <a:xfrm>
            <a:off x="0" y="5670550"/>
            <a:ext cx="9144000" cy="1187450"/>
          </a:xfrm>
          <a:prstGeom prst="rect">
            <a:avLst/>
          </a:prstGeom>
          <a:solidFill>
            <a:srgbClr val="710505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pic>
        <p:nvPicPr>
          <p:cNvPr id="4" name="Picture 4" descr="InsertedImage-small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66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8900" dir="5400000" algn="ctr" rotWithShape="0">
              <a:srgbClr val="000000">
                <a:alpha val="20000"/>
              </a:srgbClr>
            </a:outerShdw>
          </a:effectLst>
        </p:spPr>
      </p:pic>
      <p:sp>
        <p:nvSpPr>
          <p:cNvPr id="11" name="Заголовок 1"/>
          <p:cNvSpPr>
            <a:spLocks noGrp="1"/>
          </p:cNvSpPr>
          <p:nvPr>
            <p:ph type="ctrTitle"/>
          </p:nvPr>
        </p:nvSpPr>
        <p:spPr>
          <a:xfrm>
            <a:off x="395288" y="5760195"/>
            <a:ext cx="8280400" cy="692993"/>
          </a:xfr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0" tIns="0" rIns="0" bIns="0" anchor="b"/>
          <a:lstStyle>
            <a:lvl1pPr>
              <a:defRPr lang="ru-RU" sz="4200" b="1" dirty="0">
                <a:solidFill>
                  <a:schemeClr val="bg1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75688" y="6453188"/>
            <a:ext cx="468312" cy="404812"/>
          </a:xfrm>
        </p:spPr>
        <p:txBody>
          <a:bodyPr/>
          <a:lstStyle>
            <a:lvl1pPr>
              <a:defRPr b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4B69129-FBB7-4DE7-B288-07259587A9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710505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bg1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276" y="404813"/>
            <a:ext cx="8307412" cy="6048375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Trebuchet MS" pitchFamily="34" charset="0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Trebuchet MS" pitchFamily="34" charset="0"/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  <a:latin typeface="Trebuchet MS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Trebuchet MS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75688" y="6453188"/>
            <a:ext cx="468312" cy="404812"/>
          </a:xfrm>
        </p:spPr>
        <p:txBody>
          <a:bodyPr/>
          <a:lstStyle>
            <a:lvl1pPr>
              <a:defRPr b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D5F1E4-FCAB-426C-AFCB-802DD0C84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 userDrawn="1"/>
        </p:nvSpPr>
        <p:spPr bwMode="auto">
          <a:xfrm>
            <a:off x="0" y="1773238"/>
            <a:ext cx="9144000" cy="5084762"/>
          </a:xfrm>
          <a:prstGeom prst="rect">
            <a:avLst/>
          </a:prstGeom>
          <a:solidFill>
            <a:srgbClr val="710505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75688" y="6453188"/>
            <a:ext cx="468312" cy="404812"/>
          </a:xfrm>
        </p:spPr>
        <p:txBody>
          <a:bodyPr/>
          <a:lstStyle>
            <a:lvl1pPr>
              <a:defRPr b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F20A4BD-1C3C-40BA-BDCA-DADEDF7DE3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 userDrawn="1"/>
        </p:nvSpPr>
        <p:spPr bwMode="auto">
          <a:xfrm>
            <a:off x="0" y="0"/>
            <a:ext cx="9144000" cy="5084763"/>
          </a:xfrm>
          <a:prstGeom prst="rect">
            <a:avLst/>
          </a:prstGeom>
          <a:solidFill>
            <a:srgbClr val="710505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75688" y="6453188"/>
            <a:ext cx="468312" cy="404812"/>
          </a:xfrm>
        </p:spPr>
        <p:txBody>
          <a:bodyPr/>
          <a:lstStyle>
            <a:lvl1pPr>
              <a:defRPr b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15BE626-B466-4D51-9288-493D680053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276" y="404813"/>
            <a:ext cx="8307412" cy="6048375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rgbClr val="710505"/>
                </a:solidFill>
                <a:latin typeface="Trebuchet MS" pitchFamily="34" charset="0"/>
              </a:defRPr>
            </a:lvl1pPr>
            <a:lvl2pPr marL="457200" indent="0">
              <a:buNone/>
              <a:defRPr sz="2400">
                <a:solidFill>
                  <a:srgbClr val="710505"/>
                </a:solidFill>
                <a:latin typeface="Trebuchet MS" pitchFamily="34" charset="0"/>
              </a:defRPr>
            </a:lvl2pPr>
            <a:lvl3pPr marL="914400" indent="0">
              <a:buNone/>
              <a:defRPr sz="2000">
                <a:solidFill>
                  <a:srgbClr val="710505"/>
                </a:solidFill>
                <a:latin typeface="Trebuchet MS" pitchFamily="34" charset="0"/>
              </a:defRPr>
            </a:lvl3pPr>
            <a:lvl4pPr marL="1371600" indent="0">
              <a:buNone/>
              <a:defRPr sz="1800">
                <a:solidFill>
                  <a:srgbClr val="710505"/>
                </a:solidFill>
                <a:latin typeface="Trebuchet MS" pitchFamily="34" charset="0"/>
              </a:defRPr>
            </a:lvl4pPr>
            <a:lvl5pPr marL="1828800" indent="0">
              <a:buNone/>
              <a:defRPr sz="1800">
                <a:solidFill>
                  <a:srgbClr val="710505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75688" y="6453188"/>
            <a:ext cx="468312" cy="404812"/>
          </a:xfrm>
        </p:spPr>
        <p:txBody>
          <a:bodyPr/>
          <a:lstStyle>
            <a:lvl1pPr>
              <a:defRPr b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7C218BA-B9EC-4110-BBFB-ACDAE476FD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/>
          </p:cNvSpPr>
          <p:nvPr userDrawn="1"/>
        </p:nvSpPr>
        <p:spPr bwMode="auto">
          <a:xfrm>
            <a:off x="0" y="2057400"/>
            <a:ext cx="9144000" cy="4800600"/>
          </a:xfrm>
          <a:prstGeom prst="rect">
            <a:avLst/>
          </a:prstGeom>
          <a:solidFill>
            <a:srgbClr val="710505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368276" y="2349500"/>
            <a:ext cx="8307412" cy="4103688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Trebuchet MS" pitchFamily="34" charset="0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Trebuchet MS" pitchFamily="34" charset="0"/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  <a:latin typeface="Trebuchet MS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Trebuchet MS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1" name="Заголовок 1"/>
          <p:cNvSpPr>
            <a:spLocks noGrp="1"/>
          </p:cNvSpPr>
          <p:nvPr>
            <p:ph type="ctrTitle"/>
          </p:nvPr>
        </p:nvSpPr>
        <p:spPr>
          <a:xfrm>
            <a:off x="395288" y="404814"/>
            <a:ext cx="8280400" cy="1439862"/>
          </a:xfr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0" tIns="0" rIns="0" bIns="0" anchor="b"/>
          <a:lstStyle>
            <a:lvl1pPr>
              <a:defRPr lang="ru-RU" sz="4200" b="1" dirty="0">
                <a:solidFill>
                  <a:srgbClr val="710505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75688" y="6453188"/>
            <a:ext cx="468312" cy="404812"/>
          </a:xfrm>
        </p:spPr>
        <p:txBody>
          <a:bodyPr/>
          <a:lstStyle>
            <a:lvl1pPr>
              <a:defRPr b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466B816-F6BB-46ED-87F7-F1872F14F8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 userDrawn="1"/>
        </p:nvSpPr>
        <p:spPr bwMode="auto">
          <a:xfrm>
            <a:off x="0" y="3340100"/>
            <a:ext cx="9144000" cy="3517900"/>
          </a:xfrm>
          <a:prstGeom prst="rect">
            <a:avLst/>
          </a:prstGeom>
          <a:solidFill>
            <a:srgbClr val="710505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75688" y="6453188"/>
            <a:ext cx="468312" cy="404812"/>
          </a:xfrm>
        </p:spPr>
        <p:txBody>
          <a:bodyPr/>
          <a:lstStyle>
            <a:lvl1pPr>
              <a:defRPr b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E4FD986-E8BA-47CB-8695-C46F23278C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 userDrawn="1"/>
        </p:nvSpPr>
        <p:spPr bwMode="auto">
          <a:xfrm>
            <a:off x="3563938" y="0"/>
            <a:ext cx="5580062" cy="6858000"/>
          </a:xfrm>
          <a:prstGeom prst="rect">
            <a:avLst/>
          </a:prstGeom>
          <a:solidFill>
            <a:srgbClr val="710505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8675688" y="6453188"/>
            <a:ext cx="468312" cy="404812"/>
          </a:xfrm>
        </p:spPr>
        <p:txBody>
          <a:bodyPr/>
          <a:lstStyle>
            <a:lvl1pPr>
              <a:defRPr b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93D80D7-E073-4B8E-9966-FEC76805C2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 userDrawn="1"/>
        </p:nvSpPr>
        <p:spPr bwMode="auto">
          <a:xfrm>
            <a:off x="0" y="2057400"/>
            <a:ext cx="9144000" cy="4800600"/>
          </a:xfrm>
          <a:prstGeom prst="rect">
            <a:avLst/>
          </a:prstGeom>
          <a:solidFill>
            <a:srgbClr val="710505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6" name="Прямоугольник 1"/>
          <p:cNvSpPr/>
          <p:nvPr userDrawn="1"/>
        </p:nvSpPr>
        <p:spPr>
          <a:xfrm>
            <a:off x="395288" y="1773238"/>
            <a:ext cx="2592387" cy="2592387"/>
          </a:xfrm>
          <a:prstGeom prst="rect">
            <a:avLst/>
          </a:prstGeom>
          <a:solidFill>
            <a:srgbClr val="710505">
              <a:alpha val="30000"/>
            </a:srgbClr>
          </a:solidFill>
          <a:ln w="3175" cap="flat" cmpd="sng">
            <a:solidFill>
              <a:schemeClr val="bg1">
                <a:alpha val="45000"/>
              </a:schemeClr>
            </a:solidFill>
            <a:prstDash val="solid"/>
            <a:miter lim="0"/>
            <a:headEnd/>
            <a:tailEnd/>
          </a:ln>
          <a:effectLst/>
        </p:spPr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4" name="Объект 2"/>
          <p:cNvSpPr>
            <a:spLocks noGrp="1"/>
          </p:cNvSpPr>
          <p:nvPr>
            <p:ph idx="1"/>
          </p:nvPr>
        </p:nvSpPr>
        <p:spPr>
          <a:xfrm>
            <a:off x="368276" y="4581128"/>
            <a:ext cx="8307412" cy="187206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Trebuchet MS" pitchFamily="34" charset="0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Trebuchet MS" pitchFamily="34" charset="0"/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  <a:latin typeface="Trebuchet MS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Trebuchet MS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15" name="Заголовок 1"/>
          <p:cNvSpPr>
            <a:spLocks noGrp="1"/>
          </p:cNvSpPr>
          <p:nvPr>
            <p:ph type="ctrTitle"/>
          </p:nvPr>
        </p:nvSpPr>
        <p:spPr>
          <a:xfrm>
            <a:off x="395288" y="404814"/>
            <a:ext cx="8280400" cy="1007962"/>
          </a:xfr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0" tIns="0" rIns="0" bIns="0" anchor="b"/>
          <a:lstStyle>
            <a:lvl1pPr>
              <a:defRPr lang="ru-RU" sz="4200" b="1" dirty="0">
                <a:solidFill>
                  <a:srgbClr val="710505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defRPr>
            </a:lvl1pPr>
          </a:lstStyle>
          <a:p>
            <a:pPr lv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3"/>
          </p:nvPr>
        </p:nvSpPr>
        <p:spPr>
          <a:xfrm>
            <a:off x="3203848" y="2349499"/>
            <a:ext cx="5471840" cy="2004035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Trebuchet MS" pitchFamily="34" charset="0"/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  <a:latin typeface="Trebuchet MS" pitchFamily="34" charset="0"/>
              </a:defRPr>
            </a:lvl2pPr>
            <a:lvl3pPr marL="914400" indent="0">
              <a:buNone/>
              <a:defRPr sz="2000">
                <a:solidFill>
                  <a:schemeClr val="bg1"/>
                </a:solidFill>
                <a:latin typeface="Trebuchet MS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Trebuchet MS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Trebuchet MS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4"/>
          </p:nvPr>
        </p:nvSpPr>
        <p:spPr>
          <a:xfrm>
            <a:off x="8675688" y="6453188"/>
            <a:ext cx="468312" cy="404812"/>
          </a:xfrm>
        </p:spPr>
        <p:txBody>
          <a:bodyPr/>
          <a:lstStyle>
            <a:lvl1pPr>
              <a:defRPr b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4823D5E-CD69-44AB-A10B-C04A41FB11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7C437C-F6B5-4405-A71B-5BBA5208635B}" type="datetimeFigureOut">
              <a:rPr lang="ru-RU"/>
              <a:pPr>
                <a:defRPr/>
              </a:pPr>
              <a:t>02.05.2012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7FD949-F03B-43FB-B606-BC2A48AD4F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Объект 3"/>
          <p:cNvSpPr>
            <a:spLocks noGrp="1"/>
          </p:cNvSpPr>
          <p:nvPr>
            <p:ph idx="1"/>
          </p:nvPr>
        </p:nvSpPr>
        <p:spPr>
          <a:xfrm>
            <a:off x="368300" y="4581525"/>
            <a:ext cx="8307388" cy="1871663"/>
          </a:xfrm>
        </p:spPr>
        <p:txBody>
          <a:bodyPr anchor="b"/>
          <a:lstStyle/>
          <a:p>
            <a:r>
              <a:rPr lang="ru-RU" sz="1800" smtClean="0"/>
              <a:t>Сушенцова Ольга Николаевна</a:t>
            </a:r>
          </a:p>
          <a:p>
            <a:r>
              <a:rPr lang="ru-RU" sz="1800" smtClean="0"/>
              <a:t>учитель биологии гимназии №4</a:t>
            </a:r>
          </a:p>
          <a:p>
            <a:r>
              <a:rPr lang="ru-RU" sz="1800" smtClean="0"/>
              <a:t>г. Великий Новгород</a:t>
            </a:r>
          </a:p>
        </p:txBody>
      </p:sp>
      <p:sp>
        <p:nvSpPr>
          <p:cNvPr id="13314" name="Заголовок 2"/>
          <p:cNvSpPr>
            <a:spLocks noGrp="1"/>
          </p:cNvSpPr>
          <p:nvPr>
            <p:ph type="ctrTitle"/>
          </p:nvPr>
        </p:nvSpPr>
        <p:spPr>
          <a:xfrm>
            <a:off x="395288" y="404813"/>
            <a:ext cx="8280400" cy="1008062"/>
          </a:xfrm>
        </p:spPr>
        <p:txBody>
          <a:bodyPr/>
          <a:lstStyle/>
          <a:p>
            <a:pPr algn="l"/>
            <a:r>
              <a:rPr sz="4500" smtClean="0"/>
              <a:t>Внутренняя среда организма</a:t>
            </a:r>
          </a:p>
        </p:txBody>
      </p:sp>
      <p:sp>
        <p:nvSpPr>
          <p:cNvPr id="13315" name="Объект 4"/>
          <p:cNvSpPr>
            <a:spLocks noGrp="1"/>
          </p:cNvSpPr>
          <p:nvPr>
            <p:ph idx="13"/>
          </p:nvPr>
        </p:nvSpPr>
        <p:spPr>
          <a:xfrm>
            <a:off x="3203575" y="2349500"/>
            <a:ext cx="5472113" cy="20034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2400" b="1" smtClean="0"/>
              <a:t>Совокупность жидкостей, принимающих участие в процессах обмена веществ </a:t>
            </a:r>
          </a:p>
          <a:p>
            <a:pPr>
              <a:spcBef>
                <a:spcPct val="0"/>
              </a:spcBef>
            </a:pPr>
            <a:r>
              <a:rPr lang="ru-RU" sz="2400" b="1" smtClean="0"/>
              <a:t>и поддержания гомеостаза организма</a:t>
            </a:r>
          </a:p>
        </p:txBody>
      </p:sp>
      <p:pic>
        <p:nvPicPr>
          <p:cNvPr id="1026" name="Picture 2" descr="D:\Внутренняя среда организма\vectorstock_104476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379413" y="1757363"/>
            <a:ext cx="2611189" cy="26111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D:\Внутренняя среда организма\1326625592_Notep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400" y="687388"/>
            <a:ext cx="1330325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Rectangle 3"/>
          <p:cNvSpPr>
            <a:spLocks/>
          </p:cNvSpPr>
          <p:nvPr/>
        </p:nvSpPr>
        <p:spPr bwMode="auto">
          <a:xfrm>
            <a:off x="1187450" y="404813"/>
            <a:ext cx="7516813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8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Г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омеостаз ―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22531" name="Rectangle 4"/>
          <p:cNvSpPr>
            <a:spLocks/>
          </p:cNvSpPr>
          <p:nvPr/>
        </p:nvSpPr>
        <p:spPr bwMode="auto">
          <a:xfrm>
            <a:off x="393700" y="2133600"/>
            <a:ext cx="82819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 это относительное постоянство состава внутренней среды организма</a:t>
            </a:r>
            <a:endParaRPr lang="ru-RU" sz="1100">
              <a:latin typeface="Calibri" pitchFamily="34" charset="0"/>
            </a:endParaRPr>
          </a:p>
        </p:txBody>
      </p:sp>
      <p:sp>
        <p:nvSpPr>
          <p:cNvPr id="22532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DDFD1E-82D3-47D4-8097-CACA653AED9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>
              <a:cs typeface="Arial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95288" y="3429000"/>
            <a:ext cx="8280400" cy="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4"/>
          <p:cNvSpPr>
            <a:spLocks/>
          </p:cNvSpPr>
          <p:nvPr/>
        </p:nvSpPr>
        <p:spPr bwMode="auto">
          <a:xfrm>
            <a:off x="393700" y="3716338"/>
            <a:ext cx="8281988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0975" indent="-180975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Внутренняя среда организма находится в подвижном равновесии, поскольку одни вещества расходуются, и этот расход восполняется</a:t>
            </a:r>
          </a:p>
          <a:p>
            <a:pPr marL="180975" indent="-180975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В стенках кровеносных сосудов есть рецепторы, которые сигнализируют о превышении или снижении концентрации какого-либо вещества в крови</a:t>
            </a:r>
          </a:p>
          <a:p>
            <a:pPr marL="180975" indent="-180975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Если концентрация этих веществ приближается к верхней границе нормы, действуют рефлексы, которые снижают их концентрацию</a:t>
            </a:r>
          </a:p>
          <a:p>
            <a:pPr marL="180975" indent="-180975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А если она опускается ниже нормы, возбуждаются другие рецепторы, которые вызывают противоположные рефлексы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D8171B-D8B3-47DF-9347-85694E71961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750" y="800100"/>
            <a:ext cx="5399088" cy="900113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Снижение ионов К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27163" y="2252663"/>
            <a:ext cx="5400675" cy="900112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Рецепторы кровеносных сосудов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16163" y="3705225"/>
            <a:ext cx="5400675" cy="900113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Нервная и гуморальная регуляция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05163" y="5157788"/>
            <a:ext cx="5399087" cy="900112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Повышение концентрации ионов К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3240088" y="1700213"/>
            <a:ext cx="0" cy="552450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572000" y="3152775"/>
            <a:ext cx="0" cy="552450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903913" y="4605338"/>
            <a:ext cx="0" cy="552450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D:\Внутренняя среда организма\1326630553_ordinateur off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5300663"/>
            <a:ext cx="100806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Rectangle 3"/>
          <p:cNvSpPr>
            <a:spLocks/>
          </p:cNvSpPr>
          <p:nvPr/>
        </p:nvSpPr>
        <p:spPr bwMode="auto">
          <a:xfrm>
            <a:off x="1908175" y="5084763"/>
            <a:ext cx="676751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ru-RU" sz="32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Задание для самостоятельного выполнения</a:t>
            </a:r>
            <a:endParaRPr lang="ru-RU" sz="32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750" y="404813"/>
            <a:ext cx="5399088" cy="719137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Уменьшение количества эритроцитов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06500" y="1322388"/>
            <a:ext cx="5399088" cy="720725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Рецепторы ____________</a:t>
            </a:r>
            <a:endParaRPr lang="ru-RU" sz="2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71663" y="2241550"/>
            <a:ext cx="5400675" cy="719138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Регуляция </a:t>
            </a: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____________ и </a:t>
            </a: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____________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38413" y="3159125"/>
            <a:ext cx="5399087" cy="719138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Красный костный мозг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05163" y="4076700"/>
            <a:ext cx="5399087" cy="720725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Увеличение </a:t>
            </a: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____________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3240088" y="1123950"/>
            <a:ext cx="0" cy="198438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127500" y="2043113"/>
            <a:ext cx="0" cy="198437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016500" y="2960688"/>
            <a:ext cx="0" cy="198437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903913" y="3878263"/>
            <a:ext cx="0" cy="198437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8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D0A0B0-356F-4655-8D82-6FA9BA240A96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CFA3F2-C352-4A53-9530-F68846771E3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70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Лимфа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84525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Кровь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97535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Тканевая жидкость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2146300" y="3784600"/>
            <a:ext cx="2303463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Плазма</a:t>
            </a:r>
            <a:endParaRPr lang="ru-RU" sz="2400" dirty="0">
              <a:solidFill>
                <a:srgbClr val="8C3232"/>
              </a:solidFill>
              <a:latin typeface="Trebuchet MS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694238" y="3783013"/>
            <a:ext cx="2303462" cy="90011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45" name="Прямая соединительная линия 44"/>
          <p:cNvCxnSpPr>
            <a:stCxn id="24" idx="2"/>
            <a:endCxn id="41" idx="0"/>
          </p:cNvCxnSpPr>
          <p:nvPr/>
        </p:nvCxnSpPr>
        <p:spPr>
          <a:xfrm flipH="1">
            <a:off x="3298825" y="3392488"/>
            <a:ext cx="1236663" cy="392112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42" idx="0"/>
          </p:cNvCxnSpPr>
          <p:nvPr/>
        </p:nvCxnSpPr>
        <p:spPr>
          <a:xfrm>
            <a:off x="4535488" y="3392488"/>
            <a:ext cx="1309687" cy="390525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046663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лейкоциты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932613" y="5157788"/>
            <a:ext cx="1600200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тромбоциты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132138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эритроциты</a:t>
            </a:r>
          </a:p>
        </p:txBody>
      </p:sp>
      <p:cxnSp>
        <p:nvCxnSpPr>
          <p:cNvPr id="53" name="Прямая соединительная линия 52"/>
          <p:cNvCxnSpPr>
            <a:stCxn id="42" idx="2"/>
            <a:endCxn id="51" idx="0"/>
          </p:cNvCxnSpPr>
          <p:nvPr/>
        </p:nvCxnSpPr>
        <p:spPr>
          <a:xfrm>
            <a:off x="5845175" y="4683125"/>
            <a:ext cx="1887538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2" idx="2"/>
            <a:endCxn id="50" idx="0"/>
          </p:cNvCxnSpPr>
          <p:nvPr/>
        </p:nvCxnSpPr>
        <p:spPr>
          <a:xfrm>
            <a:off x="5845175" y="4683125"/>
            <a:ext cx="0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2" idx="2"/>
            <a:endCxn id="52" idx="0"/>
          </p:cNvCxnSpPr>
          <p:nvPr/>
        </p:nvCxnSpPr>
        <p:spPr>
          <a:xfrm flipH="1">
            <a:off x="3932238" y="4683125"/>
            <a:ext cx="1912937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endCxn id="25" idx="0"/>
          </p:cNvCxnSpPr>
          <p:nvPr/>
        </p:nvCxnSpPr>
        <p:spPr>
          <a:xfrm rot="16200000" flipH="1">
            <a:off x="5571332" y="737394"/>
            <a:ext cx="719137" cy="2790825"/>
          </a:xfrm>
          <a:prstGeom prst="bentConnector3">
            <a:avLst>
              <a:gd name="adj1" fmla="val 50000"/>
            </a:avLst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535488" y="3392488"/>
            <a:ext cx="0" cy="34655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Соединительная линия уступом 13"/>
          <p:cNvCxnSpPr>
            <a:endCxn id="3" idx="0"/>
          </p:cNvCxnSpPr>
          <p:nvPr/>
        </p:nvCxnSpPr>
        <p:spPr>
          <a:xfrm rot="5400000">
            <a:off x="2780507" y="737394"/>
            <a:ext cx="719137" cy="2790825"/>
          </a:xfrm>
          <a:prstGeom prst="bentConnector3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Соединительная линия уступом 37"/>
          <p:cNvCxnSpPr>
            <a:endCxn id="24" idx="0"/>
          </p:cNvCxnSpPr>
          <p:nvPr/>
        </p:nvCxnSpPr>
        <p:spPr>
          <a:xfrm rot="5400000">
            <a:off x="4175919" y="2132807"/>
            <a:ext cx="719137" cy="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9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Внутренняя среда организма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 descr="D:\Внутренняя среда организма\1326625592_Notep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400" y="687388"/>
            <a:ext cx="1330325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Rectangle 3"/>
          <p:cNvSpPr>
            <a:spLocks/>
          </p:cNvSpPr>
          <p:nvPr/>
        </p:nvSpPr>
        <p:spPr bwMode="auto">
          <a:xfrm>
            <a:off x="1187450" y="404813"/>
            <a:ext cx="7516813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8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К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ровь ―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26627" name="Rectangle 4"/>
          <p:cNvSpPr>
            <a:spLocks/>
          </p:cNvSpPr>
          <p:nvPr/>
        </p:nvSpPr>
        <p:spPr bwMode="auto">
          <a:xfrm>
            <a:off x="393700" y="2133600"/>
            <a:ext cx="8281988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 это основная часть внутренней среды организма, жидкая соединительная ткань, которая циркулирует в замкнутой системе кровеносных сосудов</a:t>
            </a:r>
            <a:endParaRPr lang="ru-RU" sz="1100">
              <a:latin typeface="Calibri" pitchFamily="34" charset="0"/>
            </a:endParaRPr>
          </a:p>
        </p:txBody>
      </p:sp>
      <p:sp>
        <p:nvSpPr>
          <p:cNvPr id="26628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8D4BF29-FAF1-4860-9D37-0782A557C07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>
              <a:cs typeface="Arial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95288" y="6453188"/>
            <a:ext cx="8280400" cy="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535488" y="6453188"/>
            <a:ext cx="0" cy="4048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 descr="D:\Внутренняя среда организма\blsys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490538"/>
            <a:ext cx="252095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Прямоугольник 9"/>
          <p:cNvSpPr>
            <a:spLocks noChangeArrowheads="1"/>
          </p:cNvSpPr>
          <p:nvPr/>
        </p:nvSpPr>
        <p:spPr bwMode="auto">
          <a:xfrm>
            <a:off x="3635375" y="404813"/>
            <a:ext cx="4681538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182563" indent="-182563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общее количество крови в организме взрослого человека составляет в среднем  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6 – 8% 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от массы тела</a:t>
            </a:r>
          </a:p>
          <a:p>
            <a:pPr marL="182563" indent="-182563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от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5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 до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6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 литров крови у мужчины</a:t>
            </a:r>
          </a:p>
          <a:p>
            <a:pPr marL="182563" indent="-182563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от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4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 до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5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 литров крови у женщины</a:t>
            </a:r>
          </a:p>
          <a:p>
            <a:pPr marL="182563" indent="-182563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протяженность кровеносной системы человека может доходить до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100 000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 километров</a:t>
            </a:r>
          </a:p>
          <a:p>
            <a:pPr marL="182563" indent="-182563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для заполнения кровеносной системы требуется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200 000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 литров (согласно подсчетам А.Карреля) или по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2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 литра крови на один километр</a:t>
            </a:r>
          </a:p>
          <a:p>
            <a:pPr marL="182563" indent="-182563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на самом деле наш организм располагает лишь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5-7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 литрами ― то есть, кровеносная система человека заполнена на 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1/40 000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 ее потенциального объема</a:t>
            </a:r>
          </a:p>
        </p:txBody>
      </p:sp>
      <p:sp>
        <p:nvSpPr>
          <p:cNvPr id="27651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8F9D4D-8B2C-422B-8F95-70E50EAA90D9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Функции крови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28674" name="Rectangle 4"/>
          <p:cNvSpPr>
            <a:spLocks/>
          </p:cNvSpPr>
          <p:nvPr/>
        </p:nvSpPr>
        <p:spPr bwMode="auto">
          <a:xfrm>
            <a:off x="1025525" y="2565400"/>
            <a:ext cx="3565525" cy="316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indent="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Транспортная</a:t>
            </a:r>
          </a:p>
          <a:p>
            <a:pPr indent="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Дыхательная</a:t>
            </a:r>
          </a:p>
          <a:p>
            <a:pPr indent="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Питательная</a:t>
            </a:r>
          </a:p>
          <a:p>
            <a:pPr indent="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Выделительная</a:t>
            </a:r>
          </a:p>
          <a:p>
            <a:pPr indent="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Терморегуляторная</a:t>
            </a:r>
          </a:p>
        </p:txBody>
      </p:sp>
      <p:sp>
        <p:nvSpPr>
          <p:cNvPr id="7" name="Rectangle 4"/>
          <p:cNvSpPr>
            <a:spLocks/>
          </p:cNvSpPr>
          <p:nvPr/>
        </p:nvSpPr>
        <p:spPr bwMode="auto">
          <a:xfrm>
            <a:off x="4552950" y="2565400"/>
            <a:ext cx="3565525" cy="316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0" tIns="0" rIns="0" bIns="0"/>
          <a:lstStyle/>
          <a:p>
            <a:pPr indent="266700"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Поддержание гомеостаза</a:t>
            </a:r>
          </a:p>
          <a:p>
            <a:pPr indent="266700">
              <a:spcAft>
                <a:spcPts val="1200"/>
              </a:spcAft>
            </a:pPr>
            <a:r>
              <a:rPr lang="ru-RU" sz="16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(pH, осмотического давления)</a:t>
            </a:r>
          </a:p>
          <a:p>
            <a:pPr indent="266700"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Защитная</a:t>
            </a:r>
          </a:p>
          <a:p>
            <a:pPr indent="266700">
              <a:spcAft>
                <a:spcPts val="1200"/>
              </a:spcAft>
            </a:pPr>
            <a:r>
              <a:rPr lang="ru-RU" sz="16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(иммунитет, свертывание)</a:t>
            </a:r>
          </a:p>
          <a:p>
            <a:pPr indent="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Гуморальная регуляция</a:t>
            </a:r>
          </a:p>
          <a:p>
            <a:pPr indent="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Межклеточная передача информации</a:t>
            </a:r>
          </a:p>
        </p:txBody>
      </p:sp>
      <p:sp>
        <p:nvSpPr>
          <p:cNvPr id="28676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BE89A2-0F78-4C6A-9F6C-15A186D3441D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/>
          </p:cNvSpPr>
          <p:nvPr/>
        </p:nvSpPr>
        <p:spPr bwMode="auto">
          <a:xfrm>
            <a:off x="393700" y="5373688"/>
            <a:ext cx="82819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chemeClr val="bg1"/>
                </a:solidFill>
                <a:latin typeface="Trebuchet MS" pitchFamily="34" charset="0"/>
                <a:sym typeface="Trebuchet MS" pitchFamily="34" charset="0"/>
              </a:rPr>
              <a:t>Состав крови </a:t>
            </a:r>
            <a:endParaRPr lang="ru-RU" sz="4000" b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6342063" y="2349500"/>
            <a:ext cx="2339975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Кровь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3286125" y="1268413"/>
            <a:ext cx="2339975" cy="90011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Плазма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3286125" y="3465513"/>
            <a:ext cx="2339975" cy="90011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51" name="Прямая соединительная линия 50"/>
          <p:cNvCxnSpPr>
            <a:stCxn id="48" idx="1"/>
            <a:endCxn id="49" idx="3"/>
          </p:cNvCxnSpPr>
          <p:nvPr/>
        </p:nvCxnSpPr>
        <p:spPr>
          <a:xfrm flipH="1" flipV="1">
            <a:off x="5626100" y="1719263"/>
            <a:ext cx="715963" cy="107950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stCxn id="48" idx="1"/>
            <a:endCxn id="50" idx="3"/>
          </p:cNvCxnSpPr>
          <p:nvPr/>
        </p:nvCxnSpPr>
        <p:spPr>
          <a:xfrm flipH="1">
            <a:off x="5626100" y="2798763"/>
            <a:ext cx="715963" cy="11160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395288" y="1268413"/>
            <a:ext cx="2520950" cy="900112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Trebuchet MS" pitchFamily="34" charset="0"/>
              </a:rPr>
              <a:t>50-60% </a:t>
            </a:r>
            <a:endParaRPr lang="ru-RU" sz="4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объема </a:t>
            </a: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крови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395288" y="3465513"/>
            <a:ext cx="2520950" cy="900112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Trebuchet MS" pitchFamily="34" charset="0"/>
              </a:rPr>
              <a:t>40-50</a:t>
            </a:r>
            <a:r>
              <a:rPr lang="ru-RU" sz="4400" b="1" dirty="0">
                <a:solidFill>
                  <a:schemeClr val="bg1"/>
                </a:solidFill>
                <a:latin typeface="Trebuchet MS" pitchFamily="34" charset="0"/>
              </a:rPr>
              <a:t>%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объема крови</a:t>
            </a:r>
          </a:p>
        </p:txBody>
      </p:sp>
      <p:sp>
        <p:nvSpPr>
          <p:cNvPr id="29705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B384B5-D45A-46B0-9639-4D2283160B9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42063" y="2349500"/>
            <a:ext cx="2339975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86125" y="1268413"/>
            <a:ext cx="2339975" cy="900112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Плазма</a:t>
            </a:r>
            <a:endParaRPr lang="ru-RU" sz="24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86125" y="3465513"/>
            <a:ext cx="2339975" cy="900112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7" name="Прямая соединительная линия 6"/>
          <p:cNvCxnSpPr>
            <a:stCxn id="4" idx="1"/>
            <a:endCxn id="5" idx="3"/>
          </p:cNvCxnSpPr>
          <p:nvPr/>
        </p:nvCxnSpPr>
        <p:spPr>
          <a:xfrm flipH="1" flipV="1">
            <a:off x="5626100" y="1719263"/>
            <a:ext cx="715963" cy="107950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4" idx="1"/>
            <a:endCxn id="6" idx="3"/>
          </p:cNvCxnSpPr>
          <p:nvPr/>
        </p:nvCxnSpPr>
        <p:spPr>
          <a:xfrm flipH="1">
            <a:off x="5626100" y="2798763"/>
            <a:ext cx="715963" cy="11160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26" name="Picture 4" descr="D:\Внутренняя среда организма\129400094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632699">
            <a:off x="420688" y="514350"/>
            <a:ext cx="2349500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7" name="Rectangle 4"/>
          <p:cNvSpPr>
            <a:spLocks/>
          </p:cNvSpPr>
          <p:nvPr/>
        </p:nvSpPr>
        <p:spPr bwMode="auto">
          <a:xfrm>
            <a:off x="387350" y="5589588"/>
            <a:ext cx="828198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Если крови дать отстояться, то произойдет её расслоение</a:t>
            </a:r>
            <a:endParaRPr lang="ru-RU" sz="1100">
              <a:latin typeface="Calibri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431800" y="2798763"/>
            <a:ext cx="5194300" cy="0"/>
          </a:xfrm>
          <a:prstGeom prst="line">
            <a:avLst/>
          </a:prstGeom>
          <a:ln w="38100">
            <a:solidFill>
              <a:schemeClr val="bg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431800" y="3163888"/>
            <a:ext cx="2592388" cy="0"/>
          </a:xfrm>
          <a:prstGeom prst="line">
            <a:avLst/>
          </a:prstGeom>
          <a:ln w="38100">
            <a:solidFill>
              <a:schemeClr val="bg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514475" y="4113213"/>
            <a:ext cx="1689100" cy="323850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эритроциты</a:t>
            </a:r>
            <a:endParaRPr lang="ru-RU" sz="16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27225" y="2798763"/>
            <a:ext cx="1689100" cy="365125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лейкоциты</a:t>
            </a:r>
            <a:endParaRPr lang="ru-RU" sz="16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90725" y="4387850"/>
            <a:ext cx="1689100" cy="481013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b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1"/>
                </a:solidFill>
                <a:latin typeface="Trebuchet MS" pitchFamily="34" charset="0"/>
              </a:rPr>
              <a:t>1/3</a:t>
            </a:r>
            <a:r>
              <a:rPr lang="ru-RU" sz="1600" b="1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объема</a:t>
            </a:r>
            <a:endParaRPr lang="ru-RU" sz="16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0733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C2B5E4-2647-4332-AF53-B93ED4C5647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E5F3CE-32F8-4351-B66F-E75D0EB1711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70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Лимфа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84525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Кровь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97535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Тканевая жидкость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2146300" y="3784600"/>
            <a:ext cx="2303463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Плазма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694238" y="3783013"/>
            <a:ext cx="2303462" cy="90011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45" name="Прямая соединительная линия 44"/>
          <p:cNvCxnSpPr>
            <a:stCxn id="24" idx="2"/>
            <a:endCxn id="41" idx="0"/>
          </p:cNvCxnSpPr>
          <p:nvPr/>
        </p:nvCxnSpPr>
        <p:spPr>
          <a:xfrm flipH="1">
            <a:off x="3298825" y="3392488"/>
            <a:ext cx="1236663" cy="3921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42" idx="0"/>
          </p:cNvCxnSpPr>
          <p:nvPr/>
        </p:nvCxnSpPr>
        <p:spPr>
          <a:xfrm>
            <a:off x="4535488" y="3392488"/>
            <a:ext cx="1309687" cy="390525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046663" y="5157788"/>
            <a:ext cx="1598612" cy="58896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лейкоциты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932613" y="5157788"/>
            <a:ext cx="1600200" cy="58896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тромбоциты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132138" y="5157788"/>
            <a:ext cx="1598612" cy="58896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эритроциты</a:t>
            </a:r>
          </a:p>
        </p:txBody>
      </p:sp>
      <p:cxnSp>
        <p:nvCxnSpPr>
          <p:cNvPr id="53" name="Прямая соединительная линия 52"/>
          <p:cNvCxnSpPr>
            <a:stCxn id="42" idx="2"/>
            <a:endCxn id="51" idx="0"/>
          </p:cNvCxnSpPr>
          <p:nvPr/>
        </p:nvCxnSpPr>
        <p:spPr>
          <a:xfrm>
            <a:off x="5845175" y="4683125"/>
            <a:ext cx="1887538" cy="474663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2" idx="2"/>
            <a:endCxn id="50" idx="0"/>
          </p:cNvCxnSpPr>
          <p:nvPr/>
        </p:nvCxnSpPr>
        <p:spPr>
          <a:xfrm>
            <a:off x="5845175" y="4683125"/>
            <a:ext cx="0" cy="474663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2" idx="2"/>
            <a:endCxn id="52" idx="0"/>
          </p:cNvCxnSpPr>
          <p:nvPr/>
        </p:nvCxnSpPr>
        <p:spPr>
          <a:xfrm flipH="1">
            <a:off x="3932238" y="4683125"/>
            <a:ext cx="1912937" cy="474663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9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Состав крови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/>
          </p:cNvSpPr>
          <p:nvPr/>
        </p:nvSpPr>
        <p:spPr bwMode="auto">
          <a:xfrm>
            <a:off x="395288" y="3357563"/>
            <a:ext cx="2881312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Бернар Клод </a:t>
            </a:r>
          </a:p>
          <a:p>
            <a:pPr algn="ctr"/>
            <a:r>
              <a:rPr lang="ru-RU" sz="1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(1813 — 1878)</a:t>
            </a:r>
          </a:p>
        </p:txBody>
      </p:sp>
      <p:sp>
        <p:nvSpPr>
          <p:cNvPr id="14338" name="Rectangle 4"/>
          <p:cNvSpPr>
            <a:spLocks/>
          </p:cNvSpPr>
          <p:nvPr/>
        </p:nvSpPr>
        <p:spPr bwMode="auto">
          <a:xfrm>
            <a:off x="3851275" y="3357563"/>
            <a:ext cx="482441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ru-RU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французский физиолог и патолог,</a:t>
            </a:r>
          </a:p>
          <a:p>
            <a:r>
              <a:rPr lang="ru-RU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один из основоположников современной физиологии и экспериментальной патологии, член Академии Наук в Париже</a:t>
            </a:r>
          </a:p>
        </p:txBody>
      </p:sp>
      <p:pic>
        <p:nvPicPr>
          <p:cNvPr id="2051" name="Picture 3" descr="D:\Внутренняя среда организма\4928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1213" y="396875"/>
            <a:ext cx="2054225" cy="2522538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/>
          </p:cNvSpPr>
          <p:nvPr/>
        </p:nvSpPr>
        <p:spPr bwMode="auto">
          <a:xfrm>
            <a:off x="3851275" y="4724400"/>
            <a:ext cx="4824413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/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Впервые предложил термин </a:t>
            </a:r>
          </a:p>
          <a:p>
            <a:pPr algn="r"/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«Внутренняя среда организма»</a:t>
            </a:r>
          </a:p>
        </p:txBody>
      </p:sp>
      <p:sp>
        <p:nvSpPr>
          <p:cNvPr id="14341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F82963-0D03-42DA-AC77-3198439578F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6485C0-1A56-4637-B653-0CAE8820628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70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Лимфа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84525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Кровь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97535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Тканевая жидкость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2146300" y="3784600"/>
            <a:ext cx="2303463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Плазма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694238" y="3783013"/>
            <a:ext cx="2303462" cy="90011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45" name="Прямая соединительная линия 44"/>
          <p:cNvCxnSpPr>
            <a:stCxn id="24" idx="2"/>
            <a:endCxn id="41" idx="0"/>
          </p:cNvCxnSpPr>
          <p:nvPr/>
        </p:nvCxnSpPr>
        <p:spPr>
          <a:xfrm flipH="1">
            <a:off x="3298825" y="3392488"/>
            <a:ext cx="1236663" cy="3921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42" idx="0"/>
          </p:cNvCxnSpPr>
          <p:nvPr/>
        </p:nvCxnSpPr>
        <p:spPr>
          <a:xfrm>
            <a:off x="4535488" y="3392488"/>
            <a:ext cx="1309687" cy="390525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046663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лейкоциты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932613" y="5157788"/>
            <a:ext cx="1600200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тромбоциты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132138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эритроциты</a:t>
            </a:r>
          </a:p>
        </p:txBody>
      </p:sp>
      <p:cxnSp>
        <p:nvCxnSpPr>
          <p:cNvPr id="53" name="Прямая соединительная линия 52"/>
          <p:cNvCxnSpPr>
            <a:stCxn id="42" idx="2"/>
            <a:endCxn id="51" idx="0"/>
          </p:cNvCxnSpPr>
          <p:nvPr/>
        </p:nvCxnSpPr>
        <p:spPr>
          <a:xfrm>
            <a:off x="5845175" y="4683125"/>
            <a:ext cx="1887538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2" idx="2"/>
            <a:endCxn id="50" idx="0"/>
          </p:cNvCxnSpPr>
          <p:nvPr/>
        </p:nvCxnSpPr>
        <p:spPr>
          <a:xfrm>
            <a:off x="5845175" y="4683125"/>
            <a:ext cx="0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2" idx="2"/>
            <a:endCxn id="52" idx="0"/>
          </p:cNvCxnSpPr>
          <p:nvPr/>
        </p:nvCxnSpPr>
        <p:spPr>
          <a:xfrm flipH="1">
            <a:off x="3932238" y="4683125"/>
            <a:ext cx="1912937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83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Плазма крови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  <p:cxnSp>
        <p:nvCxnSpPr>
          <p:cNvPr id="22" name="Прямая соединительная линия 21"/>
          <p:cNvCxnSpPr>
            <a:stCxn id="41" idx="2"/>
          </p:cNvCxnSpPr>
          <p:nvPr/>
        </p:nvCxnSpPr>
        <p:spPr>
          <a:xfrm flipH="1">
            <a:off x="3298825" y="4684713"/>
            <a:ext cx="0" cy="2173287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876173-D586-4AFE-8DBB-0B3B052DEBB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ru-RU">
              <a:cs typeface="Arial" charset="0"/>
            </a:endParaRPr>
          </a:p>
        </p:txBody>
      </p:sp>
      <p:sp>
        <p:nvSpPr>
          <p:cNvPr id="33794" name="Rectangle 4"/>
          <p:cNvSpPr>
            <a:spLocks/>
          </p:cNvSpPr>
          <p:nvPr/>
        </p:nvSpPr>
        <p:spPr bwMode="auto">
          <a:xfrm>
            <a:off x="681038" y="1916113"/>
            <a:ext cx="770731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266700" indent="-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Вода </a:t>
            </a:r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90-92%</a:t>
            </a:r>
            <a:endParaRPr lang="ru-RU" sz="2000" b="1">
              <a:solidFill>
                <a:srgbClr val="FFFFFF"/>
              </a:solidFill>
              <a:latin typeface="Trebuchet MS" pitchFamily="34" charset="0"/>
              <a:sym typeface="Trebuchet MS" pitchFamily="34" charset="0"/>
            </a:endParaRPr>
          </a:p>
          <a:p>
            <a:pPr marL="266700" indent="-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Белки </a:t>
            </a:r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7%</a:t>
            </a: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.  Фибриноген</a:t>
            </a:r>
          </a:p>
          <a:p>
            <a:pPr marL="266700" indent="-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Жиры </a:t>
            </a:r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0,8%</a:t>
            </a:r>
          </a:p>
          <a:p>
            <a:pPr marL="266700" indent="-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Глюкоза </a:t>
            </a:r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0,12%</a:t>
            </a:r>
          </a:p>
          <a:p>
            <a:pPr marL="266700" indent="-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Мочевина </a:t>
            </a:r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0,05%</a:t>
            </a:r>
          </a:p>
          <a:p>
            <a:pPr marL="266700" indent="-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Минеральные соли </a:t>
            </a:r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0,9%</a:t>
            </a:r>
          </a:p>
          <a:p>
            <a:pPr marL="266700" indent="-2667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Продукты жизнедеятельности клеток, ферменты, гормоны</a:t>
            </a:r>
          </a:p>
        </p:txBody>
      </p:sp>
      <p:sp>
        <p:nvSpPr>
          <p:cNvPr id="33795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24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Плазма состоит из неорганических (вода и различные минеральные соли) и органических веществ</a:t>
            </a:r>
            <a:endParaRPr lang="ru-RU" sz="2400" b="1">
              <a:solidFill>
                <a:srgbClr val="710505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900F04-C43C-4724-B8E4-C6813C2EDEE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>
              <a:cs typeface="Arial" charset="0"/>
            </a:endParaRPr>
          </a:p>
        </p:txBody>
      </p:sp>
      <p:sp>
        <p:nvSpPr>
          <p:cNvPr id="34818" name="Rectangle 4"/>
          <p:cNvSpPr>
            <a:spLocks/>
          </p:cNvSpPr>
          <p:nvPr/>
        </p:nvSpPr>
        <p:spPr bwMode="auto">
          <a:xfrm>
            <a:off x="371475" y="549275"/>
            <a:ext cx="82819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4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Кровь ―</a:t>
            </a:r>
            <a:endParaRPr lang="ru-RU" sz="4000" b="1">
              <a:solidFill>
                <a:srgbClr val="FFFFFF"/>
              </a:solidFill>
              <a:latin typeface="Trebuchet MS" pitchFamily="34" charset="0"/>
            </a:endParaRPr>
          </a:p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один из видов соединительной ткани</a:t>
            </a:r>
            <a:endParaRPr lang="ru-RU" sz="1100">
              <a:latin typeface="Calibri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4213" y="3141663"/>
            <a:ext cx="2303462" cy="1908175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Соединительная ткань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82963" y="3141663"/>
            <a:ext cx="2303462" cy="1908175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Межклеточное вещество (плазма)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156325" y="3141663"/>
            <a:ext cx="2303463" cy="1908175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Клетки крови (форменные элементы)</a:t>
            </a:r>
          </a:p>
        </p:txBody>
      </p:sp>
      <p:cxnSp>
        <p:nvCxnSpPr>
          <p:cNvPr id="14" name="Прямая соединительная линия 13"/>
          <p:cNvCxnSpPr>
            <a:stCxn id="10" idx="3"/>
            <a:endCxn id="11" idx="1"/>
          </p:cNvCxnSpPr>
          <p:nvPr/>
        </p:nvCxnSpPr>
        <p:spPr>
          <a:xfrm>
            <a:off x="2987675" y="4095750"/>
            <a:ext cx="395288" cy="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11" idx="3"/>
            <a:endCxn id="12" idx="1"/>
          </p:cNvCxnSpPr>
          <p:nvPr/>
        </p:nvCxnSpPr>
        <p:spPr>
          <a:xfrm>
            <a:off x="5686425" y="4095750"/>
            <a:ext cx="469900" cy="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Форменные элементы крови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35842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86663C-A561-4632-9664-6C9793648920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ru-RU"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70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Лимфа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84525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Кровь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97535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Тканевая жидкость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2146300" y="3784600"/>
            <a:ext cx="2303463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Плазма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694238" y="3783013"/>
            <a:ext cx="2303462" cy="90011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45" name="Прямая соединительная линия 44"/>
          <p:cNvCxnSpPr>
            <a:stCxn id="24" idx="2"/>
            <a:endCxn id="41" idx="0"/>
          </p:cNvCxnSpPr>
          <p:nvPr/>
        </p:nvCxnSpPr>
        <p:spPr>
          <a:xfrm flipH="1">
            <a:off x="3298825" y="3392488"/>
            <a:ext cx="1236663" cy="392112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42" idx="0"/>
          </p:cNvCxnSpPr>
          <p:nvPr/>
        </p:nvCxnSpPr>
        <p:spPr>
          <a:xfrm>
            <a:off x="4535488" y="3392488"/>
            <a:ext cx="1309687" cy="390525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046663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лейкоциты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932613" y="5157788"/>
            <a:ext cx="1600200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тромбоциты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132138" y="5157788"/>
            <a:ext cx="1598612" cy="58896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эритроциты</a:t>
            </a:r>
          </a:p>
        </p:txBody>
      </p:sp>
      <p:cxnSp>
        <p:nvCxnSpPr>
          <p:cNvPr id="53" name="Прямая соединительная линия 52"/>
          <p:cNvCxnSpPr>
            <a:stCxn id="42" idx="2"/>
            <a:endCxn id="51" idx="0"/>
          </p:cNvCxnSpPr>
          <p:nvPr/>
        </p:nvCxnSpPr>
        <p:spPr>
          <a:xfrm>
            <a:off x="5845175" y="4683125"/>
            <a:ext cx="1887538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2" idx="2"/>
            <a:endCxn id="50" idx="0"/>
          </p:cNvCxnSpPr>
          <p:nvPr/>
        </p:nvCxnSpPr>
        <p:spPr>
          <a:xfrm>
            <a:off x="5845175" y="4683125"/>
            <a:ext cx="0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2" idx="2"/>
            <a:endCxn id="52" idx="0"/>
          </p:cNvCxnSpPr>
          <p:nvPr/>
        </p:nvCxnSpPr>
        <p:spPr>
          <a:xfrm flipH="1">
            <a:off x="3932238" y="4683125"/>
            <a:ext cx="1912937" cy="474663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52" idx="2"/>
          </p:cNvCxnSpPr>
          <p:nvPr/>
        </p:nvCxnSpPr>
        <p:spPr>
          <a:xfrm>
            <a:off x="3932238" y="5746750"/>
            <a:ext cx="0" cy="111125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D:\Внутренняя среда организма\03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400" y="1631950"/>
            <a:ext cx="2987675" cy="359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067175" y="0"/>
            <a:ext cx="3817938" cy="6453188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spcAft>
                <a:spcPts val="1200"/>
              </a:spcAft>
            </a:pPr>
            <a:r>
              <a:rPr lang="ru-RU" sz="5400" b="1">
                <a:solidFill>
                  <a:srgbClr val="710505"/>
                </a:solidFill>
                <a:latin typeface="Trebuchet MS" pitchFamily="34" charset="0"/>
              </a:rPr>
              <a:t>Э</a:t>
            </a:r>
            <a:r>
              <a:rPr lang="ru-RU" sz="3200" b="1">
                <a:solidFill>
                  <a:srgbClr val="710505"/>
                </a:solidFill>
                <a:latin typeface="Trebuchet MS" pitchFamily="34" charset="0"/>
              </a:rPr>
              <a:t>ритроциты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переносят кислород из лёгких к тканям тела и осуществляют транспорт диоксида углерода (CO</a:t>
            </a:r>
            <a:r>
              <a:rPr lang="ru-RU" sz="1600" b="1" baseline="-25000">
                <a:solidFill>
                  <a:srgbClr val="710505"/>
                </a:solidFill>
                <a:latin typeface="Trebuchet MS" pitchFamily="34" charset="0"/>
              </a:rPr>
              <a:t>2</a:t>
            </a: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) в обратном направлении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участвуют в регулировке кислотно-щелочного равновесия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поддерживают изотонию крови и тканей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адсорбируют из плазмы крови аминокислоты, липиды и переносят их к тканям</a:t>
            </a:r>
          </a:p>
        </p:txBody>
      </p:sp>
      <p:sp>
        <p:nvSpPr>
          <p:cNvPr id="36867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C870B5-5375-449C-BD6C-D9F055C9E185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Форменные элементы крови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37890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1FAD355-F0CF-4459-AD36-0A49AB90540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ru-RU"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3700" y="404813"/>
          <a:ext cx="8281988" cy="6067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26"/>
                <a:gridCol w="5471840"/>
              </a:tblGrid>
              <a:tr h="1294436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Количество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до </a:t>
                      </a: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миллионов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§"/>
                      </a:pP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4,5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― </a:t>
                      </a: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млн у мужчин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§"/>
                      </a:pP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― </a:t>
                      </a: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4,5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млн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у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женщин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4637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Форма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двояковогнутый диск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4637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Строение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снаружи покрытый мембраной,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нет ядра: содержит гемоглобин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4637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Место образования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селезёнка (красная пульпа), 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красный костный мозг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4637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Продолжительность жизни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120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дней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5391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Функции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переносит О</a:t>
                      </a: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2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и СО</a:t>
                      </a:r>
                      <a:r>
                        <a:rPr lang="ru-RU" sz="11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2</a:t>
                      </a: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оксигемоглобин и карбоксигемоглобин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Форменные элементы крови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38914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F5778F-1060-49B3-BEC2-B647DB9CF87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ru-RU"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70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Лимфа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84525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Кровь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97535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Тканевая жидкость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2146300" y="3784600"/>
            <a:ext cx="2303463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Плазма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694238" y="3783013"/>
            <a:ext cx="2303462" cy="90011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45" name="Прямая соединительная линия 44"/>
          <p:cNvCxnSpPr>
            <a:stCxn id="24" idx="2"/>
            <a:endCxn id="41" idx="0"/>
          </p:cNvCxnSpPr>
          <p:nvPr/>
        </p:nvCxnSpPr>
        <p:spPr>
          <a:xfrm flipH="1">
            <a:off x="3298825" y="3392488"/>
            <a:ext cx="1236663" cy="392112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42" idx="0"/>
          </p:cNvCxnSpPr>
          <p:nvPr/>
        </p:nvCxnSpPr>
        <p:spPr>
          <a:xfrm>
            <a:off x="4535488" y="3392488"/>
            <a:ext cx="1309687" cy="390525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046663" y="5157788"/>
            <a:ext cx="1598612" cy="58896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лейкоциты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932613" y="5157788"/>
            <a:ext cx="1600200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тромбоциты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132138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эритроциты</a:t>
            </a:r>
          </a:p>
        </p:txBody>
      </p:sp>
      <p:cxnSp>
        <p:nvCxnSpPr>
          <p:cNvPr id="53" name="Прямая соединительная линия 52"/>
          <p:cNvCxnSpPr>
            <a:stCxn id="42" idx="2"/>
            <a:endCxn id="51" idx="0"/>
          </p:cNvCxnSpPr>
          <p:nvPr/>
        </p:nvCxnSpPr>
        <p:spPr>
          <a:xfrm>
            <a:off x="5845175" y="4683125"/>
            <a:ext cx="1887538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2" idx="2"/>
            <a:endCxn id="50" idx="0"/>
          </p:cNvCxnSpPr>
          <p:nvPr/>
        </p:nvCxnSpPr>
        <p:spPr>
          <a:xfrm>
            <a:off x="5845175" y="4683125"/>
            <a:ext cx="0" cy="474663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2" idx="2"/>
            <a:endCxn id="52" idx="0"/>
          </p:cNvCxnSpPr>
          <p:nvPr/>
        </p:nvCxnSpPr>
        <p:spPr>
          <a:xfrm flipH="1">
            <a:off x="3932238" y="4683125"/>
            <a:ext cx="1912937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845175" y="5746750"/>
            <a:ext cx="0" cy="111125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067175" y="0"/>
            <a:ext cx="3817938" cy="6453188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spcAft>
                <a:spcPts val="1200"/>
              </a:spcAft>
            </a:pPr>
            <a:r>
              <a:rPr lang="ru-RU" sz="5400" b="1">
                <a:solidFill>
                  <a:srgbClr val="710505"/>
                </a:solidFill>
                <a:latin typeface="Trebuchet MS" pitchFamily="34" charset="0"/>
              </a:rPr>
              <a:t>Л</a:t>
            </a:r>
            <a:r>
              <a:rPr lang="ru-RU" sz="3200" b="1">
                <a:solidFill>
                  <a:srgbClr val="710505"/>
                </a:solidFill>
                <a:latin typeface="Trebuchet MS" pitchFamily="34" charset="0"/>
              </a:rPr>
              <a:t>ейкоциты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неоднородная группа различных по внешнему виду и функциям клеток крови человека, выделенная по признаку отсутствия самостоятельной окраски и наличия ядра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играют главную роль в специфической и неспецифической защите организма от внешних и внутренних патогенных агентов, а также в реализации типичных патологических процессов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125538"/>
            <a:ext cx="3121025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sp>
        <p:nvSpPr>
          <p:cNvPr id="39939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5813B8-C13A-47AE-B347-229568A6F2B4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Форменные элементы крови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40962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41D07C0-9C7E-40FE-A67D-F3979D6C73B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ru-RU"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3700" y="404813"/>
          <a:ext cx="8281988" cy="6078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26"/>
                <a:gridCol w="5471840"/>
              </a:tblGrid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Количество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― </a:t>
                      </a: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9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тысяч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(Зависит от инфекции в организме, времени суток, пищи)</a:t>
                      </a:r>
                      <a:endParaRPr lang="ru-RU" sz="12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Форма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округлая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Строение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бесцветная клетка, содержит ядро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Место образования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селезёнка (белая пульпа),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лимфатические узлы,</a:t>
                      </a:r>
                    </a:p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красный костный мозг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Продолжительность жизни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от одного до нескольких дней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Функции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защитная</a:t>
                      </a:r>
                      <a:endParaRPr lang="ru-RU" sz="1100" b="1" dirty="0" smtClean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(фагоцитоз, иммунитет)</a:t>
                      </a:r>
                      <a:endParaRPr lang="ru-RU" sz="1200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>
            <a:spLocks/>
          </p:cNvSpPr>
          <p:nvPr/>
        </p:nvSpPr>
        <p:spPr bwMode="auto">
          <a:xfrm>
            <a:off x="395288" y="3359150"/>
            <a:ext cx="2881312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Илья Ильич Мечников</a:t>
            </a:r>
          </a:p>
          <a:p>
            <a:pPr algn="ctr"/>
            <a:r>
              <a:rPr lang="ru-RU" sz="1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(1813 — 1878)</a:t>
            </a:r>
          </a:p>
        </p:txBody>
      </p:sp>
      <p:sp>
        <p:nvSpPr>
          <p:cNvPr id="41986" name="Rectangle 4"/>
          <p:cNvSpPr>
            <a:spLocks/>
          </p:cNvSpPr>
          <p:nvPr/>
        </p:nvSpPr>
        <p:spPr bwMode="auto">
          <a:xfrm>
            <a:off x="3851275" y="3359150"/>
            <a:ext cx="4824413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ru-RU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биолог, один из основоположников сравнительной патологии, эволюционной эмбриологии, иммунологии,</a:t>
            </a:r>
          </a:p>
          <a:p>
            <a:r>
              <a:rPr lang="ru-RU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лауреат Нобелевской премии</a:t>
            </a:r>
          </a:p>
        </p:txBody>
      </p:sp>
      <p:sp>
        <p:nvSpPr>
          <p:cNvPr id="41987" name="Rectangle 4"/>
          <p:cNvSpPr>
            <a:spLocks/>
          </p:cNvSpPr>
          <p:nvPr/>
        </p:nvSpPr>
        <p:spPr bwMode="auto">
          <a:xfrm>
            <a:off x="3851275" y="5013325"/>
            <a:ext cx="482441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r"/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Создал учение о защитных свойствах крови,</a:t>
            </a:r>
          </a:p>
          <a:p>
            <a:pPr algn="r"/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открыл явление фагоцитоза</a:t>
            </a:r>
          </a:p>
          <a:p>
            <a:pPr algn="r"/>
            <a:endParaRPr lang="ru-RU" sz="2400" b="1">
              <a:solidFill>
                <a:srgbClr val="FFFFFF"/>
              </a:solidFill>
              <a:latin typeface="Trebuchet MS" pitchFamily="34" charset="0"/>
              <a:sym typeface="Trebuchet MS" pitchFamily="34" charset="0"/>
            </a:endParaRPr>
          </a:p>
        </p:txBody>
      </p:sp>
      <p:pic>
        <p:nvPicPr>
          <p:cNvPr id="25602" name="Picture 2" descr="D:\Внутренняя среда организма\élie+metchnikoff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438" y="396875"/>
            <a:ext cx="2511425" cy="2627313"/>
          </a:xfrm>
          <a:prstGeom prst="rect">
            <a:avLst/>
          </a:prstGeom>
          <a:noFill/>
        </p:spPr>
      </p:pic>
      <p:sp>
        <p:nvSpPr>
          <p:cNvPr id="41989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EB88D3-859D-47CF-9707-820BBCFCC9B0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4" descr="D:\Внутренняя среда организма\1326625592_Notep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400" y="687388"/>
            <a:ext cx="1330325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3"/>
          <p:cNvSpPr>
            <a:spLocks/>
          </p:cNvSpPr>
          <p:nvPr/>
        </p:nvSpPr>
        <p:spPr bwMode="auto">
          <a:xfrm>
            <a:off x="1360488" y="347663"/>
            <a:ext cx="734377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8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В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нутренняя среда организма ―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15363" name="Rectangle 4"/>
          <p:cNvSpPr>
            <a:spLocks/>
          </p:cNvSpPr>
          <p:nvPr/>
        </p:nvSpPr>
        <p:spPr bwMode="auto">
          <a:xfrm>
            <a:off x="393700" y="2133600"/>
            <a:ext cx="8281988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 это совокупность жидкостей</a:t>
            </a:r>
          </a:p>
          <a:p>
            <a:pPr algn="r"/>
            <a:r>
              <a:rPr lang="ru-RU" sz="23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(кровь, лимфа, тканевая и цереброспинальная жидкости),</a:t>
            </a:r>
          </a:p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принимающих участие </a:t>
            </a:r>
          </a:p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в процессах обмена веществ</a:t>
            </a:r>
          </a:p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и поддержания гомеостаза организма</a:t>
            </a:r>
            <a:endParaRPr lang="ru-RU" sz="1100">
              <a:latin typeface="Calibri" pitchFamily="34" charset="0"/>
            </a:endParaRPr>
          </a:p>
        </p:txBody>
      </p:sp>
      <p:sp>
        <p:nvSpPr>
          <p:cNvPr id="15364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513CA0D-EA34-4A99-9E64-68D3E612EAD3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95288" y="6453188"/>
            <a:ext cx="8280400" cy="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535488" y="6453188"/>
            <a:ext cx="0" cy="4048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4" descr="D:\Внутренняя среда организма\1326625592_Notep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400" y="687388"/>
            <a:ext cx="1330325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4" name="Rectangle 3"/>
          <p:cNvSpPr>
            <a:spLocks/>
          </p:cNvSpPr>
          <p:nvPr/>
        </p:nvSpPr>
        <p:spPr bwMode="auto">
          <a:xfrm>
            <a:off x="1360488" y="347663"/>
            <a:ext cx="734377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8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Ф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агоцитоз ―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44035" name="Rectangle 4"/>
          <p:cNvSpPr>
            <a:spLocks/>
          </p:cNvSpPr>
          <p:nvPr/>
        </p:nvSpPr>
        <p:spPr bwMode="auto">
          <a:xfrm>
            <a:off x="393700" y="2133600"/>
            <a:ext cx="8281988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/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активное захватывание и поглощение микроскопических инородных живых объектов </a:t>
            </a:r>
            <a:r>
              <a:rPr lang="ru-RU" sz="24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(бактерии, фрагменты клеток)</a:t>
            </a: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 и твёрдых частиц одноклеточными организмами или некоторыми клетками многоклеточных животных</a:t>
            </a:r>
          </a:p>
        </p:txBody>
      </p:sp>
      <p:sp>
        <p:nvSpPr>
          <p:cNvPr id="44036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0922AAA-FE08-4E94-9042-EA6F6BB0528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ru-RU">
              <a:cs typeface="Arial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288" y="6453188"/>
            <a:ext cx="8280400" cy="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535488" y="6453188"/>
            <a:ext cx="0" cy="4048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Прямоугольник 9"/>
          <p:cNvSpPr>
            <a:spLocks noChangeArrowheads="1"/>
          </p:cNvSpPr>
          <p:nvPr/>
        </p:nvSpPr>
        <p:spPr bwMode="auto">
          <a:xfrm>
            <a:off x="5065713" y="4779963"/>
            <a:ext cx="3162300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ru-RU" sz="1600">
                <a:solidFill>
                  <a:srgbClr val="710505"/>
                </a:solidFill>
                <a:latin typeface="Trebuchet MS" pitchFamily="34" charset="0"/>
              </a:rPr>
              <a:t>1 — ядро</a:t>
            </a:r>
          </a:p>
          <a:p>
            <a:r>
              <a:rPr lang="ru-RU" sz="1600">
                <a:solidFill>
                  <a:srgbClr val="710505"/>
                </a:solidFill>
                <a:latin typeface="Trebuchet MS" pitchFamily="34" charset="0"/>
              </a:rPr>
              <a:t>2 — сократительная вакуоль </a:t>
            </a:r>
          </a:p>
          <a:p>
            <a:r>
              <a:rPr lang="ru-RU" sz="1600">
                <a:solidFill>
                  <a:srgbClr val="710505"/>
                </a:solidFill>
                <a:latin typeface="Trebuchet MS" pitchFamily="34" charset="0"/>
              </a:rPr>
              <a:t>3 — пищевая частица</a:t>
            </a:r>
          </a:p>
          <a:p>
            <a:r>
              <a:rPr lang="ru-RU" sz="1600">
                <a:solidFill>
                  <a:srgbClr val="710505"/>
                </a:solidFill>
                <a:latin typeface="Trebuchet MS" pitchFamily="34" charset="0"/>
              </a:rPr>
              <a:t>4 — пищеварительная вакуоль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6500" y="2408238"/>
            <a:ext cx="6731000" cy="2163762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/>
          </p:cNvSpPr>
          <p:nvPr/>
        </p:nvSpPr>
        <p:spPr bwMode="auto">
          <a:xfrm>
            <a:off x="393700" y="415925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Схема последовательного</a:t>
            </a:r>
          </a:p>
          <a:p>
            <a:pPr algn="ctr"/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захвата пищи амебой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45060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A19825-9EF3-418E-9D83-0B95123BC7BA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Форменные элементы крови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46082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A3B267-6B99-4B9C-BE6D-68FE5C1A930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ru-RU"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70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Лимфа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84525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Кровь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97535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Тканевая жидкость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2146300" y="3784600"/>
            <a:ext cx="2303463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Плазма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4694238" y="3783013"/>
            <a:ext cx="2303462" cy="90011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45" name="Прямая соединительная линия 44"/>
          <p:cNvCxnSpPr>
            <a:stCxn id="24" idx="2"/>
            <a:endCxn id="41" idx="0"/>
          </p:cNvCxnSpPr>
          <p:nvPr/>
        </p:nvCxnSpPr>
        <p:spPr>
          <a:xfrm flipH="1">
            <a:off x="3298825" y="3392488"/>
            <a:ext cx="1236663" cy="392112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42" idx="0"/>
          </p:cNvCxnSpPr>
          <p:nvPr/>
        </p:nvCxnSpPr>
        <p:spPr>
          <a:xfrm>
            <a:off x="4535488" y="3392488"/>
            <a:ext cx="1309687" cy="390525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046663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лейкоциты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932613" y="5157788"/>
            <a:ext cx="1600200" cy="58896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тромбоциты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132138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эритроциты</a:t>
            </a:r>
          </a:p>
        </p:txBody>
      </p:sp>
      <p:cxnSp>
        <p:nvCxnSpPr>
          <p:cNvPr id="53" name="Прямая соединительная линия 52"/>
          <p:cNvCxnSpPr>
            <a:stCxn id="42" idx="2"/>
            <a:endCxn id="51" idx="0"/>
          </p:cNvCxnSpPr>
          <p:nvPr/>
        </p:nvCxnSpPr>
        <p:spPr>
          <a:xfrm>
            <a:off x="5845175" y="4683125"/>
            <a:ext cx="1887538" cy="474663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2" idx="2"/>
            <a:endCxn id="50" idx="0"/>
          </p:cNvCxnSpPr>
          <p:nvPr/>
        </p:nvCxnSpPr>
        <p:spPr>
          <a:xfrm>
            <a:off x="5845175" y="4683125"/>
            <a:ext cx="0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2" idx="2"/>
            <a:endCxn id="52" idx="0"/>
          </p:cNvCxnSpPr>
          <p:nvPr/>
        </p:nvCxnSpPr>
        <p:spPr>
          <a:xfrm flipH="1">
            <a:off x="3932238" y="4683125"/>
            <a:ext cx="1912937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732713" y="5746750"/>
            <a:ext cx="0" cy="111125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500563" y="0"/>
            <a:ext cx="3816350" cy="6453188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spcAft>
                <a:spcPts val="1200"/>
              </a:spcAft>
            </a:pPr>
            <a:r>
              <a:rPr lang="ru-RU" sz="5400" b="1">
                <a:solidFill>
                  <a:srgbClr val="710505"/>
                </a:solidFill>
                <a:latin typeface="Trebuchet MS" pitchFamily="34" charset="0"/>
              </a:rPr>
              <a:t>Т</a:t>
            </a:r>
            <a:r>
              <a:rPr lang="ru-RU" sz="3200" b="1">
                <a:solidFill>
                  <a:srgbClr val="710505"/>
                </a:solidFill>
                <a:latin typeface="Trebuchet MS" pitchFamily="34" charset="0"/>
              </a:rPr>
              <a:t>ромбоциты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мелкие плоские бесцветные тельца двояковыгнутой формы в большом количестве циркулирующие в крови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1600" b="1">
                <a:solidFill>
                  <a:srgbClr val="710505"/>
                </a:solidFill>
                <a:latin typeface="Trebuchet MS" pitchFamily="34" charset="0"/>
              </a:rPr>
              <a:t>это постклеточные структуры, представляющие собой окружённые мембраной и лишенные ядра фрагменты цитоплазмы гигантских клеток костного мозга — мегакариоцитов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1844675"/>
            <a:ext cx="3138488" cy="2927350"/>
          </a:xfrm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sp>
        <p:nvSpPr>
          <p:cNvPr id="47107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C5E5C7-8C76-4B81-A5AC-3DD6043931B4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Форменные элементы крови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48130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F9ECD3-E0A4-4C9D-BAB5-06155612CD1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ru-RU">
              <a:cs typeface="Arial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3700" y="404813"/>
          <a:ext cx="8281988" cy="6048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26"/>
                <a:gridCol w="5471840"/>
              </a:tblGrid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Количество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180</a:t>
                      </a: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― </a:t>
                      </a:r>
                      <a:r>
                        <a:rPr lang="ru-RU" sz="2400" b="1" kern="1200" dirty="0" smtClean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320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тысяч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Форма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Неправильная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Строение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являются фрагментами крупных клеток костного мозга, без ядра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Место образования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красный костный мозг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Продолжительность жизни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 ― 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+mn-cs"/>
                        </a:rPr>
                        <a:t>8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+mn-cs"/>
                        </a:rPr>
                        <a:t>дней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8063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Функции</a:t>
                      </a:r>
                      <a:endParaRPr lang="ru-RU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свертывание крови, восстановление сосудов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2" descr="D:\Внутренняя среда организма\applications_scienc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357188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4" name="Rectangle 3"/>
          <p:cNvSpPr>
            <a:spLocks/>
          </p:cNvSpPr>
          <p:nvPr/>
        </p:nvSpPr>
        <p:spPr bwMode="auto">
          <a:xfrm>
            <a:off x="1042988" y="404813"/>
            <a:ext cx="7661275" cy="138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8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А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нализ крови ―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49155" name="Rectangle 4"/>
          <p:cNvSpPr>
            <a:spLocks/>
          </p:cNvSpPr>
          <p:nvPr/>
        </p:nvSpPr>
        <p:spPr bwMode="auto">
          <a:xfrm>
            <a:off x="393700" y="2133600"/>
            <a:ext cx="8281988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 это важнейшая характеристика организма</a:t>
            </a:r>
          </a:p>
          <a:p>
            <a:pPr algn="r"/>
            <a:endParaRPr lang="ru-RU" sz="2800" b="1">
              <a:solidFill>
                <a:srgbClr val="FFFFFF"/>
              </a:solidFill>
              <a:latin typeface="Trebuchet MS" pitchFamily="34" charset="0"/>
              <a:sym typeface="Trebuchet MS" pitchFamily="34" charset="0"/>
            </a:endParaRPr>
          </a:p>
          <a:p>
            <a:pPr algn="r"/>
            <a:endParaRPr lang="ru-RU" sz="2800" b="1">
              <a:solidFill>
                <a:srgbClr val="FFFFFF"/>
              </a:solidFill>
              <a:latin typeface="Trebuchet MS" pitchFamily="34" charset="0"/>
              <a:sym typeface="Trebuchet MS" pitchFamily="34" charset="0"/>
            </a:endParaRPr>
          </a:p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При анализе крови определяют </a:t>
            </a:r>
          </a:p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количество клеток крови, </a:t>
            </a:r>
          </a:p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содержание гемоглобина, </a:t>
            </a:r>
          </a:p>
          <a:p>
            <a:pPr algn="r"/>
            <a:r>
              <a:rPr lang="ru-RU" sz="28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концентрацию сахара и скорость оседания эритроцитов (СОЭ)</a:t>
            </a:r>
          </a:p>
          <a:p>
            <a:pPr algn="r"/>
            <a:endParaRPr lang="ru-RU" sz="2800" b="1">
              <a:solidFill>
                <a:srgbClr val="FFFFFF"/>
              </a:solidFill>
              <a:latin typeface="Trebuchet MS" pitchFamily="34" charset="0"/>
              <a:sym typeface="Trebuchet MS" pitchFamily="34" charset="0"/>
            </a:endParaRPr>
          </a:p>
          <a:p>
            <a:pPr algn="r"/>
            <a:endParaRPr lang="ru-RU" sz="1100">
              <a:latin typeface="Calibri" pitchFamily="34" charset="0"/>
            </a:endParaRPr>
          </a:p>
        </p:txBody>
      </p:sp>
      <p:sp>
        <p:nvSpPr>
          <p:cNvPr id="49156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22879C-6359-42AF-BD3F-CC9FF647DC7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ru-RU">
              <a:cs typeface="Arial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95288" y="6453188"/>
            <a:ext cx="8280400" cy="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535488" y="6453188"/>
            <a:ext cx="0" cy="4048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84663" y="2617788"/>
            <a:ext cx="3816350" cy="2376487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spcAft>
                <a:spcPts val="1200"/>
              </a:spcAft>
            </a:pPr>
            <a:r>
              <a:rPr lang="ru-RU" sz="2400" b="1">
                <a:solidFill>
                  <a:srgbClr val="710505"/>
                </a:solidFill>
                <a:latin typeface="Trebuchet MS" pitchFamily="34" charset="0"/>
              </a:rPr>
              <a:t>Норма СОЭ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 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</a:rPr>
              <a:t>2-10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мм/ч для мужчин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 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</a:rPr>
              <a:t>2-15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мм/ч для женщин</a:t>
            </a:r>
          </a:p>
        </p:txBody>
      </p:sp>
      <p:sp>
        <p:nvSpPr>
          <p:cNvPr id="50178" name="Прямоугольник 1"/>
          <p:cNvSpPr>
            <a:spLocks noChangeArrowheads="1"/>
          </p:cNvSpPr>
          <p:nvPr/>
        </p:nvSpPr>
        <p:spPr bwMode="auto">
          <a:xfrm>
            <a:off x="395288" y="871538"/>
            <a:ext cx="82804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r>
              <a:rPr lang="ru-RU" sz="2800" b="1">
                <a:solidFill>
                  <a:srgbClr val="710505"/>
                </a:solidFill>
                <a:latin typeface="Trebuchet MS" pitchFamily="34" charset="0"/>
              </a:rPr>
              <a:t>При наличии воспалительных процессов СОЭ увеличивается</a:t>
            </a:r>
          </a:p>
        </p:txBody>
      </p:sp>
      <p:pic>
        <p:nvPicPr>
          <p:cNvPr id="50179" name="Picture 2" descr="D:\Внутренняя среда организма\1326649234_allergy_vial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6475" y="2311400"/>
            <a:ext cx="2989263" cy="298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0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03A86D-4D6F-4648-8457-D12AB23DE49E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Прямоугольник 1"/>
          <p:cNvSpPr>
            <a:spLocks noChangeArrowheads="1"/>
          </p:cNvSpPr>
          <p:nvPr/>
        </p:nvSpPr>
        <p:spPr bwMode="auto">
          <a:xfrm>
            <a:off x="395288" y="404813"/>
            <a:ext cx="8280400" cy="335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ru-RU" sz="2400" b="1">
                <a:solidFill>
                  <a:srgbClr val="710505"/>
                </a:solidFill>
                <a:latin typeface="Trebuchet MS" pitchFamily="34" charset="0"/>
              </a:rPr>
              <a:t>При нарушении функций красного костного мозга, недостатке в организме железа и некоторых других веществ, а также при значительной потере крови возникает кратковременное или длительное 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</a:rPr>
              <a:t>малокровие ―</a:t>
            </a:r>
          </a:p>
          <a:p>
            <a:pPr algn="r">
              <a:spcAft>
                <a:spcPts val="1200"/>
              </a:spcAft>
            </a:pPr>
            <a:r>
              <a:rPr lang="ru-RU" sz="2400" b="1">
                <a:solidFill>
                  <a:srgbClr val="710505"/>
                </a:solidFill>
                <a:latin typeface="Trebuchet MS" pitchFamily="34" charset="0"/>
              </a:rPr>
              <a:t>снижение содержания эритроцитов и гемоглобина</a:t>
            </a:r>
          </a:p>
          <a:p>
            <a:pPr algn="r">
              <a:spcAft>
                <a:spcPts val="1200"/>
              </a:spcAft>
            </a:pP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grpSp>
        <p:nvGrpSpPr>
          <p:cNvPr id="51202" name="Группа 2"/>
          <p:cNvGrpSpPr>
            <a:grpSpLocks/>
          </p:cNvGrpSpPr>
          <p:nvPr/>
        </p:nvGrpSpPr>
        <p:grpSpPr bwMode="auto">
          <a:xfrm>
            <a:off x="1371600" y="3673475"/>
            <a:ext cx="2263775" cy="2163763"/>
            <a:chOff x="609550" y="4304778"/>
            <a:chExt cx="1950245" cy="1864545"/>
          </a:xfrm>
        </p:grpSpPr>
        <p:pic>
          <p:nvPicPr>
            <p:cNvPr id="51205" name="Picture 2" descr="D:\Внутренняя среда организма\applications_science (1)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59632" y="4304778"/>
              <a:ext cx="1300163" cy="1300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06" name="Picture 2" descr="D:\Внутренняя среда организма\applications_science (1)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9550" y="4591892"/>
              <a:ext cx="1300163" cy="1300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07" name="Picture 3" descr="D:\Внутренняя среда организма\applications_science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43608" y="4869160"/>
              <a:ext cx="1300163" cy="1300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Прямоугольник 9"/>
          <p:cNvSpPr/>
          <p:nvPr/>
        </p:nvSpPr>
        <p:spPr>
          <a:xfrm>
            <a:off x="4211638" y="3573463"/>
            <a:ext cx="3816350" cy="2376487"/>
          </a:xfrm>
          <a:prstGeom prst="rect">
            <a:avLst/>
          </a:prstGeom>
        </p:spPr>
        <p:txBody>
          <a:bodyPr lIns="0" tIns="0" rIns="0" bIns="0" anchor="ctr"/>
          <a:lstStyle/>
          <a:p>
            <a:pPr>
              <a:spcAft>
                <a:spcPts val="1200"/>
              </a:spcAft>
            </a:pPr>
            <a:r>
              <a:rPr lang="ru-RU" sz="2400" b="1">
                <a:solidFill>
                  <a:srgbClr val="710505"/>
                </a:solidFill>
                <a:latin typeface="Trebuchet MS" pitchFamily="34" charset="0"/>
              </a:rPr>
              <a:t>Норма гемоглобина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 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</a:rPr>
              <a:t>13-16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г% для мужчин</a:t>
            </a:r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 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</a:rPr>
              <a:t>12 -14</a:t>
            </a:r>
            <a:r>
              <a:rPr lang="ru-RU" sz="2000" b="1">
                <a:solidFill>
                  <a:srgbClr val="710505"/>
                </a:solidFill>
                <a:latin typeface="Trebuchet MS" pitchFamily="34" charset="0"/>
              </a:rPr>
              <a:t>г% для женщин</a:t>
            </a:r>
          </a:p>
          <a:p>
            <a:pPr>
              <a:spcAft>
                <a:spcPts val="1200"/>
              </a:spcAft>
            </a:pPr>
            <a:r>
              <a:rPr lang="ru-RU">
                <a:solidFill>
                  <a:srgbClr val="710505"/>
                </a:solidFill>
                <a:latin typeface="Trebuchet MS" pitchFamily="34" charset="0"/>
              </a:rPr>
              <a:t>(число граммов в 100см</a:t>
            </a:r>
            <a:r>
              <a:rPr lang="ru-RU" baseline="30000">
                <a:solidFill>
                  <a:srgbClr val="710505"/>
                </a:solidFill>
                <a:latin typeface="Trebuchet MS" pitchFamily="34" charset="0"/>
              </a:rPr>
              <a:t>3</a:t>
            </a:r>
            <a:r>
              <a:rPr lang="ru-RU">
                <a:solidFill>
                  <a:srgbClr val="710505"/>
                </a:solidFill>
                <a:latin typeface="Trebuchet MS" pitchFamily="34" charset="0"/>
              </a:rPr>
              <a:t> крови)</a:t>
            </a:r>
          </a:p>
        </p:txBody>
      </p:sp>
      <p:sp>
        <p:nvSpPr>
          <p:cNvPr id="51204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2823F8-27AC-4BA3-AE2F-406C350FCA92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/>
          </p:cNvSpPr>
          <p:nvPr/>
        </p:nvSpPr>
        <p:spPr bwMode="auto">
          <a:xfrm>
            <a:off x="393700" y="2133600"/>
            <a:ext cx="8281988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/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защитное приспособление,</a:t>
            </a:r>
          </a:p>
          <a:p>
            <a:pPr algn="r"/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предохраняющее организм от потери крови</a:t>
            </a:r>
          </a:p>
        </p:txBody>
      </p:sp>
      <p:sp>
        <p:nvSpPr>
          <p:cNvPr id="53250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70CEE0D-7609-4A47-A004-707944C9267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ru-RU">
              <a:cs typeface="Arial" charset="0"/>
            </a:endParaRPr>
          </a:p>
        </p:txBody>
      </p:sp>
      <p:pic>
        <p:nvPicPr>
          <p:cNvPr id="53251" name="Picture 4" descr="D:\Внутренняя среда организма\1326625592_Notep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400" y="687388"/>
            <a:ext cx="1330325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2" name="Rectangle 3"/>
          <p:cNvSpPr>
            <a:spLocks/>
          </p:cNvSpPr>
          <p:nvPr/>
        </p:nvSpPr>
        <p:spPr bwMode="auto">
          <a:xfrm>
            <a:off x="1360488" y="347663"/>
            <a:ext cx="734377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8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С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вертывание крови ―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13" name="Rectangle 4"/>
          <p:cNvSpPr>
            <a:spLocks/>
          </p:cNvSpPr>
          <p:nvPr/>
        </p:nvSpPr>
        <p:spPr bwMode="auto">
          <a:xfrm>
            <a:off x="393700" y="4221163"/>
            <a:ext cx="8281988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0" tIns="0" rIns="0" bIns="0"/>
          <a:lstStyle/>
          <a:p>
            <a:pPr algn="ctr">
              <a:spcAft>
                <a:spcPts val="1200"/>
              </a:spcAft>
            </a:pP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Система противосвертывания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Гепарин (в легких и печени) </a:t>
            </a:r>
            <a:r>
              <a:rPr lang="ru-RU" sz="20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― препятствует свертыванию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ru-RU" sz="20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Фибринолизин (в сыворотке) </a:t>
            </a:r>
            <a:r>
              <a:rPr lang="ru-RU" sz="2000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― фермент, растворяющий фибрин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95288" y="3644900"/>
            <a:ext cx="8280400" cy="0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95288" y="188913"/>
            <a:ext cx="8280400" cy="449262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рана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00400" y="1042988"/>
            <a:ext cx="2667000" cy="657225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тромбоциты разрушаются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stCxn id="20" idx="0"/>
            <a:endCxn id="19" idx="2"/>
          </p:cNvCxnSpPr>
          <p:nvPr/>
        </p:nvCxnSpPr>
        <p:spPr>
          <a:xfrm flipV="1">
            <a:off x="4533900" y="638175"/>
            <a:ext cx="1588" cy="404813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714500" y="3684588"/>
            <a:ext cx="1884363" cy="752475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протромбин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(в печени)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185863" y="2093913"/>
            <a:ext cx="1514475" cy="1119187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соли Са</a:t>
            </a:r>
            <a:r>
              <a:rPr lang="ru-RU" b="1" baseline="30000" dirty="0">
                <a:solidFill>
                  <a:schemeClr val="bg1"/>
                </a:solidFill>
                <a:latin typeface="Trebuchet MS" pitchFamily="34" charset="0"/>
              </a:rPr>
              <a:t>2+</a:t>
            </a:r>
            <a:endParaRPr lang="ru-RU" b="1" baseline="30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157913" y="2093913"/>
            <a:ext cx="2374900" cy="1119187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фрагменты плазмы (глобулины)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470525" y="3684588"/>
            <a:ext cx="1946275" cy="752475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тромбин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(в плазме)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203575" y="2349500"/>
            <a:ext cx="2663825" cy="608013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bg1"/>
                </a:solidFill>
                <a:latin typeface="Trebuchet MS" pitchFamily="34" charset="0"/>
              </a:rPr>
              <a:t>тромбопластин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cxnSp>
        <p:nvCxnSpPr>
          <p:cNvPr id="33" name="Прямая соединительная линия 32"/>
          <p:cNvCxnSpPr>
            <a:endCxn id="20" idx="2"/>
          </p:cNvCxnSpPr>
          <p:nvPr/>
        </p:nvCxnSpPr>
        <p:spPr>
          <a:xfrm flipV="1">
            <a:off x="4532313" y="1700213"/>
            <a:ext cx="1587" cy="792162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492500" y="4060825"/>
            <a:ext cx="2303463" cy="0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endCxn id="30" idx="2"/>
          </p:cNvCxnSpPr>
          <p:nvPr/>
        </p:nvCxnSpPr>
        <p:spPr>
          <a:xfrm flipV="1">
            <a:off x="4532313" y="2957513"/>
            <a:ext cx="3175" cy="1047750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 flipV="1">
            <a:off x="2655888" y="2852738"/>
            <a:ext cx="1771650" cy="1152525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V="1">
            <a:off x="4643438" y="2852738"/>
            <a:ext cx="1749425" cy="1152525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Прямоугольник 55"/>
          <p:cNvSpPr/>
          <p:nvPr/>
        </p:nvSpPr>
        <p:spPr>
          <a:xfrm>
            <a:off x="1533525" y="4797425"/>
            <a:ext cx="2246313" cy="752475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фибриноген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(растворимый)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283200" y="4797425"/>
            <a:ext cx="2320925" cy="752475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фибрин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(в виде нитей)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flipH="1">
            <a:off x="3598863" y="5173663"/>
            <a:ext cx="1919287" cy="0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4533900" y="4365625"/>
            <a:ext cx="1117600" cy="719138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395288" y="6008688"/>
            <a:ext cx="1798637" cy="449262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клетки крови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5867400" y="6003925"/>
            <a:ext cx="1150938" cy="449263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Trebuchet MS" pitchFamily="34" charset="0"/>
              </a:rPr>
              <a:t>тромб</a:t>
            </a:r>
            <a:endParaRPr lang="ru-RU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cxnSp>
        <p:nvCxnSpPr>
          <p:cNvPr id="66" name="Прямая соединительная линия 65"/>
          <p:cNvCxnSpPr>
            <a:stCxn id="64" idx="0"/>
            <a:endCxn id="57" idx="2"/>
          </p:cNvCxnSpPr>
          <p:nvPr/>
        </p:nvCxnSpPr>
        <p:spPr>
          <a:xfrm flipV="1">
            <a:off x="6443663" y="5549900"/>
            <a:ext cx="0" cy="454025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stCxn id="64" idx="1"/>
            <a:endCxn id="25" idx="3"/>
          </p:cNvCxnSpPr>
          <p:nvPr/>
        </p:nvCxnSpPr>
        <p:spPr>
          <a:xfrm flipH="1">
            <a:off x="2193925" y="6227763"/>
            <a:ext cx="3673475" cy="4762"/>
          </a:xfrm>
          <a:prstGeom prst="line">
            <a:avLst/>
          </a:prstGeom>
          <a:ln w="19050">
            <a:solidFill>
              <a:schemeClr val="bg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94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B04C317-80D9-4424-A12D-770A1193A9B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Внутренняя среда организма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16386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6591F4-F1CF-48E1-AADE-E0CD9BB9DB86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700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Лимфа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84525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Кровь</a:t>
            </a:r>
            <a:endParaRPr lang="ru-RU" sz="24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975350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Тканевая жидкость</a:t>
            </a:r>
          </a:p>
        </p:txBody>
      </p:sp>
      <p:cxnSp>
        <p:nvCxnSpPr>
          <p:cNvPr id="14" name="Соединительная линия уступом 13"/>
          <p:cNvCxnSpPr>
            <a:stCxn id="16385" idx="2"/>
            <a:endCxn id="3" idx="0"/>
          </p:cNvCxnSpPr>
          <p:nvPr/>
        </p:nvCxnSpPr>
        <p:spPr>
          <a:xfrm rot="5400000">
            <a:off x="2780507" y="737394"/>
            <a:ext cx="719137" cy="2790825"/>
          </a:xfrm>
          <a:prstGeom prst="bentConnector3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stCxn id="16385" idx="2"/>
            <a:endCxn id="25" idx="0"/>
          </p:cNvCxnSpPr>
          <p:nvPr/>
        </p:nvCxnSpPr>
        <p:spPr>
          <a:xfrm rot="16200000" flipH="1">
            <a:off x="5571332" y="737394"/>
            <a:ext cx="719137" cy="2790825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Соединительная линия уступом 37"/>
          <p:cNvCxnSpPr>
            <a:stCxn id="16385" idx="2"/>
            <a:endCxn id="24" idx="0"/>
          </p:cNvCxnSpPr>
          <p:nvPr/>
        </p:nvCxnSpPr>
        <p:spPr>
          <a:xfrm rot="5400000">
            <a:off x="4175919" y="2132807"/>
            <a:ext cx="719137" cy="0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146300" y="3784600"/>
            <a:ext cx="2303463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Плазма</a:t>
            </a:r>
            <a:endParaRPr lang="ru-RU" sz="24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694238" y="3783013"/>
            <a:ext cx="2303462" cy="90011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45" name="Прямая соединительная линия 44"/>
          <p:cNvCxnSpPr>
            <a:stCxn id="24" idx="2"/>
            <a:endCxn id="41" idx="0"/>
          </p:cNvCxnSpPr>
          <p:nvPr/>
        </p:nvCxnSpPr>
        <p:spPr>
          <a:xfrm flipH="1">
            <a:off x="3298825" y="3392488"/>
            <a:ext cx="1236663" cy="3921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42" idx="0"/>
          </p:cNvCxnSpPr>
          <p:nvPr/>
        </p:nvCxnSpPr>
        <p:spPr>
          <a:xfrm>
            <a:off x="4535488" y="3392488"/>
            <a:ext cx="1309687" cy="390525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046663" y="5157788"/>
            <a:ext cx="1598612" cy="58896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лейкоциты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932613" y="5157788"/>
            <a:ext cx="1600200" cy="58896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тромбоциты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132138" y="5157788"/>
            <a:ext cx="1598612" cy="588962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bg1"/>
                </a:solidFill>
                <a:latin typeface="Trebuchet MS" pitchFamily="34" charset="0"/>
              </a:rPr>
              <a:t>эритроциты</a:t>
            </a:r>
          </a:p>
        </p:txBody>
      </p:sp>
      <p:cxnSp>
        <p:nvCxnSpPr>
          <p:cNvPr id="53" name="Прямая соединительная линия 52"/>
          <p:cNvCxnSpPr>
            <a:stCxn id="42" idx="2"/>
            <a:endCxn id="51" idx="0"/>
          </p:cNvCxnSpPr>
          <p:nvPr/>
        </p:nvCxnSpPr>
        <p:spPr>
          <a:xfrm>
            <a:off x="5845175" y="4683125"/>
            <a:ext cx="1887538" cy="474663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2" idx="2"/>
            <a:endCxn id="50" idx="0"/>
          </p:cNvCxnSpPr>
          <p:nvPr/>
        </p:nvCxnSpPr>
        <p:spPr>
          <a:xfrm>
            <a:off x="5845175" y="4683125"/>
            <a:ext cx="0" cy="474663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2" idx="2"/>
            <a:endCxn id="52" idx="0"/>
          </p:cNvCxnSpPr>
          <p:nvPr/>
        </p:nvCxnSpPr>
        <p:spPr>
          <a:xfrm flipH="1">
            <a:off x="3932238" y="4683125"/>
            <a:ext cx="1912937" cy="474663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212990-B31E-49C8-B555-1743D3CC830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ru-RU">
              <a:cs typeface="Arial" charset="0"/>
            </a:endParaRPr>
          </a:p>
        </p:txBody>
      </p:sp>
      <p:pic>
        <p:nvPicPr>
          <p:cNvPr id="55298" name="Picture 4" descr="D:\Внутренняя среда организма\1326625592_Notep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400" y="687388"/>
            <a:ext cx="1330325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9" name="Rectangle 3"/>
          <p:cNvSpPr>
            <a:spLocks/>
          </p:cNvSpPr>
          <p:nvPr/>
        </p:nvSpPr>
        <p:spPr bwMode="auto">
          <a:xfrm>
            <a:off x="1360488" y="347663"/>
            <a:ext cx="734377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8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П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ереливание крови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55300" name="Rectangle 4"/>
          <p:cNvSpPr>
            <a:spLocks/>
          </p:cNvSpPr>
          <p:nvPr/>
        </p:nvSpPr>
        <p:spPr bwMode="auto">
          <a:xfrm>
            <a:off x="393700" y="2420938"/>
            <a:ext cx="8281988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донор ― человек отдающий кровь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реципиент ― человек, получающий кровь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агглютинация ― явление склеивания эритроцитов (происходит вследствие иммунной реакция на чужеродные белки при смешивании несовместимой крови)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endParaRPr lang="ru-RU" sz="2400" b="1">
              <a:solidFill>
                <a:srgbClr val="FFFFFF"/>
              </a:solidFill>
              <a:latin typeface="Trebuchet MS" pitchFamily="34" charset="0"/>
              <a:sym typeface="Trebuchet MS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971550" y="404813"/>
          <a:ext cx="7272338" cy="4287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9"/>
                <a:gridCol w="3060341"/>
                <a:gridCol w="3060341"/>
              </a:tblGrid>
              <a:tr h="835263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8C3232"/>
                          </a:solidFill>
                          <a:latin typeface="Trebuchet MS" pitchFamily="34" charset="0"/>
                        </a:rPr>
                        <a:t>Группа крови</a:t>
                      </a: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C32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8C3232"/>
                          </a:solidFill>
                          <a:latin typeface="Trebuchet MS" pitchFamily="34" charset="0"/>
                        </a:rPr>
                        <a:t>Антигены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rgbClr val="8C3232"/>
                          </a:solidFill>
                          <a:latin typeface="Trebuchet MS" pitchFamily="34" charset="0"/>
                        </a:rPr>
                        <a:t>(</a:t>
                      </a:r>
                      <a:r>
                        <a:rPr lang="ru-RU" sz="1600" b="0" dirty="0" err="1" smtClean="0">
                          <a:solidFill>
                            <a:srgbClr val="8C3232"/>
                          </a:solidFill>
                          <a:latin typeface="Trebuchet MS" pitchFamily="34" charset="0"/>
                        </a:rPr>
                        <a:t>агглютиногены</a:t>
                      </a:r>
                      <a:r>
                        <a:rPr lang="ru-RU" sz="1600" b="0" dirty="0" smtClean="0">
                          <a:solidFill>
                            <a:srgbClr val="8C3232"/>
                          </a:solidFill>
                          <a:latin typeface="Trebuchet MS" pitchFamily="34" charset="0"/>
                        </a:rPr>
                        <a:t>)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rgbClr val="8C3232"/>
                          </a:solidFill>
                          <a:latin typeface="Trebuchet MS" pitchFamily="34" charset="0"/>
                        </a:rPr>
                        <a:t>в эритроцитах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rgbClr val="8C32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C32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8C3232"/>
                          </a:solidFill>
                          <a:latin typeface="Trebuchet MS" pitchFamily="34" charset="0"/>
                        </a:rPr>
                        <a:t>Антитела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rgbClr val="8C3232"/>
                          </a:solidFill>
                          <a:latin typeface="Trebuchet MS" pitchFamily="34" charset="0"/>
                        </a:rPr>
                        <a:t>(агглютинины)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rgbClr val="8C3232"/>
                          </a:solidFill>
                          <a:latin typeface="Trebuchet MS" pitchFamily="34" charset="0"/>
                        </a:rPr>
                        <a:t>в плазме и сыворотке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rgbClr val="8C323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35263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0 (I)</a:t>
                      </a: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Нет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  <a:sym typeface="Symbol"/>
                        </a:rPr>
                        <a:t> и </a:t>
                      </a:r>
                      <a:endParaRPr lang="ru-RU" b="1" dirty="0" smtClean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5263"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А (</a:t>
                      </a: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II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)</a:t>
                      </a: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A</a:t>
                      </a:r>
                      <a:endParaRPr lang="ru-RU" b="1" dirty="0" smtClean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  <a:sym typeface="Symbol"/>
                        </a:rPr>
                        <a:t></a:t>
                      </a:r>
                      <a:endParaRPr lang="ru-RU" b="1" dirty="0" smtClean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5263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B (III)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rebuchet MS" pitchFamily="34" charset="0"/>
                          <a:ea typeface="+mn-ea"/>
                          <a:cs typeface="+mn-cs"/>
                        </a:rPr>
                        <a:t>B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  <a:sym typeface="Symbol"/>
                        </a:rPr>
                        <a:t>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5263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AB (IV)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AB</a:t>
                      </a:r>
                      <a:endParaRPr lang="ru-RU" b="1" dirty="0" smtClean="0">
                        <a:solidFill>
                          <a:schemeClr val="bg1"/>
                        </a:solidFill>
                        <a:latin typeface="Trebuchet MS" pitchFamily="34" charset="0"/>
                      </a:endParaRP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  <a:latin typeface="Trebuchet MS" pitchFamily="34" charset="0"/>
                        </a:rPr>
                        <a:t>Нет</a:t>
                      </a:r>
                    </a:p>
                  </a:txBody>
                  <a:tcPr marL="108000" marR="108000" marT="108000" marB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6349" name="Rectangle 3"/>
          <p:cNvSpPr>
            <a:spLocks/>
          </p:cNvSpPr>
          <p:nvPr/>
        </p:nvSpPr>
        <p:spPr bwMode="auto">
          <a:xfrm>
            <a:off x="393700" y="5373688"/>
            <a:ext cx="82819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3200" b="1">
                <a:solidFill>
                  <a:schemeClr val="bg1"/>
                </a:solidFill>
                <a:latin typeface="Trebuchet MS" pitchFamily="34" charset="0"/>
                <a:sym typeface="Trebuchet MS" pitchFamily="34" charset="0"/>
              </a:rPr>
              <a:t>Присутствие антител и антигенов</a:t>
            </a:r>
          </a:p>
          <a:p>
            <a:pPr algn="ctr"/>
            <a:r>
              <a:rPr lang="ru-RU" sz="3200" b="1">
                <a:solidFill>
                  <a:schemeClr val="bg1"/>
                </a:solidFill>
                <a:latin typeface="Trebuchet MS" pitchFamily="34" charset="0"/>
                <a:sym typeface="Trebuchet MS" pitchFamily="34" charset="0"/>
              </a:rPr>
              <a:t>у людей с разной группой крови</a:t>
            </a:r>
            <a:endParaRPr lang="ru-RU" sz="3200" b="1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56350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F7B141-46EA-4FD6-B64D-2DD56319D11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2" descr="D:\Внутренняя среда организма\1326630553_ordinateur off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5300663"/>
            <a:ext cx="1008063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6" name="Rectangle 3"/>
          <p:cNvSpPr>
            <a:spLocks/>
          </p:cNvSpPr>
          <p:nvPr/>
        </p:nvSpPr>
        <p:spPr bwMode="auto">
          <a:xfrm>
            <a:off x="1908175" y="5084763"/>
            <a:ext cx="6767513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ru-RU" sz="32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Дополните схему переливания групп крови</a:t>
            </a:r>
            <a:endParaRPr lang="ru-RU" sz="32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32250" y="404813"/>
            <a:ext cx="1079500" cy="1079500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Trebuchet MS" pitchFamily="34" charset="0"/>
              </a:rPr>
              <a:t>II</a:t>
            </a:r>
            <a:endParaRPr lang="ru-RU" sz="44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32250" y="3429000"/>
            <a:ext cx="1079500" cy="1079500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Trebuchet MS" pitchFamily="34" charset="0"/>
              </a:rPr>
              <a:t>III</a:t>
            </a:r>
            <a:endParaRPr lang="ru-RU" sz="44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1038" y="1916113"/>
            <a:ext cx="1081087" cy="1081087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Trebuchet MS" pitchFamily="34" charset="0"/>
              </a:rPr>
              <a:t>I</a:t>
            </a:r>
            <a:endParaRPr lang="ru-RU" sz="44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11875" y="1916113"/>
            <a:ext cx="1081088" cy="1081087"/>
          </a:xfrm>
          <a:prstGeom prst="roundRect">
            <a:avLst>
              <a:gd name="adj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bg1"/>
                </a:solidFill>
                <a:latin typeface="Trebuchet MS" pitchFamily="34" charset="0"/>
              </a:rPr>
              <a:t>IV</a:t>
            </a:r>
            <a:endParaRPr lang="ru-RU" sz="44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31746" name="Picture 2" descr="D:\Внутренняя среда организма\1326652985_Red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2863" y="-6350"/>
            <a:ext cx="1127125" cy="1128713"/>
          </a:xfrm>
          <a:prstGeom prst="rect">
            <a:avLst/>
          </a:prstGeom>
          <a:noFill/>
        </p:spPr>
      </p:pic>
      <p:pic>
        <p:nvPicPr>
          <p:cNvPr id="19" name="Picture 2" descr="D:\Внутренняя среда организма\1326652985_Red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51313" y="3852863"/>
            <a:ext cx="1127125" cy="1133475"/>
          </a:xfrm>
          <a:prstGeom prst="rect">
            <a:avLst/>
          </a:prstGeom>
          <a:noFill/>
        </p:spPr>
      </p:pic>
      <p:pic>
        <p:nvPicPr>
          <p:cNvPr id="20" name="Picture 2" descr="D:\Внутренняя среда организма\1326652985_Red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0" y="1951038"/>
            <a:ext cx="1195388" cy="1189037"/>
          </a:xfrm>
          <a:prstGeom prst="rect">
            <a:avLst/>
          </a:prstGeom>
          <a:noFill/>
        </p:spPr>
      </p:pic>
      <p:pic>
        <p:nvPicPr>
          <p:cNvPr id="21" name="Picture 2" descr="D:\Внутренняя среда организма\1326652985_Redo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46850" y="1847850"/>
            <a:ext cx="1195388" cy="1193800"/>
          </a:xfrm>
          <a:prstGeom prst="rect">
            <a:avLst/>
          </a:prstGeom>
          <a:noFill/>
        </p:spPr>
      </p:pic>
      <p:sp>
        <p:nvSpPr>
          <p:cNvPr id="57355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2D27B63-1157-44A6-B9FA-0B2B5F26C96D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FDB1C0-8131-4261-9BB0-F41FAD765BCA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43</a:t>
            </a:fld>
            <a:endParaRPr lang="ru-RU">
              <a:cs typeface="Arial" charset="0"/>
            </a:endParaRPr>
          </a:p>
        </p:txBody>
      </p:sp>
      <p:pic>
        <p:nvPicPr>
          <p:cNvPr id="58370" name="Picture 4" descr="D:\Внутренняя среда организма\1326625592_Notepa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400" y="687388"/>
            <a:ext cx="1330325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1" name="Rectangle 3"/>
          <p:cNvSpPr>
            <a:spLocks/>
          </p:cNvSpPr>
          <p:nvPr/>
        </p:nvSpPr>
        <p:spPr bwMode="auto">
          <a:xfrm>
            <a:off x="1360488" y="347663"/>
            <a:ext cx="7343775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8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Р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езус-фактор (</a:t>
            </a:r>
            <a:r>
              <a:rPr lang="en-US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Rh – 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фактор)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93700" y="2133600"/>
            <a:ext cx="8281988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обнаружен в эритроцитах </a:t>
            </a:r>
            <a:r>
              <a:rPr lang="ru-RU" sz="32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85%</a:t>
            </a: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 людей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отсутствует у </a:t>
            </a:r>
            <a:r>
              <a:rPr lang="ru-RU" sz="32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15% </a:t>
            </a: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людей</a:t>
            </a:r>
          </a:p>
          <a:p>
            <a:pPr marL="342900" indent="-342900">
              <a:spcAft>
                <a:spcPts val="1200"/>
              </a:spcAft>
              <a:buFont typeface="Wingdings" pitchFamily="2" charset="2"/>
              <a:buChar char="§"/>
            </a:pPr>
            <a:r>
              <a:rPr lang="ru-RU" sz="2400" b="1">
                <a:solidFill>
                  <a:srgbClr val="FFFFFF"/>
                </a:solidFill>
                <a:latin typeface="Trebuchet MS" pitchFamily="34" charset="0"/>
                <a:sym typeface="Trebuchet MS" pitchFamily="34" charset="0"/>
              </a:rPr>
              <a:t>на резус фактор в плазме нет готовых антител,    они образуются при переливании крови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:\Внутренняя среда организма\1326653215_Cute Ball - Hel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3" y="566738"/>
            <a:ext cx="1420812" cy="1420812"/>
          </a:xfrm>
          <a:prstGeom prst="rect">
            <a:avLst/>
          </a:prstGeom>
          <a:noFill/>
        </p:spPr>
      </p:pic>
      <p:sp>
        <p:nvSpPr>
          <p:cNvPr id="59394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A473C2-98B5-4883-98E1-BF2A9FCFFA6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44</a:t>
            </a:fld>
            <a:endParaRPr lang="ru-RU">
              <a:cs typeface="Arial" charset="0"/>
            </a:endParaRPr>
          </a:p>
        </p:txBody>
      </p:sp>
      <p:sp>
        <p:nvSpPr>
          <p:cNvPr id="59395" name="Rectangle 3"/>
          <p:cNvSpPr>
            <a:spLocks/>
          </p:cNvSpPr>
          <p:nvPr/>
        </p:nvSpPr>
        <p:spPr bwMode="auto">
          <a:xfrm>
            <a:off x="1547813" y="347663"/>
            <a:ext cx="71564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8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В</a:t>
            </a:r>
            <a:r>
              <a:rPr lang="ru-RU" sz="36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опросы для проверки</a:t>
            </a:r>
            <a:endParaRPr lang="ru-RU" sz="3600" b="1">
              <a:solidFill>
                <a:srgbClr val="710505"/>
              </a:solidFill>
              <a:latin typeface="Trebuchet MS" pitchFamily="34" charset="0"/>
            </a:endParaRPr>
          </a:p>
        </p:txBody>
      </p:sp>
      <p:grpSp>
        <p:nvGrpSpPr>
          <p:cNvPr id="59396" name="Группа 7"/>
          <p:cNvGrpSpPr>
            <a:grpSpLocks/>
          </p:cNvGrpSpPr>
          <p:nvPr/>
        </p:nvGrpSpPr>
        <p:grpSpPr bwMode="auto">
          <a:xfrm>
            <a:off x="423863" y="2205038"/>
            <a:ext cx="8280400" cy="4248150"/>
            <a:chOff x="423862" y="2205038"/>
            <a:chExt cx="8280400" cy="424815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423862" y="2205038"/>
              <a:ext cx="82804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423862" y="3621088"/>
              <a:ext cx="82804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423862" y="5037138"/>
              <a:ext cx="82804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423862" y="6453188"/>
              <a:ext cx="8280400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Прямоугольник 14"/>
          <p:cNvSpPr/>
          <p:nvPr/>
        </p:nvSpPr>
        <p:spPr>
          <a:xfrm>
            <a:off x="387350" y="2198688"/>
            <a:ext cx="720725" cy="1452562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bg1"/>
                </a:solidFill>
                <a:latin typeface="Trebuchet MS" pitchFamily="34" charset="0"/>
              </a:rPr>
              <a:t>1</a:t>
            </a:r>
            <a:endParaRPr lang="ru-RU" sz="48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7350" y="3598863"/>
            <a:ext cx="720725" cy="1450975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bg1"/>
                </a:solidFill>
                <a:latin typeface="Trebuchet MS" pitchFamily="34" charset="0"/>
              </a:rPr>
              <a:t>2</a:t>
            </a:r>
            <a:endParaRPr lang="ru-RU" sz="48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7350" y="4997450"/>
            <a:ext cx="720725" cy="1452563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solidFill>
                  <a:schemeClr val="bg1"/>
                </a:solidFill>
                <a:latin typeface="Trebuchet MS" pitchFamily="34" charset="0"/>
              </a:rPr>
              <a:t>3</a:t>
            </a:r>
            <a:endParaRPr lang="ru-RU" sz="48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03350" y="2214563"/>
            <a:ext cx="7272338" cy="1452562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Почему клеткам для процессов жизнедеятельности необходима жидкая среда?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403350" y="3644900"/>
            <a:ext cx="7272338" cy="1384300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Начертите схему состава крови, используя слова; плазма, форменные элементы: эритроциты, лейкоциты, тромбоциты</a:t>
            </a:r>
            <a:endParaRPr lang="ru-RU" sz="100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403350" y="5037138"/>
            <a:ext cx="7272338" cy="1427162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При ранении кожи кровотечение через некоторое время прекращается и образуется </a:t>
            </a: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тромб.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Почему </a:t>
            </a: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он красного цвета, ведь образовавшийся из фибриногена фибрин под действием </a:t>
            </a: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ферментов, вызванных </a:t>
            </a: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разрушением тромбоцитов, </a:t>
            </a: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белый</a:t>
            </a:r>
            <a:r>
              <a:rPr lang="ru-RU" sz="1600" dirty="0">
                <a:solidFill>
                  <a:schemeClr val="bg1"/>
                </a:solidFill>
                <a:latin typeface="Trebuchet MS" pitchFamily="34" charset="0"/>
              </a:rPr>
              <a:t>?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Объект 3"/>
          <p:cNvSpPr>
            <a:spLocks noGrp="1"/>
          </p:cNvSpPr>
          <p:nvPr>
            <p:ph idx="1"/>
          </p:nvPr>
        </p:nvSpPr>
        <p:spPr>
          <a:xfrm>
            <a:off x="395288" y="5084763"/>
            <a:ext cx="8280400" cy="1368425"/>
          </a:xfrm>
        </p:spPr>
        <p:txBody>
          <a:bodyPr anchor="b"/>
          <a:lstStyle/>
          <a:p>
            <a:pPr algn="r"/>
            <a:r>
              <a:rPr lang="ru-RU" sz="1800" smtClean="0"/>
              <a:t>Сушенцова Ольга Николаевна</a:t>
            </a:r>
          </a:p>
          <a:p>
            <a:pPr algn="r"/>
            <a:r>
              <a:rPr lang="ru-RU" sz="1800" smtClean="0"/>
              <a:t>учитель биологии гимназии №4</a:t>
            </a:r>
          </a:p>
          <a:p>
            <a:pPr algn="r"/>
            <a:r>
              <a:rPr lang="ru-RU" sz="1800" smtClean="0"/>
              <a:t>г. Великий Новгород</a:t>
            </a:r>
          </a:p>
        </p:txBody>
      </p:sp>
      <p:pic>
        <p:nvPicPr>
          <p:cNvPr id="1026" name="Picture 2" descr="D:\Внутренняя среда организма\vectorstock_104476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395288" y="1773238"/>
            <a:ext cx="2611189" cy="26111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/>
          </a:extLst>
        </p:spPr>
      </p:pic>
      <p:sp>
        <p:nvSpPr>
          <p:cNvPr id="6" name="Прямоугольник 5"/>
          <p:cNvSpPr/>
          <p:nvPr/>
        </p:nvSpPr>
        <p:spPr>
          <a:xfrm>
            <a:off x="3203575" y="1773238"/>
            <a:ext cx="5472113" cy="2611437"/>
          </a:xfrm>
          <a:prstGeom prst="rect">
            <a:avLst/>
          </a:prstGeom>
          <a:ln w="381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800" b="1" dirty="0">
                <a:solidFill>
                  <a:schemeClr val="bg1"/>
                </a:solidFill>
                <a:latin typeface="Trebuchet MS" pitchFamily="34" charset="0"/>
              </a:rPr>
              <a:t>Спасибо!</a:t>
            </a:r>
            <a:endParaRPr lang="ru-RU" sz="540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988B72-6546-4439-AB39-03AFF6A59AD7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70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Лимфа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84525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Кровь</a:t>
            </a:r>
            <a:endParaRPr lang="ru-RU" sz="2400" dirty="0">
              <a:solidFill>
                <a:srgbClr val="8C3232"/>
              </a:solidFill>
              <a:latin typeface="Trebuchet MS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975350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Тканевая жидкость</a:t>
            </a:r>
          </a:p>
        </p:txBody>
      </p:sp>
      <p:cxnSp>
        <p:nvCxnSpPr>
          <p:cNvPr id="14" name="Соединительная линия уступом 13"/>
          <p:cNvCxnSpPr>
            <a:endCxn id="3" idx="0"/>
          </p:cNvCxnSpPr>
          <p:nvPr/>
        </p:nvCxnSpPr>
        <p:spPr>
          <a:xfrm rot="5400000">
            <a:off x="2780507" y="737394"/>
            <a:ext cx="719137" cy="2790825"/>
          </a:xfrm>
          <a:prstGeom prst="bentConnector3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Соединительная линия уступом 37"/>
          <p:cNvCxnSpPr>
            <a:endCxn id="24" idx="0"/>
          </p:cNvCxnSpPr>
          <p:nvPr/>
        </p:nvCxnSpPr>
        <p:spPr>
          <a:xfrm rot="5400000">
            <a:off x="4175919" y="2132807"/>
            <a:ext cx="719137" cy="0"/>
          </a:xfrm>
          <a:prstGeom prst="bentConnector3">
            <a:avLst>
              <a:gd name="adj1" fmla="val 50000"/>
            </a:avLst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146300" y="3784600"/>
            <a:ext cx="2303463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Плазма</a:t>
            </a:r>
            <a:endParaRPr lang="ru-RU" sz="2400" dirty="0">
              <a:solidFill>
                <a:srgbClr val="8C3232"/>
              </a:solidFill>
              <a:latin typeface="Trebuchet MS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694238" y="3783013"/>
            <a:ext cx="2303462" cy="90011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45" name="Прямая соединительная линия 44"/>
          <p:cNvCxnSpPr>
            <a:stCxn id="24" idx="2"/>
            <a:endCxn id="41" idx="0"/>
          </p:cNvCxnSpPr>
          <p:nvPr/>
        </p:nvCxnSpPr>
        <p:spPr>
          <a:xfrm flipH="1">
            <a:off x="3298825" y="3392488"/>
            <a:ext cx="1236663" cy="392112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42" idx="0"/>
          </p:cNvCxnSpPr>
          <p:nvPr/>
        </p:nvCxnSpPr>
        <p:spPr>
          <a:xfrm>
            <a:off x="4535488" y="3392488"/>
            <a:ext cx="1309687" cy="390525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046663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лейкоциты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932613" y="5157788"/>
            <a:ext cx="1600200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тромбоциты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132138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эритроциты</a:t>
            </a:r>
          </a:p>
        </p:txBody>
      </p:sp>
      <p:cxnSp>
        <p:nvCxnSpPr>
          <p:cNvPr id="53" name="Прямая соединительная линия 52"/>
          <p:cNvCxnSpPr>
            <a:stCxn id="42" idx="2"/>
            <a:endCxn id="51" idx="0"/>
          </p:cNvCxnSpPr>
          <p:nvPr/>
        </p:nvCxnSpPr>
        <p:spPr>
          <a:xfrm>
            <a:off x="5845175" y="4683125"/>
            <a:ext cx="1887538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2" idx="2"/>
            <a:endCxn id="50" idx="0"/>
          </p:cNvCxnSpPr>
          <p:nvPr/>
        </p:nvCxnSpPr>
        <p:spPr>
          <a:xfrm>
            <a:off x="5845175" y="4683125"/>
            <a:ext cx="0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2" idx="2"/>
            <a:endCxn id="52" idx="0"/>
          </p:cNvCxnSpPr>
          <p:nvPr/>
        </p:nvCxnSpPr>
        <p:spPr>
          <a:xfrm flipH="1">
            <a:off x="3932238" y="4683125"/>
            <a:ext cx="1912937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endCxn id="25" idx="0"/>
          </p:cNvCxnSpPr>
          <p:nvPr/>
        </p:nvCxnSpPr>
        <p:spPr>
          <a:xfrm rot="16200000" flipH="1">
            <a:off x="5571332" y="737394"/>
            <a:ext cx="719137" cy="2790825"/>
          </a:xfrm>
          <a:prstGeom prst="bentConnector3">
            <a:avLst>
              <a:gd name="adj1" fmla="val 50000"/>
            </a:avLst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7326313" y="3392488"/>
            <a:ext cx="0" cy="34655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7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Внутренняя среда организма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52513" y="800100"/>
            <a:ext cx="2700337" cy="900113"/>
          </a:xfrm>
          <a:prstGeom prst="rect">
            <a:avLst/>
          </a:prstGeom>
          <a:ln w="38100">
            <a:solidFill>
              <a:srgbClr val="8C323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8C3232"/>
                </a:solidFill>
                <a:latin typeface="Trebuchet MS" pitchFamily="34" charset="0"/>
              </a:rPr>
              <a:t>Плазма</a:t>
            </a:r>
            <a:endParaRPr lang="ru-RU" sz="2400" b="1" dirty="0">
              <a:solidFill>
                <a:srgbClr val="8C3232"/>
              </a:solidFill>
              <a:latin typeface="Trebuchet MS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1150" y="800100"/>
            <a:ext cx="2700338" cy="900113"/>
          </a:xfrm>
          <a:prstGeom prst="rect">
            <a:avLst/>
          </a:prstGeom>
          <a:solidFill>
            <a:srgbClr val="8C3232"/>
          </a:solidFill>
          <a:ln w="38100">
            <a:solidFill>
              <a:srgbClr val="8C323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Trebuchet MS" pitchFamily="34" charset="0"/>
              </a:rPr>
              <a:t>Тканевая жидкость</a:t>
            </a:r>
          </a:p>
        </p:txBody>
      </p:sp>
      <p:cxnSp>
        <p:nvCxnSpPr>
          <p:cNvPr id="7" name="Прямая со стрелкой 6"/>
          <p:cNvCxnSpPr>
            <a:stCxn id="3" idx="3"/>
            <a:endCxn id="4" idx="1"/>
          </p:cNvCxnSpPr>
          <p:nvPr/>
        </p:nvCxnSpPr>
        <p:spPr>
          <a:xfrm>
            <a:off x="3752850" y="1250950"/>
            <a:ext cx="1638300" cy="0"/>
          </a:xfrm>
          <a:prstGeom prst="straightConnector1">
            <a:avLst/>
          </a:prstGeom>
          <a:ln w="76200">
            <a:solidFill>
              <a:srgbClr val="8C323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5391150" y="3176588"/>
            <a:ext cx="2700338" cy="900112"/>
          </a:xfrm>
          <a:prstGeom prst="roundRect">
            <a:avLst/>
          </a:prstGeom>
          <a:ln w="38100">
            <a:solidFill>
              <a:srgbClr val="8C323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8C3232"/>
                </a:solidFill>
                <a:latin typeface="Trebuchet MS" pitchFamily="34" charset="0"/>
              </a:rPr>
              <a:t>Клетки</a:t>
            </a:r>
            <a:endParaRPr lang="ru-RU" sz="2400" b="1" dirty="0">
              <a:solidFill>
                <a:srgbClr val="8C3232"/>
              </a:solidFill>
              <a:latin typeface="Trebuchet MS" pitchFamily="34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6507163" y="1700213"/>
            <a:ext cx="9525" cy="1476375"/>
          </a:xfrm>
          <a:prstGeom prst="straightConnector1">
            <a:avLst/>
          </a:prstGeom>
          <a:ln w="38100">
            <a:solidFill>
              <a:srgbClr val="8C323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6948488" y="1700213"/>
            <a:ext cx="9525" cy="1476375"/>
          </a:xfrm>
          <a:prstGeom prst="straightConnector1">
            <a:avLst/>
          </a:prstGeom>
          <a:ln w="38100">
            <a:solidFill>
              <a:srgbClr val="8C323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439" name="Группа 35"/>
          <p:cNvGrpSpPr>
            <a:grpSpLocks/>
          </p:cNvGrpSpPr>
          <p:nvPr/>
        </p:nvGrpSpPr>
        <p:grpSpPr bwMode="auto">
          <a:xfrm>
            <a:off x="1047750" y="3789363"/>
            <a:ext cx="7043738" cy="2636837"/>
            <a:chOff x="442748" y="3023299"/>
            <a:chExt cx="7044265" cy="2637949"/>
          </a:xfrm>
        </p:grpSpPr>
        <p:pic>
          <p:nvPicPr>
            <p:cNvPr id="18441" name="Picture 5" descr="D:\Внутренняя среда организма\1326625592_Notepad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2748" y="3053689"/>
              <a:ext cx="960900" cy="960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42" name="Прямоугольник 33"/>
            <p:cNvSpPr>
              <a:spLocks noChangeArrowheads="1"/>
            </p:cNvSpPr>
            <p:nvPr/>
          </p:nvSpPr>
          <p:spPr bwMode="auto">
            <a:xfrm>
              <a:off x="1052346" y="3023299"/>
              <a:ext cx="6434667" cy="26379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>
                <a:spcAft>
                  <a:spcPts val="1200"/>
                </a:spcAft>
              </a:pPr>
              <a:r>
                <a:rPr lang="ru-RU" sz="4000" b="1">
                  <a:solidFill>
                    <a:srgbClr val="710505"/>
                  </a:solidFill>
                  <a:latin typeface="Trebuchet MS" pitchFamily="34" charset="0"/>
                </a:rPr>
                <a:t>Т</a:t>
              </a:r>
              <a:r>
                <a:rPr lang="ru-RU" sz="2400" b="1">
                  <a:solidFill>
                    <a:srgbClr val="710505"/>
                  </a:solidFill>
                  <a:latin typeface="Trebuchet MS" pitchFamily="34" charset="0"/>
                </a:rPr>
                <a:t>каневая жидкость</a:t>
              </a:r>
            </a:p>
            <a:p>
              <a:pPr marL="639763" lvl="1" indent="-182563"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ru-RU" sz="1600" b="1">
                  <a:solidFill>
                    <a:srgbClr val="710505"/>
                  </a:solidFill>
                  <a:latin typeface="Trebuchet MS" pitchFamily="34" charset="0"/>
                </a:rPr>
                <a:t>образуется из жидкой части крови (плазмы)</a:t>
              </a:r>
            </a:p>
            <a:p>
              <a:pPr marL="639763" lvl="1" indent="-182563"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ru-RU" sz="1600" b="1">
                  <a:solidFill>
                    <a:srgbClr val="710505"/>
                  </a:solidFill>
                  <a:latin typeface="Trebuchet MS" pitchFamily="34" charset="0"/>
                </a:rPr>
                <a:t>из тканевой жидкости клетки получают питательные вещества и кислород</a:t>
              </a:r>
            </a:p>
            <a:p>
              <a:pPr marL="639763" lvl="1" indent="-182563"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ru-RU" sz="1600" b="1">
                  <a:solidFill>
                    <a:srgbClr val="710505"/>
                  </a:solidFill>
                  <a:latin typeface="Trebuchet MS" pitchFamily="34" charset="0"/>
                </a:rPr>
                <a:t>в тканевую жидкость клетки выделяют продукты распада</a:t>
              </a:r>
            </a:p>
          </p:txBody>
        </p:sp>
      </p:grpSp>
      <p:sp>
        <p:nvSpPr>
          <p:cNvPr id="18440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E66F7D-99EC-4636-BED2-1163D9D78C61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/>
        </p:nvGraphicFramePr>
        <p:xfrm>
          <a:off x="383456" y="3284984"/>
          <a:ext cx="6636816" cy="3586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9458" name="Picture 5" descr="D:\Внутренняя среда организма\1326625592_Notepa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575" y="620713"/>
            <a:ext cx="960438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3"/>
          <p:cNvSpPr>
            <a:spLocks/>
          </p:cNvSpPr>
          <p:nvPr/>
        </p:nvSpPr>
        <p:spPr bwMode="auto">
          <a:xfrm>
            <a:off x="3857625" y="404813"/>
            <a:ext cx="489585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54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С</a:t>
            </a:r>
            <a:r>
              <a:rPr lang="ru-RU" sz="28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остав тканевой жидкости</a:t>
            </a:r>
            <a:endParaRPr lang="ru-RU" sz="2800" b="1">
              <a:solidFill>
                <a:srgbClr val="710505"/>
              </a:solidFill>
              <a:latin typeface="Trebuchet MS" pitchFamily="34" charset="0"/>
            </a:endParaRPr>
          </a:p>
        </p:txBody>
      </p:sp>
      <p:sp>
        <p:nvSpPr>
          <p:cNvPr id="19460" name="Прямоугольник 14"/>
          <p:cNvSpPr>
            <a:spLocks noChangeArrowheads="1"/>
          </p:cNvSpPr>
          <p:nvPr/>
        </p:nvSpPr>
        <p:spPr bwMode="auto">
          <a:xfrm>
            <a:off x="5003800" y="1484313"/>
            <a:ext cx="3676650" cy="226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ru-RU" b="1">
                <a:solidFill>
                  <a:srgbClr val="710505"/>
                </a:solidFill>
                <a:latin typeface="Trebuchet MS" pitchFamily="34" charset="0"/>
              </a:rPr>
              <a:t> </a:t>
            </a:r>
            <a:r>
              <a:rPr lang="ru-RU" sz="2800" b="1">
                <a:solidFill>
                  <a:srgbClr val="710505"/>
                </a:solidFill>
                <a:latin typeface="Trebuchet MS" pitchFamily="34" charset="0"/>
              </a:rPr>
              <a:t>95%</a:t>
            </a:r>
            <a:r>
              <a:rPr lang="ru-RU" b="1">
                <a:solidFill>
                  <a:srgbClr val="710505"/>
                </a:solidFill>
                <a:latin typeface="Trebuchet MS" pitchFamily="34" charset="0"/>
              </a:rPr>
              <a:t> воды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ru-RU" b="1">
                <a:solidFill>
                  <a:srgbClr val="710505"/>
                </a:solidFill>
                <a:latin typeface="Trebuchet MS" pitchFamily="34" charset="0"/>
              </a:rPr>
              <a:t> </a:t>
            </a:r>
            <a:r>
              <a:rPr lang="ru-RU" sz="2800" b="1">
                <a:solidFill>
                  <a:srgbClr val="710505"/>
                </a:solidFill>
                <a:latin typeface="Trebuchet MS" pitchFamily="34" charset="0"/>
              </a:rPr>
              <a:t>0,9% </a:t>
            </a:r>
            <a:r>
              <a:rPr lang="ru-RU" b="1">
                <a:solidFill>
                  <a:srgbClr val="710505"/>
                </a:solidFill>
                <a:latin typeface="Trebuchet MS" pitchFamily="34" charset="0"/>
              </a:rPr>
              <a:t>минеральных солей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ru-RU" b="1">
                <a:solidFill>
                  <a:srgbClr val="710505"/>
                </a:solidFill>
                <a:latin typeface="Trebuchet MS" pitchFamily="34" charset="0"/>
              </a:rPr>
              <a:t> </a:t>
            </a:r>
            <a:r>
              <a:rPr lang="ru-RU" sz="2800" b="1">
                <a:solidFill>
                  <a:srgbClr val="710505"/>
                </a:solidFill>
                <a:latin typeface="Trebuchet MS" pitchFamily="34" charset="0"/>
              </a:rPr>
              <a:t>1,5% </a:t>
            </a:r>
            <a:r>
              <a:rPr lang="ru-RU" b="1">
                <a:solidFill>
                  <a:srgbClr val="710505"/>
                </a:solidFill>
                <a:latin typeface="Trebuchet MS" pitchFamily="34" charset="0"/>
              </a:rPr>
              <a:t>белков и других органических веществ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ru-RU" b="1">
                <a:solidFill>
                  <a:srgbClr val="710505"/>
                </a:solidFill>
                <a:latin typeface="Trebuchet MS" pitchFamily="34" charset="0"/>
              </a:rPr>
              <a:t> кислород и углекислый газы</a:t>
            </a:r>
          </a:p>
        </p:txBody>
      </p:sp>
      <p:sp>
        <p:nvSpPr>
          <p:cNvPr id="19461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4823D28-8CE8-4572-B966-F3373F344B62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9D9F9ED-CF99-4550-AAFD-6C60D0BF886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>
              <a:cs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3700" y="2492375"/>
            <a:ext cx="2700338" cy="900113"/>
          </a:xfrm>
          <a:prstGeom prst="rect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rebuchet MS" pitchFamily="34" charset="0"/>
              </a:rPr>
              <a:t>Лимфа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84525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Кровь</a:t>
            </a:r>
            <a:endParaRPr lang="ru-RU" sz="2400" dirty="0">
              <a:solidFill>
                <a:srgbClr val="8C3232"/>
              </a:solidFill>
              <a:latin typeface="Trebuchet MS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975350" y="2492375"/>
            <a:ext cx="2700338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Тканевая жидкость</a:t>
            </a:r>
          </a:p>
        </p:txBody>
      </p:sp>
      <p:cxnSp>
        <p:nvCxnSpPr>
          <p:cNvPr id="38" name="Соединительная линия уступом 37"/>
          <p:cNvCxnSpPr>
            <a:endCxn id="24" idx="0"/>
          </p:cNvCxnSpPr>
          <p:nvPr/>
        </p:nvCxnSpPr>
        <p:spPr>
          <a:xfrm rot="5400000">
            <a:off x="4175919" y="2132807"/>
            <a:ext cx="719137" cy="0"/>
          </a:xfrm>
          <a:prstGeom prst="bentConnector3">
            <a:avLst>
              <a:gd name="adj1" fmla="val 50000"/>
            </a:avLst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2146300" y="3784600"/>
            <a:ext cx="2303463" cy="900113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Плазма</a:t>
            </a:r>
            <a:endParaRPr lang="ru-RU" sz="2400" dirty="0">
              <a:solidFill>
                <a:srgbClr val="8C3232"/>
              </a:solidFill>
              <a:latin typeface="Trebuchet MS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694238" y="3783013"/>
            <a:ext cx="2303462" cy="90011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8C3232"/>
                </a:solidFill>
                <a:latin typeface="Trebuchet MS" pitchFamily="34" charset="0"/>
              </a:rPr>
              <a:t>Форменные элементы</a:t>
            </a:r>
          </a:p>
        </p:txBody>
      </p:sp>
      <p:cxnSp>
        <p:nvCxnSpPr>
          <p:cNvPr id="45" name="Прямая соединительная линия 44"/>
          <p:cNvCxnSpPr>
            <a:stCxn id="24" idx="2"/>
            <a:endCxn id="41" idx="0"/>
          </p:cNvCxnSpPr>
          <p:nvPr/>
        </p:nvCxnSpPr>
        <p:spPr>
          <a:xfrm flipH="1">
            <a:off x="3298825" y="3392488"/>
            <a:ext cx="1236663" cy="392112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42" idx="0"/>
          </p:cNvCxnSpPr>
          <p:nvPr/>
        </p:nvCxnSpPr>
        <p:spPr>
          <a:xfrm>
            <a:off x="4535488" y="3392488"/>
            <a:ext cx="1309687" cy="390525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046663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лейкоциты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932613" y="5157788"/>
            <a:ext cx="1600200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тромбоциты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132138" y="5157788"/>
            <a:ext cx="1598612" cy="588962"/>
          </a:xfrm>
          <a:prstGeom prst="rect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8C3232"/>
                </a:solidFill>
                <a:latin typeface="Trebuchet MS" pitchFamily="34" charset="0"/>
              </a:rPr>
              <a:t>эритроциты</a:t>
            </a:r>
          </a:p>
        </p:txBody>
      </p:sp>
      <p:cxnSp>
        <p:nvCxnSpPr>
          <p:cNvPr id="53" name="Прямая соединительная линия 52"/>
          <p:cNvCxnSpPr>
            <a:stCxn id="42" idx="2"/>
            <a:endCxn id="51" idx="0"/>
          </p:cNvCxnSpPr>
          <p:nvPr/>
        </p:nvCxnSpPr>
        <p:spPr>
          <a:xfrm>
            <a:off x="5845175" y="4683125"/>
            <a:ext cx="1887538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stCxn id="42" idx="2"/>
            <a:endCxn id="50" idx="0"/>
          </p:cNvCxnSpPr>
          <p:nvPr/>
        </p:nvCxnSpPr>
        <p:spPr>
          <a:xfrm>
            <a:off x="5845175" y="4683125"/>
            <a:ext cx="0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2" idx="2"/>
            <a:endCxn id="52" idx="0"/>
          </p:cNvCxnSpPr>
          <p:nvPr/>
        </p:nvCxnSpPr>
        <p:spPr>
          <a:xfrm flipH="1">
            <a:off x="3932238" y="4683125"/>
            <a:ext cx="1912937" cy="474663"/>
          </a:xfrm>
          <a:prstGeom prst="line">
            <a:avLst/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endCxn id="25" idx="0"/>
          </p:cNvCxnSpPr>
          <p:nvPr/>
        </p:nvCxnSpPr>
        <p:spPr>
          <a:xfrm rot="16200000" flipH="1">
            <a:off x="5571332" y="737394"/>
            <a:ext cx="719137" cy="2790825"/>
          </a:xfrm>
          <a:prstGeom prst="bentConnector3">
            <a:avLst>
              <a:gd name="adj1" fmla="val 50000"/>
            </a:avLst>
          </a:prstGeom>
          <a:ln w="38100">
            <a:solidFill>
              <a:srgbClr val="FFFFFF">
                <a:alpha val="20000"/>
              </a:srgb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744663" y="3392488"/>
            <a:ext cx="0" cy="3465512"/>
          </a:xfrm>
          <a:prstGeom prst="line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Соединительная линия уступом 13"/>
          <p:cNvCxnSpPr>
            <a:endCxn id="3" idx="0"/>
          </p:cNvCxnSpPr>
          <p:nvPr/>
        </p:nvCxnSpPr>
        <p:spPr>
          <a:xfrm rot="5400000">
            <a:off x="2780507" y="737394"/>
            <a:ext cx="719137" cy="2790825"/>
          </a:xfrm>
          <a:prstGeom prst="bentConnector3">
            <a:avLst/>
          </a:prstGeom>
          <a:ln w="381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9" name="Rectangle 3"/>
          <p:cNvSpPr>
            <a:spLocks/>
          </p:cNvSpPr>
          <p:nvPr/>
        </p:nvSpPr>
        <p:spPr bwMode="auto">
          <a:xfrm>
            <a:off x="393700" y="0"/>
            <a:ext cx="828198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ru-RU" sz="40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Внутренняя среда организма</a:t>
            </a:r>
            <a:endParaRPr lang="ru-RU" sz="4000" b="1">
              <a:solidFill>
                <a:srgbClr val="710505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med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Группа 35"/>
          <p:cNvGrpSpPr>
            <a:grpSpLocks/>
          </p:cNvGrpSpPr>
          <p:nvPr/>
        </p:nvGrpSpPr>
        <p:grpSpPr bwMode="auto">
          <a:xfrm>
            <a:off x="485775" y="3598863"/>
            <a:ext cx="7902575" cy="3070225"/>
            <a:chOff x="442748" y="2996952"/>
            <a:chExt cx="7903028" cy="3069997"/>
          </a:xfrm>
        </p:grpSpPr>
        <p:pic>
          <p:nvPicPr>
            <p:cNvPr id="21510" name="Picture 5" descr="D:\Внутренняя среда организма\1326625592_Notepad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2748" y="3098220"/>
              <a:ext cx="960900" cy="960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11" name="Прямоугольник 33"/>
            <p:cNvSpPr>
              <a:spLocks noChangeArrowheads="1"/>
            </p:cNvSpPr>
            <p:nvPr/>
          </p:nvSpPr>
          <p:spPr bwMode="auto">
            <a:xfrm>
              <a:off x="971600" y="2996952"/>
              <a:ext cx="7374176" cy="3069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>
                <a:spcAft>
                  <a:spcPts val="1200"/>
                </a:spcAft>
              </a:pPr>
              <a:r>
                <a:rPr lang="ru-RU" sz="4000" b="1">
                  <a:solidFill>
                    <a:srgbClr val="710505"/>
                  </a:solidFill>
                  <a:latin typeface="Trebuchet MS" pitchFamily="34" charset="0"/>
                </a:rPr>
                <a:t>Л</a:t>
              </a:r>
              <a:r>
                <a:rPr lang="ru-RU" sz="2400" b="1">
                  <a:solidFill>
                    <a:srgbClr val="710505"/>
                  </a:solidFill>
                  <a:latin typeface="Trebuchet MS" pitchFamily="34" charset="0"/>
                </a:rPr>
                <a:t>имфатические сосуды </a:t>
              </a:r>
            </a:p>
            <a:p>
              <a:pPr marL="639763" lvl="1" indent="-182563"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ru-RU" sz="1600" b="1">
                  <a:solidFill>
                    <a:srgbClr val="710505"/>
                  </a:solidFill>
                  <a:latin typeface="Trebuchet MS" pitchFamily="34" charset="0"/>
                </a:rPr>
                <a:t>начинаются в тканях мелкими слепыми мешочками (состоящими из эпителиального слоя клеток) ― это лимфатические капилляры, они поглощают избыток жидкости</a:t>
              </a:r>
            </a:p>
            <a:p>
              <a:pPr marL="639763" lvl="1" indent="-182563">
                <a:spcAft>
                  <a:spcPts val="600"/>
                </a:spcAft>
                <a:buFont typeface="Wingdings" pitchFamily="2" charset="2"/>
                <a:buChar char="§"/>
              </a:pPr>
              <a:r>
                <a:rPr lang="ru-RU" sz="1600" b="1">
                  <a:solidFill>
                    <a:srgbClr val="710505"/>
                  </a:solidFill>
                  <a:latin typeface="Trebuchet MS" pitchFamily="34" charset="0"/>
                </a:rPr>
                <a:t>сливаясь, лимфатические сосуды образуют главный лимфатический сосуд (проток) впадающий в кровеносную систему (верхняя полая вена)</a:t>
              </a:r>
            </a:p>
          </p:txBody>
        </p:sp>
      </p:grpSp>
      <p:sp>
        <p:nvSpPr>
          <p:cNvPr id="21506" name="Rectangle 3"/>
          <p:cNvSpPr>
            <a:spLocks/>
          </p:cNvSpPr>
          <p:nvPr/>
        </p:nvSpPr>
        <p:spPr bwMode="auto">
          <a:xfrm>
            <a:off x="395288" y="404813"/>
            <a:ext cx="82804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ru-RU" sz="48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Л</a:t>
            </a:r>
            <a:r>
              <a:rPr lang="ru-RU" sz="32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имфа</a:t>
            </a:r>
            <a:endParaRPr lang="ru-RU" sz="2800" b="1">
              <a:solidFill>
                <a:srgbClr val="710505"/>
              </a:solidFill>
              <a:latin typeface="Trebuchet MS" pitchFamily="34" charset="0"/>
              <a:sym typeface="Trebuchet MS" pitchFamily="34" charset="0"/>
            </a:endParaRPr>
          </a:p>
          <a:p>
            <a:pPr algn="r"/>
            <a:r>
              <a:rPr lang="ru-RU" sz="2800" b="1">
                <a:solidFill>
                  <a:srgbClr val="710505"/>
                </a:solidFill>
                <a:latin typeface="Trebuchet MS" pitchFamily="34" charset="0"/>
                <a:sym typeface="Trebuchet MS" pitchFamily="34" charset="0"/>
              </a:rPr>
              <a:t>перемещается по лимфатическим сосудам</a:t>
            </a:r>
          </a:p>
        </p:txBody>
      </p:sp>
      <p:pic>
        <p:nvPicPr>
          <p:cNvPr id="9218" name="Picture 2" descr="D:\Внутренняя среда организма\24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3" y="1481138"/>
            <a:ext cx="2232025" cy="2590800"/>
          </a:xfrm>
          <a:prstGeom prst="rect">
            <a:avLst/>
          </a:prstGeom>
          <a:noFill/>
        </p:spPr>
      </p:pic>
      <p:sp>
        <p:nvSpPr>
          <p:cNvPr id="16" name="Прямоугольник 15"/>
          <p:cNvSpPr/>
          <p:nvPr/>
        </p:nvSpPr>
        <p:spPr>
          <a:xfrm>
            <a:off x="7019925" y="3527425"/>
            <a:ext cx="1944688" cy="355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000">
                <a:solidFill>
                  <a:srgbClr val="710505"/>
                </a:solidFill>
                <a:latin typeface="Trebuchet MS" pitchFamily="34" charset="0"/>
              </a:rPr>
              <a:t>схема строения лимфатических сосудов</a:t>
            </a:r>
          </a:p>
        </p:txBody>
      </p:sp>
      <p:sp>
        <p:nvSpPr>
          <p:cNvPr id="21509" name="Номер слайда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2683F4-66F4-4838-BF82-26107BCE181C}" type="slidenum">
              <a:rPr lang="ru-RU">
                <a:solidFill>
                  <a:srgbClr val="8C3232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>
              <a:solidFill>
                <a:srgbClr val="8C3232"/>
              </a:solidFill>
              <a:cs typeface="Arial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1198</Words>
  <Application>Microsoft Office PowerPoint</Application>
  <PresentationFormat>Экран (4:3)</PresentationFormat>
  <Paragraphs>384</Paragraphs>
  <Slides>45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11</vt:i4>
      </vt:variant>
      <vt:variant>
        <vt:lpstr>Заголовки слайдов</vt:lpstr>
      </vt:variant>
      <vt:variant>
        <vt:i4>45</vt:i4>
      </vt:variant>
    </vt:vector>
  </HeadingPairs>
  <TitlesOfParts>
    <vt:vector size="61" baseType="lpstr">
      <vt:lpstr>Calibri</vt:lpstr>
      <vt:lpstr>Arial</vt:lpstr>
      <vt:lpstr>Trebuchet MS</vt:lpstr>
      <vt:lpstr>Wingdings</vt:lpstr>
      <vt:lpstr>Symbol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Внутренняя среда организма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Внутренняя среда организма</dc:title>
  <dc:creator>Schetinina</dc:creator>
  <cp:lastModifiedBy>Adel</cp:lastModifiedBy>
  <cp:revision>70</cp:revision>
  <dcterms:created xsi:type="dcterms:W3CDTF">2012-01-15T08:25:55Z</dcterms:created>
  <dcterms:modified xsi:type="dcterms:W3CDTF">2012-05-02T11:04:30Z</dcterms:modified>
</cp:coreProperties>
</file>