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26"/>
  </p:notesMasterIdLst>
  <p:sldIdLst>
    <p:sldId id="257" r:id="rId2"/>
    <p:sldId id="295" r:id="rId3"/>
    <p:sldId id="304" r:id="rId4"/>
    <p:sldId id="302" r:id="rId5"/>
    <p:sldId id="258" r:id="rId6"/>
    <p:sldId id="25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2" r:id="rId19"/>
    <p:sldId id="294" r:id="rId20"/>
    <p:sldId id="300" r:id="rId21"/>
    <p:sldId id="301" r:id="rId22"/>
    <p:sldId id="303" r:id="rId23"/>
    <p:sldId id="305" r:id="rId24"/>
    <p:sldId id="3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66FF33"/>
    <a:srgbClr val="CCFF33"/>
    <a:srgbClr val="66FF99"/>
    <a:srgbClr val="6C5E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9" autoAdjust="0"/>
    <p:restoredTop sz="94658" autoAdjust="0"/>
  </p:normalViewPr>
  <p:slideViewPr>
    <p:cSldViewPr>
      <p:cViewPr varScale="1">
        <p:scale>
          <a:sx n="67" d="100"/>
          <a:sy n="67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461E7-666D-4241-87FB-928FDEF64FB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078DD-FA9A-4A22-A744-C94C31F9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DD95B-13AA-4122-9AAB-9D4E6C3C92DF}" type="slidenum">
              <a:rPr lang="ru-RU"/>
              <a:pPr/>
              <a:t>7</a:t>
            </a:fld>
            <a:endParaRPr lang="ru-R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простых веществ </a:t>
            </a:r>
            <a:r>
              <a:rPr lang="ru-RU" b="1" i="1" dirty="0"/>
              <a:t>только окислителями</a:t>
            </a:r>
            <a:r>
              <a:rPr lang="ru-RU" dirty="0"/>
              <a:t> являются </a:t>
            </a:r>
            <a:r>
              <a:rPr lang="ru-RU" b="1" i="1" dirty="0"/>
              <a:t>фтор и кислород</a:t>
            </a:r>
            <a:r>
              <a:rPr lang="ru-RU" dirty="0"/>
              <a:t>. Из сложных веществ </a:t>
            </a:r>
            <a:r>
              <a:rPr lang="ru-RU" b="1" i="1" dirty="0"/>
              <a:t>только окислителями</a:t>
            </a:r>
            <a:r>
              <a:rPr lang="ru-RU" dirty="0"/>
              <a:t> являются такие, которые содержат </a:t>
            </a:r>
            <a:r>
              <a:rPr lang="ru-RU" b="1" i="1" dirty="0"/>
              <a:t>элемент в максимальной степени окисления </a:t>
            </a:r>
            <a:r>
              <a:rPr lang="ru-RU" i="1" dirty="0"/>
              <a:t>(равной номеру группы) (</a:t>
            </a:r>
            <a:r>
              <a:rPr lang="en-US" dirty="0">
                <a:solidFill>
                  <a:schemeClr val="accent2"/>
                </a:solidFill>
              </a:rPr>
              <a:t>HNO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r>
              <a:rPr lang="ru-RU" baseline="-25000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KMnO</a:t>
            </a:r>
            <a:r>
              <a:rPr lang="en-US" baseline="-25000" dirty="0">
                <a:solidFill>
                  <a:schemeClr val="accent2"/>
                </a:solidFill>
              </a:rPr>
              <a:t>4</a:t>
            </a:r>
            <a:r>
              <a:rPr lang="ru-RU" baseline="-25000" dirty="0">
                <a:solidFill>
                  <a:schemeClr val="accent2"/>
                </a:solidFill>
              </a:rPr>
              <a:t>). </a:t>
            </a:r>
            <a:r>
              <a:rPr lang="ru-RU" dirty="0">
                <a:solidFill>
                  <a:schemeClr val="accent2"/>
                </a:solidFill>
              </a:rPr>
              <a:t>Окислителем является и </a:t>
            </a:r>
            <a:r>
              <a:rPr lang="ru-RU" b="1" i="1" dirty="0">
                <a:solidFill>
                  <a:schemeClr val="accent2"/>
                </a:solidFill>
              </a:rPr>
              <a:t>анод при электролизе. </a:t>
            </a:r>
            <a:endParaRPr lang="en-US" b="1" i="1" dirty="0">
              <a:solidFill>
                <a:schemeClr val="accent2"/>
              </a:solidFill>
            </a:endParaRPr>
          </a:p>
          <a:p>
            <a:endParaRPr lang="ru-RU" b="1" i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58622-43B0-4C44-8CAD-4D765A1AACC7}" type="slidenum">
              <a:rPr lang="ru-RU"/>
              <a:pPr/>
              <a:t>8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Из простых веществ в качестве </a:t>
            </a:r>
            <a:r>
              <a:rPr lang="ru-RU" b="1" i="1"/>
              <a:t>только восстановителей</a:t>
            </a:r>
            <a:r>
              <a:rPr lang="ru-RU"/>
              <a:t> выступают </a:t>
            </a:r>
            <a:r>
              <a:rPr lang="ru-RU" b="1" i="1"/>
              <a:t>металлы. </a:t>
            </a:r>
            <a:r>
              <a:rPr lang="ru-RU"/>
              <a:t>Из сложных веществ восстановителями являются вещества, которые содержат </a:t>
            </a:r>
            <a:r>
              <a:rPr lang="ru-RU" b="1" i="1"/>
              <a:t>атомы в минимальной степени окисления</a:t>
            </a:r>
            <a:r>
              <a:rPr lang="ru-RU"/>
              <a:t> (</a:t>
            </a:r>
            <a:r>
              <a:rPr lang="en-US">
                <a:solidFill>
                  <a:schemeClr val="accent2"/>
                </a:solidFill>
              </a:rPr>
              <a:t>NH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, H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S</a:t>
            </a:r>
            <a:r>
              <a:rPr lang="ru-RU">
                <a:solidFill>
                  <a:schemeClr val="accent2"/>
                </a:solidFill>
              </a:rPr>
              <a:t>, </a:t>
            </a:r>
            <a:r>
              <a:rPr lang="en-US">
                <a:solidFill>
                  <a:schemeClr val="accent2"/>
                </a:solidFill>
              </a:rPr>
              <a:t>HBr</a:t>
            </a:r>
            <a:r>
              <a:rPr lang="ru-RU">
                <a:solidFill>
                  <a:schemeClr val="accent2"/>
                </a:solidFill>
              </a:rPr>
              <a:t>). Восстановителем является и </a:t>
            </a:r>
            <a:r>
              <a:rPr lang="ru-RU" b="1" i="1">
                <a:solidFill>
                  <a:schemeClr val="accent2"/>
                </a:solidFill>
              </a:rPr>
              <a:t>катод при электролизе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9A8086-CCE6-4664-8C3D-8C52A4D9F2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54121-F9E8-46FC-B354-E67D1319D5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2EF33-DF39-46EB-B48B-6FF03C3B1A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hinkgeek.com/images/products/zoom/molecular_model_kit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ehberalem.com/firmalar/59492/urun/kimyevimadde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avun.ru/mainclass/photos/4/8/1294324876qbz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ankyotech.com/include/products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estival.1september.ru/files/articles/50/5013/501386/Image1707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penclipart.org/image/800px/svg_to_png/Anonymous_Architetto_--_Esperiment_chimico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adiumxtras.com/images/pictures/laboratory_tube_1_23214_7036_image_10648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hyperlink" Target="http://www.adiumxtras.com/images/pictures/laboratory_tube_1_23214_7036_image_10648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571480"/>
            <a:ext cx="8229600" cy="5318125"/>
          </a:xfrm>
          <a:prstGeom prst="rect">
            <a:avLst/>
          </a:prstGeom>
        </p:spPr>
        <p:txBody>
          <a:bodyPr/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уравнений </a:t>
            </a:r>
            <a:r>
              <a:rPr lang="ru-RU" sz="4000" b="1" dirty="0" smtClean="0">
                <a:solidFill>
                  <a:srgbClr val="008000"/>
                </a:solidFill>
              </a:rPr>
              <a:t>о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кислительно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восстановительных реакций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Химия, 11 класс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lang="tt-RU" sz="2000" b="1" dirty="0">
              <a:solidFill>
                <a:srgbClr val="000099"/>
              </a:solidFill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tt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Картинка 58 из 984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14686"/>
            <a:ext cx="3203848" cy="29392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3643314"/>
            <a:ext cx="39510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химии и биологии первой</a:t>
            </a:r>
          </a:p>
          <a:p>
            <a:r>
              <a:rPr lang="ru-RU" dirty="0" smtClean="0"/>
              <a:t>квалификационной категории</a:t>
            </a:r>
          </a:p>
          <a:p>
            <a:r>
              <a:rPr lang="ru-RU" dirty="0" smtClean="0"/>
              <a:t>Габдуллина </a:t>
            </a:r>
            <a:r>
              <a:rPr lang="ru-RU" dirty="0" err="1" smtClean="0"/>
              <a:t>Ризида</a:t>
            </a:r>
            <a:r>
              <a:rPr lang="ru-RU" dirty="0" smtClean="0"/>
              <a:t> </a:t>
            </a:r>
            <a:r>
              <a:rPr lang="ru-RU" dirty="0" err="1" smtClean="0"/>
              <a:t>Габдулловна</a:t>
            </a:r>
            <a:endParaRPr lang="ru-RU" dirty="0" smtClean="0"/>
          </a:p>
          <a:p>
            <a:r>
              <a:rPr lang="ru-RU" dirty="0" smtClean="0"/>
              <a:t>МБОУ- </a:t>
            </a:r>
            <a:r>
              <a:rPr lang="ru-RU" dirty="0" err="1" smtClean="0"/>
              <a:t>Шадкинской</a:t>
            </a:r>
            <a:r>
              <a:rPr lang="ru-RU" dirty="0" smtClean="0"/>
              <a:t> средней обще-</a:t>
            </a:r>
          </a:p>
          <a:p>
            <a:r>
              <a:rPr lang="ru-RU" dirty="0" smtClean="0"/>
              <a:t> образовательной школы </a:t>
            </a:r>
            <a:r>
              <a:rPr lang="ru-RU" dirty="0" err="1" smtClean="0"/>
              <a:t>Тюлячин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ского</a:t>
            </a:r>
            <a:r>
              <a:rPr lang="ru-RU" dirty="0" smtClean="0"/>
              <a:t> муниципального района Р.Т.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47 из 984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6" y="2286000"/>
            <a:ext cx="6096000" cy="457200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6551613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Влияние условий среды на изменение степеней окисления химических элементов</a:t>
            </a:r>
            <a:endParaRPr lang="ru-RU" sz="2800" dirty="0"/>
          </a:p>
        </p:txBody>
      </p:sp>
      <p:grpSp>
        <p:nvGrpSpPr>
          <p:cNvPr id="6" name="Organization Chart 2"/>
          <p:cNvGrpSpPr>
            <a:grpSpLocks noChangeAspect="1"/>
          </p:cNvGrpSpPr>
          <p:nvPr/>
        </p:nvGrpSpPr>
        <p:grpSpPr bwMode="auto">
          <a:xfrm>
            <a:off x="457200" y="1600200"/>
            <a:ext cx="8218488" cy="4525963"/>
            <a:chOff x="272" y="174"/>
            <a:chExt cx="1440" cy="1584"/>
          </a:xfrm>
        </p:grpSpPr>
        <p:cxnSp>
          <p:nvCxnSpPr>
            <p:cNvPr id="1028" name="_s1028"/>
            <p:cNvCxnSpPr>
              <a:cxnSpLocks noChangeShapeType="1"/>
              <a:stCxn id="13" idx="2"/>
              <a:endCxn id="10" idx="3"/>
            </p:cNvCxnSpPr>
            <p:nvPr/>
          </p:nvCxnSpPr>
          <p:spPr bwMode="auto">
            <a:xfrm rot="10800000">
              <a:off x="696" y="462"/>
              <a:ext cx="152" cy="116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12" idx="2"/>
              <a:endCxn id="10" idx="3"/>
            </p:cNvCxnSpPr>
            <p:nvPr/>
          </p:nvCxnSpPr>
          <p:spPr bwMode="auto">
            <a:xfrm rot="10800000">
              <a:off x="696" y="462"/>
              <a:ext cx="152" cy="73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11" idx="2"/>
              <a:endCxn id="10" idx="3"/>
            </p:cNvCxnSpPr>
            <p:nvPr/>
          </p:nvCxnSpPr>
          <p:spPr bwMode="auto">
            <a:xfrm rot="10800000">
              <a:off x="696" y="462"/>
              <a:ext cx="152" cy="30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10" name="_s1031"/>
            <p:cNvSpPr>
              <a:spLocks noChangeArrowheads="1"/>
            </p:cNvSpPr>
            <p:nvPr/>
          </p:nvSpPr>
          <p:spPr bwMode="auto">
            <a:xfrm>
              <a:off x="272" y="17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KMnO</a:t>
              </a:r>
              <a:r>
                <a:rPr kumimoji="0" lang="en-US" sz="3600" b="1" i="0" u="none" strike="noStrike" cap="none" normalizeH="0" baseline="-2500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r>
                <a:rPr kumimoji="0" lang="en-US" sz="3600" b="1" i="0" u="none" strike="noStrike" cap="none" normalizeH="0" baseline="3000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ru-RU" sz="3600" b="1" i="0" u="none" strike="noStrike" cap="none" normalizeH="0" baseline="3000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_s1032"/>
            <p:cNvSpPr>
              <a:spLocks noChangeArrowheads="1"/>
            </p:cNvSpPr>
            <p:nvPr/>
          </p:nvSpPr>
          <p:spPr bwMode="auto">
            <a:xfrm>
              <a:off x="848" y="60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Кислая</a:t>
              </a:r>
              <a:r>
                <a:rPr kumimoji="0" lang="ru-RU" sz="2100" b="0" i="0" u="none" strike="noStrike" cap="none" normalizeH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 среда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 (Н</a:t>
              </a:r>
              <a:r>
                <a:rPr kumimoji="0" lang="ru-RU" sz="2100" b="0" i="0" u="none" strike="noStrike" cap="none" normalizeH="0" baseline="3000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Mn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2+</a:t>
              </a:r>
              <a:r>
                <a:rPr kumimoji="0" lang="en-US" sz="2800" b="0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2800" b="0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бессветный</a:t>
              </a: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2400" b="0" i="0" u="none" strike="noStrike" cap="none" normalizeH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р-р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2" name="_s1033"/>
            <p:cNvSpPr>
              <a:spLocks noChangeArrowheads="1"/>
            </p:cNvSpPr>
            <p:nvPr/>
          </p:nvSpPr>
          <p:spPr bwMode="auto">
            <a:xfrm>
              <a:off x="848" y="10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Нейтраль</a:t>
              </a:r>
              <a:r>
                <a:rPr lang="ru-RU" sz="2100" dirty="0" smtClean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ная среда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 (Н</a:t>
              </a:r>
              <a:r>
                <a:rPr kumimoji="0" lang="ru-RU" sz="2100" b="0" i="0" u="none" strike="noStrike" cap="none" normalizeH="0" baseline="-2500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О)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MnO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2 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1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бурый осадок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3" name="_s1034"/>
            <p:cNvSpPr>
              <a:spLocks noChangeArrowheads="1"/>
            </p:cNvSpPr>
            <p:nvPr/>
          </p:nvSpPr>
          <p:spPr bwMode="auto">
            <a:xfrm>
              <a:off x="848" y="1470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dirty="0" smtClean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Щелочная среда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 (ОН</a:t>
              </a:r>
              <a:r>
                <a:rPr kumimoji="0" lang="ru-RU" sz="2100" b="0" i="0" u="none" strike="noStrike" cap="none" normalizeH="0" baseline="3000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MnO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2-</a:t>
              </a:r>
              <a:r>
                <a:rPr kumimoji="0" lang="ru-RU" sz="2800" b="1" i="0" u="none" strike="noStrike" cap="none" normalizeH="0" baseline="30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4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зелёный </a:t>
              </a:r>
              <a:r>
                <a:rPr lang="ru-RU" sz="2400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р-р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884" name="Picture 4" descr="баб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5425"/>
            <a:ext cx="1266825" cy="95250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7884368" y="3140968"/>
            <a:ext cx="57606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84368" y="4365104"/>
            <a:ext cx="576064" cy="504056"/>
          </a:xfrm>
          <a:prstGeom prst="roundRect">
            <a:avLst/>
          </a:prstGeom>
          <a:solidFill>
            <a:srgbClr val="6C5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5589240"/>
            <a:ext cx="576064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695"/>
            <a:ext cx="8229600" cy="63921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Восстановление перманганата калия в кислой среде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KMnO</a:t>
            </a:r>
            <a:r>
              <a:rPr lang="en-US" sz="2800" baseline="-25000" dirty="0"/>
              <a:t>4</a:t>
            </a:r>
            <a:r>
              <a:rPr lang="en-US" sz="2800" dirty="0"/>
              <a:t> + KI + 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baseline="-25000" dirty="0"/>
              <a:t>            </a:t>
            </a:r>
          </a:p>
          <a:p>
            <a:endParaRPr lang="en-US" baseline="-25000" dirty="0"/>
          </a:p>
          <a:p>
            <a:pPr>
              <a:buFontTx/>
              <a:buNone/>
            </a:pPr>
            <a:r>
              <a:rPr lang="en-US" baseline="-25000" dirty="0"/>
              <a:t>   </a:t>
            </a:r>
            <a:r>
              <a:rPr lang="en-US" dirty="0"/>
              <a:t>Mn</a:t>
            </a:r>
            <a:r>
              <a:rPr lang="en-US" baseline="30000" dirty="0"/>
              <a:t>+7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sz="2400" dirty="0" smtClean="0"/>
              <a:t>5e</a:t>
            </a:r>
            <a:r>
              <a:rPr lang="en-US" sz="2400" baseline="30000" dirty="0" smtClean="0"/>
              <a:t>-</a:t>
            </a:r>
            <a:r>
              <a:rPr lang="ru-RU" sz="2400" baseline="30000" dirty="0" smtClean="0"/>
              <a:t>    </a:t>
            </a:r>
            <a:r>
              <a:rPr lang="en-US" dirty="0" smtClean="0"/>
              <a:t>      </a:t>
            </a:r>
            <a:r>
              <a:rPr lang="en-US" dirty="0"/>
              <a:t>Mn</a:t>
            </a:r>
            <a:r>
              <a:rPr lang="en-US" baseline="30000" dirty="0"/>
              <a:t>+2  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 </a:t>
            </a:r>
            <a:r>
              <a:rPr lang="en-US" baseline="30000" dirty="0"/>
              <a:t>   </a:t>
            </a:r>
            <a:r>
              <a:rPr lang="en-US" baseline="30000" dirty="0" smtClean="0"/>
              <a:t> </a:t>
            </a:r>
            <a:r>
              <a:rPr lang="ru-RU" dirty="0" smtClean="0"/>
              <a:t>пр. </a:t>
            </a:r>
            <a:r>
              <a:rPr lang="ru-RU" dirty="0" err="1" smtClean="0"/>
              <a:t>восстан-я</a:t>
            </a:r>
            <a:r>
              <a:rPr lang="tt-RU" dirty="0" smtClean="0"/>
              <a:t>    окислитель</a:t>
            </a:r>
            <a:r>
              <a:rPr lang="en-US" dirty="0" smtClean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baseline="-25000" dirty="0"/>
              <a:t>   </a:t>
            </a:r>
          </a:p>
          <a:p>
            <a:pPr>
              <a:buFontTx/>
              <a:buNone/>
            </a:pPr>
            <a:r>
              <a:rPr lang="en-US" baseline="-25000" dirty="0"/>
              <a:t>   </a:t>
            </a:r>
          </a:p>
          <a:p>
            <a:pPr>
              <a:buFontTx/>
              <a:buNone/>
            </a:pPr>
            <a:r>
              <a:rPr lang="en-US" dirty="0"/>
              <a:t>2I</a:t>
            </a:r>
            <a:r>
              <a:rPr lang="en-US" baseline="30000" dirty="0"/>
              <a:t>-1</a:t>
            </a:r>
            <a:r>
              <a:rPr lang="en-US" dirty="0"/>
              <a:t>     - 2e</a:t>
            </a:r>
            <a:r>
              <a:rPr lang="en-US" baseline="30000" dirty="0"/>
              <a:t>-</a:t>
            </a:r>
            <a:r>
              <a:rPr lang="en-US" dirty="0"/>
              <a:t>       </a:t>
            </a: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baseline="30000" dirty="0"/>
              <a:t>0</a:t>
            </a:r>
            <a:r>
              <a:rPr lang="ru-RU" baseline="30000" dirty="0"/>
              <a:t>    </a:t>
            </a:r>
            <a:r>
              <a:rPr lang="en-US" baseline="30000" dirty="0" smtClean="0"/>
              <a:t>    </a:t>
            </a:r>
            <a:r>
              <a:rPr lang="en-US" b="1" dirty="0">
                <a:solidFill>
                  <a:srgbClr val="008000"/>
                </a:solidFill>
              </a:rPr>
              <a:t>5</a:t>
            </a:r>
            <a:r>
              <a:rPr lang="en-US" baseline="30000" dirty="0"/>
              <a:t>    </a:t>
            </a:r>
            <a:r>
              <a:rPr lang="ru-RU" sz="2400" dirty="0" smtClean="0"/>
              <a:t> пр. окисления</a:t>
            </a:r>
            <a:r>
              <a:rPr lang="ru-RU" dirty="0" smtClean="0"/>
              <a:t>    восстановитель</a:t>
            </a:r>
            <a:endParaRPr lang="en-US" sz="2400" dirty="0"/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Молекулярное уравнение</a:t>
            </a:r>
            <a:r>
              <a:rPr lang="tt-RU" sz="2800" dirty="0" smtClean="0"/>
              <a:t>: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KMnO</a:t>
            </a:r>
            <a:r>
              <a:rPr lang="en-US" sz="2800" baseline="-25000" dirty="0"/>
              <a:t>4</a:t>
            </a:r>
            <a:r>
              <a:rPr lang="en-US" sz="2800" dirty="0"/>
              <a:t> + </a:t>
            </a:r>
            <a:r>
              <a:rPr lang="en-US" sz="2800" b="1" dirty="0">
                <a:solidFill>
                  <a:srgbClr val="008000"/>
                </a:solidFill>
              </a:rPr>
              <a:t>   </a:t>
            </a:r>
            <a:r>
              <a:rPr lang="en-US" sz="2800" dirty="0"/>
              <a:t>KI + 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=  MnSO</a:t>
            </a:r>
            <a:r>
              <a:rPr lang="en-US" sz="2800" baseline="-25000" dirty="0"/>
              <a:t>4</a:t>
            </a:r>
            <a:r>
              <a:rPr lang="en-US" sz="2800" dirty="0"/>
              <a:t> </a:t>
            </a:r>
            <a:r>
              <a:rPr lang="en-US" sz="2800" dirty="0" smtClean="0"/>
              <a:t>+</a:t>
            </a:r>
            <a:r>
              <a:rPr lang="tt-RU" sz="2800" dirty="0" smtClean="0"/>
              <a:t>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+</a:t>
            </a:r>
            <a:r>
              <a:rPr lang="tt-RU" sz="2800" dirty="0" smtClean="0"/>
              <a:t> </a:t>
            </a:r>
            <a:r>
              <a:rPr lang="en-US" sz="2800" dirty="0" smtClean="0"/>
              <a:t> 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+</a:t>
            </a:r>
            <a:r>
              <a:rPr lang="tt-RU" sz="2800" dirty="0" smtClean="0"/>
              <a:t>  </a:t>
            </a:r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ru-RU" sz="2800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99573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827088" y="1484313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+7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124075" y="1484313"/>
            <a:ext cx="128588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-1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3132138" y="1484313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928794" y="271462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1995474" y="385762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143636" y="2643182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8572528" y="2571744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716463" y="1412255"/>
            <a:ext cx="4319587" cy="936625"/>
          </a:xfrm>
          <a:prstGeom prst="rect">
            <a:avLst/>
          </a:prstGeom>
          <a:solidFill>
            <a:srgbClr val="E4EFAF">
              <a:alpha val="0"/>
            </a:srgbClr>
          </a:solidFill>
          <a:ln w="9525">
            <a:solidFill>
              <a:srgbClr val="E4EFA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MnSO</a:t>
            </a:r>
            <a:r>
              <a:rPr lang="en-US" sz="2800" baseline="-25000" dirty="0"/>
              <a:t>4</a:t>
            </a:r>
            <a:r>
              <a:rPr lang="en-US" sz="2800" dirty="0"/>
              <a:t> + I</a:t>
            </a:r>
            <a:r>
              <a:rPr lang="en-US" sz="2800" baseline="-25000" dirty="0"/>
              <a:t>2 </a:t>
            </a:r>
            <a:r>
              <a:rPr lang="en-US" sz="2800" dirty="0"/>
              <a:t>+ 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ru-RU" sz="2800" baseline="-25000" dirty="0"/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5148263" y="155733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14357" name="WordArt 21"/>
          <p:cNvSpPr>
            <a:spLocks noChangeArrowheads="1" noChangeShapeType="1" noTextEdit="1"/>
          </p:cNvSpPr>
          <p:nvPr/>
        </p:nvSpPr>
        <p:spPr bwMode="auto">
          <a:xfrm>
            <a:off x="6516688" y="1557338"/>
            <a:ext cx="698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4358" name="WordArt 22"/>
          <p:cNvSpPr>
            <a:spLocks noChangeArrowheads="1" noChangeShapeType="1" noTextEdit="1"/>
          </p:cNvSpPr>
          <p:nvPr/>
        </p:nvSpPr>
        <p:spPr bwMode="auto">
          <a:xfrm>
            <a:off x="7451725" y="1557326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786182" y="2643182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1" name="WordArt 25"/>
          <p:cNvSpPr>
            <a:spLocks noChangeArrowheads="1" noChangeShapeType="1" noTextEdit="1"/>
          </p:cNvSpPr>
          <p:nvPr/>
        </p:nvSpPr>
        <p:spPr bwMode="auto">
          <a:xfrm>
            <a:off x="107504" y="5164807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62" name="WordArt 26"/>
          <p:cNvSpPr>
            <a:spLocks noChangeArrowheads="1" noChangeShapeType="1" noTextEdit="1"/>
          </p:cNvSpPr>
          <p:nvPr/>
        </p:nvSpPr>
        <p:spPr bwMode="auto">
          <a:xfrm>
            <a:off x="4139953" y="5164807"/>
            <a:ext cx="216024" cy="2867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63" name="WordArt 27"/>
          <p:cNvSpPr>
            <a:spLocks noChangeArrowheads="1" noChangeShapeType="1" noTextEdit="1"/>
          </p:cNvSpPr>
          <p:nvPr/>
        </p:nvSpPr>
        <p:spPr bwMode="auto">
          <a:xfrm>
            <a:off x="1763688" y="5164807"/>
            <a:ext cx="28835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4364" name="WordArt 28"/>
          <p:cNvSpPr>
            <a:spLocks noChangeArrowheads="1" noChangeShapeType="1" noTextEdit="1"/>
          </p:cNvSpPr>
          <p:nvPr/>
        </p:nvSpPr>
        <p:spPr bwMode="auto">
          <a:xfrm>
            <a:off x="5796137" y="5164807"/>
            <a:ext cx="216023" cy="288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6516216" y="5164807"/>
            <a:ext cx="216024" cy="304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6</a:t>
            </a:r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366" name="WordArt 30"/>
          <p:cNvSpPr>
            <a:spLocks noChangeArrowheads="1" noChangeShapeType="1" noTextEdit="1"/>
          </p:cNvSpPr>
          <p:nvPr/>
        </p:nvSpPr>
        <p:spPr bwMode="auto">
          <a:xfrm>
            <a:off x="2699792" y="5164807"/>
            <a:ext cx="214313" cy="304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4367" name="WordArt 31"/>
          <p:cNvSpPr>
            <a:spLocks noChangeArrowheads="1" noChangeShapeType="1" noTextEdit="1"/>
          </p:cNvSpPr>
          <p:nvPr/>
        </p:nvSpPr>
        <p:spPr bwMode="auto">
          <a:xfrm>
            <a:off x="7884368" y="5164807"/>
            <a:ext cx="216024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"/>
                            </p:stCondLst>
                            <p:childTnLst>
                              <p:par>
                                <p:cTn id="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3" grpId="0"/>
      <p:bldP spid="14344" grpId="0"/>
      <p:bldP spid="14345" grpId="0"/>
      <p:bldP spid="14349" grpId="0" animBg="1"/>
      <p:bldP spid="14351" grpId="0" animBg="1"/>
      <p:bldP spid="14352" grpId="0" animBg="1"/>
      <p:bldP spid="14353" grpId="0" animBg="1"/>
      <p:bldP spid="14355" grpId="0" animBg="1"/>
      <p:bldP spid="14356" grpId="0"/>
      <p:bldP spid="14357" grpId="0"/>
      <p:bldP spid="14358" grpId="0"/>
      <p:bldP spid="14359" grpId="0" animBg="1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Восстановление перманганата калия в    нейтральной среде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8893175" cy="511175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800" dirty="0"/>
              <a:t>KMnO</a:t>
            </a:r>
            <a:r>
              <a:rPr lang="en-US" sz="2800" baseline="-25000" dirty="0"/>
              <a:t>4</a:t>
            </a:r>
            <a:r>
              <a:rPr lang="en-US" sz="2800" dirty="0"/>
              <a:t> + 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3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dirty="0"/>
              <a:t>            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Mn</a:t>
            </a:r>
            <a:r>
              <a:rPr lang="en-US" baseline="30000" dirty="0"/>
              <a:t>+7 </a:t>
            </a:r>
            <a:r>
              <a:rPr lang="en-US" dirty="0"/>
              <a:t>+ 3e</a:t>
            </a:r>
            <a:r>
              <a:rPr lang="en-US" baseline="30000" dirty="0"/>
              <a:t>-         </a:t>
            </a:r>
            <a:r>
              <a:rPr lang="en-US" baseline="30000" dirty="0" smtClean="0"/>
              <a:t>  </a:t>
            </a:r>
            <a:r>
              <a:rPr lang="ru-RU" baseline="30000" dirty="0" smtClean="0"/>
              <a:t>      </a:t>
            </a:r>
            <a:r>
              <a:rPr lang="en-US" dirty="0" smtClean="0"/>
              <a:t>Mn</a:t>
            </a:r>
            <a:r>
              <a:rPr lang="en-US" baseline="30000" dirty="0" smtClean="0"/>
              <a:t>+4  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</a:t>
            </a:r>
            <a:r>
              <a:rPr lang="ru-RU" sz="2400" dirty="0" smtClean="0"/>
              <a:t> пр.восстановления окислитель</a:t>
            </a:r>
            <a:r>
              <a:rPr lang="en-US" sz="2400" baseline="30000" dirty="0" smtClean="0"/>
              <a:t> </a:t>
            </a:r>
            <a:r>
              <a:rPr lang="tt-RU" sz="2400" baseline="30000" dirty="0" smtClean="0"/>
              <a:t>   </a:t>
            </a:r>
            <a:r>
              <a:rPr lang="en-US" sz="2400" baseline="30000" dirty="0" smtClean="0"/>
              <a:t> </a:t>
            </a:r>
            <a:endParaRPr lang="en-US" sz="2400" dirty="0"/>
          </a:p>
          <a:p>
            <a:pPr>
              <a:buFontTx/>
              <a:buNone/>
            </a:pPr>
            <a:endParaRPr lang="en-US" sz="2400" baseline="30000" dirty="0"/>
          </a:p>
          <a:p>
            <a:pPr>
              <a:buFontTx/>
              <a:buNone/>
            </a:pPr>
            <a:r>
              <a:rPr lang="en-US" dirty="0"/>
              <a:t>S</a:t>
            </a:r>
            <a:r>
              <a:rPr lang="en-US" baseline="30000" dirty="0"/>
              <a:t>+4 </a:t>
            </a:r>
            <a:r>
              <a:rPr lang="en-US" dirty="0"/>
              <a:t>– 2e</a:t>
            </a:r>
            <a:r>
              <a:rPr lang="en-US" baseline="30000" dirty="0"/>
              <a:t>-                 </a:t>
            </a:r>
            <a:r>
              <a:rPr lang="ru-RU" baseline="30000" dirty="0" smtClean="0"/>
              <a:t>      </a:t>
            </a:r>
            <a:r>
              <a:rPr lang="en-US" dirty="0" smtClean="0"/>
              <a:t>S</a:t>
            </a:r>
            <a:r>
              <a:rPr lang="en-US" baseline="30000" dirty="0" smtClean="0"/>
              <a:t>+6   </a:t>
            </a:r>
            <a:r>
              <a:rPr lang="ru-RU" baseline="30000" dirty="0" smtClean="0"/>
              <a:t>  </a:t>
            </a:r>
            <a:r>
              <a:rPr lang="en-US" baseline="30000" dirty="0" smtClean="0"/>
              <a:t>   </a:t>
            </a:r>
            <a:r>
              <a:rPr lang="en-US" b="1" dirty="0" smtClean="0">
                <a:solidFill>
                  <a:srgbClr val="008000"/>
                </a:solidFill>
              </a:rPr>
              <a:t>3</a:t>
            </a:r>
            <a:r>
              <a:rPr lang="ru-RU" b="1" dirty="0" smtClean="0">
                <a:solidFill>
                  <a:srgbClr val="008000"/>
                </a:solidFill>
              </a:rPr>
              <a:t>   </a:t>
            </a:r>
            <a:r>
              <a:rPr lang="ru-RU" sz="2400" dirty="0" smtClean="0"/>
              <a:t>пр. окисления</a:t>
            </a:r>
            <a:r>
              <a:rPr lang="ru-RU" dirty="0" smtClean="0"/>
              <a:t>       восстановитель</a:t>
            </a:r>
            <a:endParaRPr lang="ru-RU" sz="2400" dirty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   Молекулярное уравнение</a:t>
            </a:r>
            <a:r>
              <a:rPr lang="tt-RU" sz="2400" dirty="0" smtClean="0"/>
              <a:t>:</a:t>
            </a:r>
            <a:endParaRPr lang="ru-RU" sz="2400" dirty="0"/>
          </a:p>
          <a:p>
            <a:pPr>
              <a:buFontTx/>
              <a:buNone/>
            </a:pPr>
            <a:r>
              <a:rPr lang="en-US" dirty="0"/>
              <a:t>  KMnO</a:t>
            </a:r>
            <a:r>
              <a:rPr lang="en-US" baseline="-25000" dirty="0"/>
              <a:t>4</a:t>
            </a:r>
            <a:r>
              <a:rPr lang="en-US" dirty="0"/>
              <a:t> +   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=   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+  MnO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en-US" dirty="0"/>
              <a:t>KOH</a:t>
            </a:r>
            <a:endParaRPr lang="ru-RU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851920" y="2132856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058194" y="1772816"/>
            <a:ext cx="209550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+4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70992" y="1772816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+7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475656" y="314096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403648" y="386104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571868" y="2928934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86512" y="2857496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786842" y="2928934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80070" y="5024448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5364088" y="5024448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1619672" y="5000636"/>
            <a:ext cx="215900" cy="376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4067944" y="5000636"/>
            <a:ext cx="215900" cy="376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6804248" y="5024448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679981" y="1708144"/>
            <a:ext cx="4249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 smtClean="0"/>
              <a:t>MnO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+ KOH</a:t>
            </a:r>
            <a:endParaRPr lang="ru-RU" sz="2800" dirty="0"/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5142562" y="1714488"/>
            <a:ext cx="215256" cy="208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6486540" y="1714488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/>
      <p:bldP spid="15367" grpId="0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500042"/>
            <a:ext cx="664373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Восстановление перманганата калия в щелочной среде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3575"/>
            <a:ext cx="91440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en-US" sz="2800" dirty="0"/>
              <a:t>KMnO</a:t>
            </a:r>
            <a:r>
              <a:rPr lang="en-US" sz="2800" baseline="-25000" dirty="0"/>
              <a:t>4</a:t>
            </a:r>
            <a:r>
              <a:rPr lang="en-US" sz="2800" dirty="0"/>
              <a:t> + 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3</a:t>
            </a:r>
            <a:r>
              <a:rPr lang="en-US" sz="2800" dirty="0"/>
              <a:t> + KOH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Mn</a:t>
            </a:r>
            <a:r>
              <a:rPr lang="en-US" sz="2800" baseline="30000" dirty="0"/>
              <a:t>+7</a:t>
            </a:r>
            <a:r>
              <a:rPr lang="en-US" sz="2800" dirty="0"/>
              <a:t> +1e</a:t>
            </a:r>
            <a:r>
              <a:rPr lang="en-US" sz="2800" baseline="30000" dirty="0"/>
              <a:t>-               </a:t>
            </a:r>
            <a:r>
              <a:rPr lang="en-US" sz="2800" dirty="0"/>
              <a:t>Mn</a:t>
            </a:r>
            <a:r>
              <a:rPr lang="en-US" sz="2800" baseline="30000" dirty="0"/>
              <a:t>+6 </a:t>
            </a:r>
            <a:r>
              <a:rPr lang="en-US" sz="2800" baseline="300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aseline="30000" dirty="0" smtClean="0"/>
              <a:t> </a:t>
            </a:r>
            <a:r>
              <a:rPr lang="ru-RU" dirty="0" err="1" smtClean="0"/>
              <a:t>пр.восстон-я</a:t>
            </a:r>
            <a:r>
              <a:rPr lang="en-US" dirty="0" smtClean="0"/>
              <a:t> </a:t>
            </a:r>
            <a:r>
              <a:rPr lang="ru-RU" dirty="0" smtClean="0"/>
              <a:t>     </a:t>
            </a:r>
            <a:r>
              <a:rPr lang="tt-RU" dirty="0" smtClean="0"/>
              <a:t>  </a:t>
            </a:r>
            <a:r>
              <a:rPr lang="ru-RU" dirty="0" smtClean="0"/>
              <a:t>окислитель</a:t>
            </a:r>
            <a:r>
              <a:rPr lang="en-US" dirty="0" smtClean="0"/>
              <a:t> </a:t>
            </a:r>
            <a:endParaRPr lang="en-US" dirty="0"/>
          </a:p>
          <a:p>
            <a:pPr>
              <a:buFontTx/>
              <a:buNone/>
            </a:pPr>
            <a:endParaRPr lang="en-US" sz="2400" baseline="30000" dirty="0"/>
          </a:p>
          <a:p>
            <a:pPr>
              <a:buFontTx/>
              <a:buNone/>
            </a:pPr>
            <a:r>
              <a:rPr lang="en-US" sz="2800" dirty="0"/>
              <a:t>S</a:t>
            </a:r>
            <a:r>
              <a:rPr lang="en-US" sz="2800" baseline="30000" dirty="0"/>
              <a:t>+4</a:t>
            </a:r>
            <a:r>
              <a:rPr lang="en-US" sz="2800" dirty="0"/>
              <a:t> -2e</a:t>
            </a:r>
            <a:r>
              <a:rPr lang="en-US" sz="2800" baseline="30000" dirty="0"/>
              <a:t>-</a:t>
            </a:r>
            <a:r>
              <a:rPr lang="en-US" sz="2800" dirty="0"/>
              <a:t>               S</a:t>
            </a:r>
            <a:r>
              <a:rPr lang="en-US" sz="2800" baseline="30000" dirty="0"/>
              <a:t>+6        </a:t>
            </a:r>
            <a:r>
              <a:rPr lang="en-US" sz="2800" b="1" dirty="0" smtClean="0">
                <a:solidFill>
                  <a:srgbClr val="008000"/>
                </a:solidFill>
              </a:rPr>
              <a:t>1</a:t>
            </a:r>
            <a:r>
              <a:rPr lang="ru-RU" sz="2800" b="1" dirty="0" smtClean="0">
                <a:solidFill>
                  <a:srgbClr val="008000"/>
                </a:solidFill>
              </a:rPr>
              <a:t> </a:t>
            </a:r>
            <a:r>
              <a:rPr lang="ru-RU" sz="2800" dirty="0" smtClean="0"/>
              <a:t> пр.окисления   восстановитель</a:t>
            </a:r>
            <a:endParaRPr lang="en-US" sz="2400" dirty="0"/>
          </a:p>
          <a:p>
            <a:pPr>
              <a:buFontTx/>
              <a:buNone/>
            </a:pPr>
            <a:r>
              <a:rPr lang="tt-RU" sz="2400" dirty="0" smtClean="0"/>
              <a:t/>
            </a:r>
            <a:br>
              <a:rPr lang="tt-RU" sz="2400" dirty="0" smtClean="0"/>
            </a:br>
            <a:r>
              <a:rPr lang="ru-RU" sz="2400" dirty="0" smtClean="0"/>
              <a:t> Молекулярное уравнение</a:t>
            </a:r>
            <a:r>
              <a:rPr lang="tt-RU" sz="2400" dirty="0" smtClean="0"/>
              <a:t>:</a:t>
            </a:r>
            <a:endParaRPr lang="en-US" sz="2400" dirty="0"/>
          </a:p>
          <a:p>
            <a:pPr>
              <a:buFontTx/>
              <a:buNone/>
            </a:pPr>
            <a:r>
              <a:rPr lang="en-US" sz="2800" dirty="0"/>
              <a:t>  KMnO</a:t>
            </a:r>
            <a:r>
              <a:rPr lang="en-US" sz="2800" baseline="-25000" dirty="0"/>
              <a:t>4</a:t>
            </a:r>
            <a:r>
              <a:rPr lang="en-US" sz="2800" dirty="0"/>
              <a:t> + 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3</a:t>
            </a:r>
            <a:r>
              <a:rPr lang="en-US" sz="2800" dirty="0"/>
              <a:t> +  KOH =  K</a:t>
            </a:r>
            <a:r>
              <a:rPr lang="en-US" sz="2800" baseline="-25000" dirty="0"/>
              <a:t>2</a:t>
            </a:r>
            <a:r>
              <a:rPr lang="en-US" sz="2800" dirty="0"/>
              <a:t>MnO</a:t>
            </a:r>
            <a:r>
              <a:rPr lang="en-US" sz="2800" baseline="-25000" dirty="0"/>
              <a:t>4</a:t>
            </a:r>
            <a:r>
              <a:rPr lang="en-US" sz="2800" dirty="0"/>
              <a:t> + 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143372" y="2214554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755650" y="176024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+7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2195736" y="1707853"/>
            <a:ext cx="209550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+4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619672" y="3212976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619250" y="4005064"/>
            <a:ext cx="7205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143636" y="314324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8786842" y="3071810"/>
            <a:ext cx="0" cy="1225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635896" y="314096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932363" y="1851019"/>
            <a:ext cx="4032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K</a:t>
            </a:r>
            <a:r>
              <a:rPr lang="en-US" sz="2800" baseline="-25000" dirty="0"/>
              <a:t>2</a:t>
            </a:r>
            <a:r>
              <a:rPr lang="en-US" sz="2800" dirty="0"/>
              <a:t>MnO</a:t>
            </a:r>
            <a:r>
              <a:rPr lang="en-US" sz="2800" baseline="-25000" dirty="0"/>
              <a:t>4</a:t>
            </a:r>
            <a:r>
              <a:rPr lang="en-US" sz="2800" dirty="0"/>
              <a:t> + 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 </a:t>
            </a:r>
            <a:r>
              <a:rPr lang="en-US" sz="2800" dirty="0"/>
              <a:t>+H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ru-RU" sz="2800" baseline="-25000" dirty="0"/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5651500" y="176024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7092280" y="176024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107950" y="5143512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3059832" y="5143512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"/>
                            </p:stCondLst>
                            <p:childTnLst>
                              <p:par>
                                <p:cTn id="72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animBg="1"/>
      <p:bldP spid="17413" grpId="0"/>
      <p:bldP spid="17414" grpId="0"/>
      <p:bldP spid="17415" grpId="0" animBg="1"/>
      <p:bldP spid="17416" grpId="0" animBg="1"/>
      <p:bldP spid="17417" grpId="1" animBg="1"/>
      <p:bldP spid="17420" grpId="1" animBg="1"/>
      <p:bldP spid="17424" grpId="0"/>
      <p:bldP spid="17425" grpId="0"/>
      <p:bldP spid="17426" grpId="0"/>
      <p:bldP spid="17428" grpId="0"/>
      <p:bldP spid="174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84 из 985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85982" y="1143000"/>
            <a:ext cx="7620000" cy="5715000"/>
          </a:xfrm>
          <a:prstGeom prst="rect">
            <a:avLst/>
          </a:prstGeom>
          <a:noFill/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25" y="274638"/>
            <a:ext cx="6551613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Влияние условий среды на степеней окисления химических элементов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457200" y="1600200"/>
            <a:ext cx="8218488" cy="4525963"/>
            <a:chOff x="272" y="174"/>
            <a:chExt cx="1440" cy="1584"/>
          </a:xfrm>
        </p:grpSpPr>
        <p:cxnSp>
          <p:nvCxnSpPr>
            <p:cNvPr id="2052" name="_s2052"/>
            <p:cNvCxnSpPr>
              <a:cxnSpLocks noChangeShapeType="1"/>
              <a:stCxn id="12" idx="2"/>
              <a:endCxn id="9" idx="3"/>
            </p:cNvCxnSpPr>
            <p:nvPr/>
          </p:nvCxnSpPr>
          <p:spPr bwMode="auto">
            <a:xfrm rot="10800000">
              <a:off x="696" y="462"/>
              <a:ext cx="152" cy="116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053" name="_s2053"/>
            <p:cNvCxnSpPr>
              <a:cxnSpLocks noChangeShapeType="1"/>
              <a:stCxn id="11" idx="2"/>
              <a:endCxn id="9" idx="3"/>
            </p:cNvCxnSpPr>
            <p:nvPr/>
          </p:nvCxnSpPr>
          <p:spPr bwMode="auto">
            <a:xfrm rot="10800000">
              <a:off x="696" y="462"/>
              <a:ext cx="152" cy="73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054" name="_s2054"/>
            <p:cNvCxnSpPr>
              <a:cxnSpLocks noChangeShapeType="1"/>
              <a:stCxn id="10" idx="2"/>
              <a:endCxn id="9" idx="3"/>
            </p:cNvCxnSpPr>
            <p:nvPr/>
          </p:nvCxnSpPr>
          <p:spPr bwMode="auto">
            <a:xfrm rot="10800000">
              <a:off x="696" y="462"/>
              <a:ext cx="152" cy="30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9" name="_s2055"/>
            <p:cNvSpPr>
              <a:spLocks noChangeArrowheads="1"/>
            </p:cNvSpPr>
            <p:nvPr/>
          </p:nvSpPr>
          <p:spPr bwMode="auto">
            <a:xfrm>
              <a:off x="272" y="17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Cr</a:t>
              </a:r>
              <a:r>
                <a:rPr kumimoji="0" lang="en-US" sz="3600" b="1" i="0" u="none" strike="noStrike" cap="none" normalizeH="0" baseline="-2500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r>
                <a:rPr kumimoji="0" lang="en-US" sz="3600" b="1" i="0" u="none" strike="noStrike" cap="none" normalizeH="0" baseline="-2500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r>
                <a:rPr kumimoji="0" lang="en-US" sz="3600" b="1" i="0" u="none" strike="noStrike" cap="none" normalizeH="0" baseline="3000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2-</a:t>
              </a:r>
              <a:endParaRPr kumimoji="0" lang="ru-RU" sz="3600" b="1" i="0" u="none" strike="noStrike" cap="none" normalizeH="0" baseline="3000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_s2056"/>
            <p:cNvSpPr>
              <a:spLocks noChangeArrowheads="1"/>
            </p:cNvSpPr>
            <p:nvPr/>
          </p:nvSpPr>
          <p:spPr bwMode="auto">
            <a:xfrm>
              <a:off x="848" y="60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dirty="0" smtClean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Кислая среда (Н</a:t>
              </a:r>
              <a:r>
                <a:rPr lang="ru-RU" sz="2100" baseline="30000" dirty="0" smtClean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100" dirty="0" smtClean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Cr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3+</a:t>
              </a:r>
              <a:r>
                <a:rPr kumimoji="0" lang="ru-RU" sz="28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0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сини-зеленый</a:t>
              </a:r>
              <a:r>
                <a:rPr lang="ru-RU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р-р</a:t>
              </a:r>
              <a:r>
                <a:rPr lang="ru-RU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_s2057"/>
            <p:cNvSpPr>
              <a:spLocks noChangeArrowheads="1"/>
            </p:cNvSpPr>
            <p:nvPr/>
          </p:nvSpPr>
          <p:spPr bwMode="auto">
            <a:xfrm>
              <a:off x="848" y="10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dirty="0" smtClean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Нейтральная среда 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(Н</a:t>
              </a:r>
              <a:r>
                <a:rPr kumimoji="0" lang="ru-RU" sz="2100" b="0" i="0" u="none" strike="noStrike" cap="none" normalizeH="0" baseline="-2500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О)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Cr(OH)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r>
                <a:rPr kumimoji="0" lang="tt-RU" sz="2800" b="1" i="0" u="none" strike="noStrike" cap="none" normalizeH="0" baseline="-25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(желто-зеленый осадок)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2058"/>
            <p:cNvSpPr>
              <a:spLocks noChangeArrowheads="1"/>
            </p:cNvSpPr>
            <p:nvPr/>
          </p:nvSpPr>
          <p:spPr bwMode="auto">
            <a:xfrm>
              <a:off x="848" y="1470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Нейтральная</a:t>
              </a:r>
              <a:r>
                <a:rPr kumimoji="0" lang="ru-RU" sz="2100" b="0" i="0" u="none" strike="noStrike" cap="none" normalizeH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 среда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(ОН</a:t>
              </a:r>
              <a:r>
                <a:rPr kumimoji="0" lang="ru-RU" sz="2100" b="0" i="0" u="none" strike="noStrike" cap="none" normalizeH="0" baseline="3000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CrO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ru-RU" sz="2800" b="1" i="0" u="none" strike="noStrike" cap="none" normalizeH="0" baseline="30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,CrO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3-</a:t>
              </a:r>
              <a:r>
                <a:rPr lang="ru-RU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(светло-зеленый </a:t>
              </a:r>
              <a:r>
                <a:rPr lang="ru-RU" sz="20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р-р</a:t>
              </a:r>
              <a:r>
                <a:rPr lang="ru-RU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5171" name="Picture 3" descr="баб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5425"/>
            <a:ext cx="1266825" cy="95250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8100392" y="2996952"/>
            <a:ext cx="432048" cy="360040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00392" y="4221088"/>
            <a:ext cx="432048" cy="360040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00392" y="5517232"/>
            <a:ext cx="432048" cy="36004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63921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Восстановление дихромата калия в кислой среде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556792"/>
            <a:ext cx="8785225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K</a:t>
            </a:r>
            <a:r>
              <a:rPr lang="en-US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Cr</a:t>
            </a:r>
            <a:r>
              <a:rPr lang="en-US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lang="en-US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7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+ FeSO</a:t>
            </a:r>
            <a:r>
              <a:rPr lang="en-US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+H</a:t>
            </a:r>
            <a:r>
              <a:rPr lang="en-US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SO</a:t>
            </a:r>
            <a:r>
              <a:rPr lang="en-US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lang="en-US" baseline="-25000" dirty="0" smtClean="0"/>
              <a:t>            </a:t>
            </a:r>
            <a:endParaRPr lang="en-US" baseline="-25000" dirty="0"/>
          </a:p>
          <a:p>
            <a:endParaRPr lang="en-US" baseline="-25000" dirty="0"/>
          </a:p>
          <a:p>
            <a:r>
              <a:rPr lang="en-US" sz="2400" dirty="0" smtClean="0"/>
              <a:t>2Cr</a:t>
            </a:r>
            <a:r>
              <a:rPr lang="en-US" sz="2400" baseline="30000" dirty="0" smtClean="0"/>
              <a:t>+6</a:t>
            </a:r>
            <a:r>
              <a:rPr lang="tt-RU" sz="2400" baseline="30000" dirty="0" smtClean="0"/>
              <a:t> </a:t>
            </a:r>
            <a:r>
              <a:rPr lang="en-US" sz="2000" dirty="0" smtClean="0"/>
              <a:t>+ 6e  </a:t>
            </a:r>
            <a:r>
              <a:rPr lang="tt-RU" sz="2000" dirty="0" smtClean="0"/>
              <a:t>           </a:t>
            </a:r>
            <a:r>
              <a:rPr lang="en-US" sz="2000" dirty="0" smtClean="0"/>
              <a:t> </a:t>
            </a:r>
            <a:r>
              <a:rPr lang="en-US" sz="2400" dirty="0" smtClean="0"/>
              <a:t>Cr</a:t>
            </a:r>
            <a:r>
              <a:rPr lang="en-US" sz="2400" baseline="30000" dirty="0" smtClean="0"/>
              <a:t>+3</a:t>
            </a:r>
            <a:r>
              <a:rPr lang="en-US" sz="2400" baseline="-25000" dirty="0" smtClean="0"/>
              <a:t>2</a:t>
            </a:r>
            <a:r>
              <a:rPr lang="tt-RU" sz="24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пр.восстановления   окислитель  </a:t>
            </a:r>
          </a:p>
          <a:p>
            <a:endParaRPr lang="ru-RU" sz="2400" dirty="0" smtClean="0"/>
          </a:p>
          <a:p>
            <a:r>
              <a:rPr lang="en-US" sz="2400" dirty="0" smtClean="0"/>
              <a:t>Fe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 </a:t>
            </a:r>
            <a:r>
              <a:rPr lang="tt-RU" sz="2400" dirty="0" smtClean="0"/>
              <a:t>  </a:t>
            </a:r>
            <a:r>
              <a:rPr lang="en-US" sz="2400" dirty="0" smtClean="0"/>
              <a:t> </a:t>
            </a:r>
            <a:r>
              <a:rPr lang="en-US" sz="2000" dirty="0" smtClean="0"/>
              <a:t>-1e    </a:t>
            </a:r>
            <a:r>
              <a:rPr lang="tt-RU" sz="2000" dirty="0" smtClean="0"/>
              <a:t>         </a:t>
            </a:r>
            <a:r>
              <a:rPr lang="en-US" sz="2000" dirty="0" smtClean="0"/>
              <a:t>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6</a:t>
            </a:r>
            <a:r>
              <a:rPr lang="en-US" sz="2400" dirty="0" smtClean="0"/>
              <a:t> </a:t>
            </a:r>
            <a:r>
              <a:rPr lang="ru-RU" sz="2400" dirty="0" smtClean="0"/>
              <a:t>   пр.окисления</a:t>
            </a:r>
            <a:r>
              <a:rPr lang="en-US" sz="2400" dirty="0" smtClean="0"/>
              <a:t> </a:t>
            </a:r>
            <a:r>
              <a:rPr lang="ru-RU" sz="2400" dirty="0" smtClean="0"/>
              <a:t>           восстановитель </a:t>
            </a:r>
          </a:p>
          <a:p>
            <a:pPr>
              <a:buFontTx/>
              <a:buNone/>
            </a:pPr>
            <a:r>
              <a:rPr lang="tt-RU" sz="2800" dirty="0" smtClean="0"/>
              <a:t/>
            </a:r>
            <a:br>
              <a:rPr lang="tt-RU" sz="2800" dirty="0" smtClean="0"/>
            </a:br>
            <a:r>
              <a:rPr lang="ru-RU" sz="2800" dirty="0" smtClean="0"/>
              <a:t> Молекулярное уравнение</a:t>
            </a:r>
            <a:r>
              <a:rPr lang="tt-RU" sz="2800" dirty="0" smtClean="0"/>
              <a:t>:</a:t>
            </a:r>
            <a:br>
              <a:rPr lang="tt-RU" sz="2800" dirty="0" smtClean="0"/>
            </a:br>
            <a:endParaRPr lang="tt-RU" sz="2800" dirty="0" smtClean="0"/>
          </a:p>
          <a:p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+</a:t>
            </a: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/>
              <a:t>FeSO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+</a:t>
            </a:r>
            <a:r>
              <a:rPr lang="ru-RU" sz="2000" dirty="0" smtClean="0"/>
              <a:t> 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→</a:t>
            </a:r>
            <a:r>
              <a:rPr lang="ru-RU" sz="2000" dirty="0" smtClean="0">
                <a:solidFill>
                  <a:srgbClr val="00B050"/>
                </a:solidFill>
              </a:rPr>
              <a:t>   </a:t>
            </a:r>
            <a:r>
              <a:rPr lang="en-US" sz="2000" dirty="0" smtClean="0"/>
              <a:t>Fe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+Cr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+</a:t>
            </a:r>
            <a:r>
              <a:rPr lang="tt-RU" sz="2000" dirty="0" smtClean="0"/>
              <a:t> </a:t>
            </a:r>
            <a:r>
              <a:rPr lang="ru-RU" sz="2000" dirty="0" smtClean="0"/>
              <a:t> 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ru-RU" sz="2000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99573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971600" y="1472208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288032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995474" y="264318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000232" y="357187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643702" y="2285992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8929718" y="2214554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644008" y="1340768"/>
            <a:ext cx="4752528" cy="936625"/>
          </a:xfrm>
          <a:prstGeom prst="rect">
            <a:avLst/>
          </a:prstGeom>
          <a:solidFill>
            <a:srgbClr val="E4EFAF">
              <a:alpha val="0"/>
            </a:srgbClr>
          </a:solidFill>
          <a:ln w="9525">
            <a:solidFill>
              <a:srgbClr val="E4EFA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Fe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(SO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+ K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4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+ Cr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(SO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+ 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endParaRPr lang="ru-RU" sz="2400" baseline="-25000" dirty="0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851920" y="2348880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1" name="WordArt 25"/>
          <p:cNvSpPr>
            <a:spLocks noChangeArrowheads="1" noChangeShapeType="1" noTextEdit="1"/>
          </p:cNvSpPr>
          <p:nvPr/>
        </p:nvSpPr>
        <p:spPr bwMode="auto">
          <a:xfrm>
            <a:off x="1785918" y="5072074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6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4788024" y="1484784"/>
            <a:ext cx="288032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+3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>
            <a:off x="7308304" y="1484784"/>
            <a:ext cx="288032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+3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20" name="WordArt 25"/>
          <p:cNvSpPr>
            <a:spLocks noChangeArrowheads="1" noChangeShapeType="1" noTextEdit="1"/>
          </p:cNvSpPr>
          <p:nvPr/>
        </p:nvSpPr>
        <p:spPr bwMode="auto">
          <a:xfrm>
            <a:off x="3929058" y="5076839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1" name="WordArt 17"/>
          <p:cNvSpPr>
            <a:spLocks noChangeArrowheads="1" noChangeShapeType="1" noTextEdit="1"/>
          </p:cNvSpPr>
          <p:nvPr/>
        </p:nvSpPr>
        <p:spPr bwMode="auto">
          <a:xfrm>
            <a:off x="7358082" y="5076839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7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2714612" y="5072074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7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3" grpId="0"/>
      <p:bldP spid="14344" grpId="0"/>
      <p:bldP spid="14349" grpId="0" animBg="1"/>
      <p:bldP spid="14351" grpId="0" animBg="1"/>
      <p:bldP spid="14352" grpId="0" animBg="1"/>
      <p:bldP spid="14353" grpId="0" animBg="1"/>
      <p:bldP spid="14355" grpId="0" animBg="1"/>
      <p:bldP spid="14359" grpId="0" animBg="1"/>
      <p:bldP spid="14361" grpId="0"/>
      <p:bldP spid="18" grpId="0"/>
      <p:bldP spid="19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839991" cy="63921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Хром в щелочной среде окисляется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556792"/>
            <a:ext cx="87852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 smtClean="0"/>
              <a:t>KCr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en-US" baseline="-25000" dirty="0" smtClean="0"/>
              <a:t>2  + </a:t>
            </a:r>
            <a:r>
              <a:rPr lang="en-US" dirty="0" smtClean="0"/>
              <a:t>Br</a:t>
            </a:r>
            <a:r>
              <a:rPr lang="en-US" baseline="-25000" dirty="0" smtClean="0"/>
              <a:t>2 </a:t>
            </a:r>
            <a:r>
              <a:rPr lang="en-US" dirty="0" smtClean="0"/>
              <a:t> +KOH</a:t>
            </a:r>
            <a:r>
              <a:rPr lang="en-US" baseline="-25000" dirty="0" smtClean="0"/>
              <a:t>            </a:t>
            </a:r>
            <a:endParaRPr lang="en-US" baseline="-25000" dirty="0"/>
          </a:p>
          <a:p>
            <a:endParaRPr lang="en-US" baseline="-25000" dirty="0"/>
          </a:p>
          <a:p>
            <a:r>
              <a:rPr lang="en-US" sz="2400" dirty="0" smtClean="0"/>
              <a:t>Cr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-3e   </a:t>
            </a:r>
            <a:r>
              <a:rPr lang="ru-RU" sz="2400" dirty="0" smtClean="0"/>
              <a:t>        </a:t>
            </a:r>
            <a:r>
              <a:rPr lang="en-US" sz="2400" dirty="0" smtClean="0"/>
              <a:t> Cr</a:t>
            </a:r>
            <a:r>
              <a:rPr lang="en-US" sz="2400" baseline="30000" dirty="0" smtClean="0"/>
              <a:t>+6</a:t>
            </a:r>
            <a:r>
              <a:rPr lang="tt-RU" sz="2400" dirty="0" smtClean="0"/>
              <a:t> </a:t>
            </a:r>
            <a:r>
              <a:rPr lang="tt-RU" sz="2800" dirty="0" smtClean="0"/>
              <a:t> </a:t>
            </a:r>
            <a:r>
              <a:rPr lang="tt-RU" sz="2800" b="1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/>
              <a:t>  </a:t>
            </a:r>
            <a:r>
              <a:rPr lang="tt-RU" sz="2800" dirty="0" smtClean="0"/>
              <a:t>  </a:t>
            </a:r>
            <a:r>
              <a:rPr lang="ru-RU" sz="2400" dirty="0" smtClean="0"/>
              <a:t>пр.окисления           </a:t>
            </a:r>
            <a:r>
              <a:rPr lang="en-US" sz="2400" dirty="0" smtClean="0"/>
              <a:t> </a:t>
            </a:r>
            <a:r>
              <a:rPr lang="ru-RU" sz="2400" dirty="0" smtClean="0"/>
              <a:t>восстановитель</a:t>
            </a:r>
          </a:p>
          <a:p>
            <a:r>
              <a:rPr lang="en-US" sz="2400" dirty="0" smtClean="0"/>
              <a:t>Br</a:t>
            </a:r>
            <a:r>
              <a:rPr lang="en-US" sz="2400" baseline="30000" dirty="0" smtClean="0"/>
              <a:t>0</a:t>
            </a:r>
            <a:r>
              <a:rPr lang="en-US" sz="2400" baseline="-25000" dirty="0" smtClean="0"/>
              <a:t>2</a:t>
            </a:r>
            <a:r>
              <a:rPr lang="ru-RU" sz="2400" baseline="-25000" dirty="0" smtClean="0"/>
              <a:t> </a:t>
            </a:r>
            <a:r>
              <a:rPr lang="en-US" sz="2400" dirty="0" smtClean="0"/>
              <a:t> +2e    </a:t>
            </a:r>
            <a:r>
              <a:rPr lang="ru-RU" sz="2400" dirty="0" smtClean="0"/>
              <a:t>        </a:t>
            </a:r>
            <a:r>
              <a:rPr lang="en-US" sz="2400" dirty="0" smtClean="0"/>
              <a:t>2Br</a:t>
            </a:r>
            <a:r>
              <a:rPr lang="en-US" sz="2400" baseline="30000" dirty="0" smtClean="0"/>
              <a:t>-</a:t>
            </a:r>
            <a:r>
              <a:rPr lang="tt-RU" sz="2400" baseline="30000" dirty="0" smtClean="0"/>
              <a:t>   </a:t>
            </a:r>
            <a:r>
              <a:rPr lang="tt-RU" sz="2800" b="1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</a:t>
            </a:r>
            <a:r>
              <a:rPr lang="ru-RU" sz="2400" dirty="0" smtClean="0"/>
              <a:t>  </a:t>
            </a:r>
            <a:r>
              <a:rPr lang="en-US" sz="2400" dirty="0" smtClean="0"/>
              <a:t> </a:t>
            </a:r>
            <a:r>
              <a:rPr lang="tt-RU" sz="2400" dirty="0" smtClean="0"/>
              <a:t> </a:t>
            </a:r>
            <a:r>
              <a:rPr lang="ru-RU" sz="2400" dirty="0" smtClean="0"/>
              <a:t>пр.восстановления    окислитель      </a:t>
            </a:r>
          </a:p>
          <a:p>
            <a:endParaRPr lang="ru-RU" sz="2400" dirty="0" smtClean="0"/>
          </a:p>
          <a:p>
            <a:pPr>
              <a:buFontTx/>
              <a:buNone/>
            </a:pPr>
            <a:r>
              <a:rPr lang="ru-RU" sz="2800" dirty="0" smtClean="0"/>
              <a:t> Молекулярное уравнение</a:t>
            </a:r>
            <a:r>
              <a:rPr lang="tt-RU" sz="2800" dirty="0" smtClean="0"/>
              <a:t>:</a:t>
            </a:r>
          </a:p>
          <a:p>
            <a:r>
              <a:rPr lang="en-US" sz="2000" dirty="0" smtClean="0"/>
              <a:t>KCrO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+</a:t>
            </a:r>
            <a:r>
              <a:rPr lang="ru-RU" sz="2000" dirty="0" smtClean="0"/>
              <a:t>  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Br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</a:t>
            </a:r>
            <a:r>
              <a:rPr lang="tt-RU" sz="2000" dirty="0" smtClean="0"/>
              <a:t>   </a:t>
            </a:r>
            <a:r>
              <a:rPr lang="en-US" sz="2000" dirty="0" smtClean="0"/>
              <a:t>KOH →</a:t>
            </a:r>
            <a:r>
              <a:rPr lang="ru-RU" sz="2000" dirty="0" smtClean="0"/>
              <a:t>   </a:t>
            </a:r>
            <a:r>
              <a:rPr lang="en-US" sz="2000" dirty="0" smtClean="0"/>
              <a:t>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CrO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+</a:t>
            </a:r>
            <a:r>
              <a:rPr lang="ru-RU" sz="2000" dirty="0" smtClean="0"/>
              <a:t>  </a:t>
            </a:r>
            <a:r>
              <a:rPr lang="en-US" sz="2000" dirty="0" smtClean="0"/>
              <a:t> </a:t>
            </a:r>
            <a:r>
              <a:rPr lang="en-US" sz="2000" dirty="0" err="1" smtClean="0"/>
              <a:t>KBr</a:t>
            </a:r>
            <a:r>
              <a:rPr lang="en-US" sz="2000" dirty="0" smtClean="0"/>
              <a:t>+</a:t>
            </a:r>
            <a:r>
              <a:rPr lang="tt-RU" sz="2000" dirty="0" smtClean="0"/>
              <a:t>   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ru-RU" sz="2000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708276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827584" y="1472208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+3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980059" y="1484784"/>
            <a:ext cx="143669" cy="204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0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907704" y="270892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1907704" y="321297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643702" y="2357430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644008" y="1340247"/>
            <a:ext cx="4752528" cy="936625"/>
          </a:xfrm>
          <a:prstGeom prst="rect">
            <a:avLst/>
          </a:prstGeom>
          <a:solidFill>
            <a:srgbClr val="E4EFAF">
              <a:alpha val="0"/>
            </a:srgbClr>
          </a:solidFill>
          <a:ln w="9525">
            <a:solidFill>
              <a:srgbClr val="E4EFA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CrO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</a:t>
            </a:r>
            <a:r>
              <a:rPr lang="en-US" sz="2400" dirty="0" err="1" smtClean="0"/>
              <a:t>KBr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/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5220072" y="149760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58" name="WordArt 22"/>
          <p:cNvSpPr>
            <a:spLocks noChangeArrowheads="1" noChangeShapeType="1" noTextEdit="1"/>
          </p:cNvSpPr>
          <p:nvPr/>
        </p:nvSpPr>
        <p:spPr bwMode="auto">
          <a:xfrm>
            <a:off x="6372200" y="1484784"/>
            <a:ext cx="1440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-1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851920" y="2348880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1" name="WordArt 25"/>
          <p:cNvSpPr>
            <a:spLocks noChangeArrowheads="1" noChangeShapeType="1" noTextEdit="1"/>
          </p:cNvSpPr>
          <p:nvPr/>
        </p:nvSpPr>
        <p:spPr bwMode="auto">
          <a:xfrm>
            <a:off x="4716016" y="4293096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362" name="WordArt 26"/>
          <p:cNvSpPr>
            <a:spLocks noChangeArrowheads="1" noChangeShapeType="1" noTextEdit="1"/>
          </p:cNvSpPr>
          <p:nvPr/>
        </p:nvSpPr>
        <p:spPr bwMode="auto">
          <a:xfrm>
            <a:off x="1691680" y="4293096"/>
            <a:ext cx="14401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WordArt 25"/>
          <p:cNvSpPr>
            <a:spLocks noChangeArrowheads="1" noChangeShapeType="1" noTextEdit="1"/>
          </p:cNvSpPr>
          <p:nvPr/>
        </p:nvSpPr>
        <p:spPr bwMode="auto">
          <a:xfrm>
            <a:off x="539552" y="4300711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2" name="WordArt 25"/>
          <p:cNvSpPr>
            <a:spLocks noChangeArrowheads="1" noChangeShapeType="1" noTextEdit="1"/>
          </p:cNvSpPr>
          <p:nvPr/>
        </p:nvSpPr>
        <p:spPr bwMode="auto">
          <a:xfrm>
            <a:off x="3491880" y="4293096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4" name="WordArt 17"/>
          <p:cNvSpPr>
            <a:spLocks noChangeArrowheads="1" noChangeShapeType="1" noTextEdit="1"/>
          </p:cNvSpPr>
          <p:nvPr/>
        </p:nvSpPr>
        <p:spPr bwMode="auto">
          <a:xfrm>
            <a:off x="2411760" y="4300711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8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5" name="WordArt 17"/>
          <p:cNvSpPr>
            <a:spLocks noChangeArrowheads="1" noChangeShapeType="1" noTextEdit="1"/>
          </p:cNvSpPr>
          <p:nvPr/>
        </p:nvSpPr>
        <p:spPr bwMode="auto">
          <a:xfrm>
            <a:off x="5508104" y="4300711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4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3" grpId="0"/>
      <p:bldP spid="14344" grpId="0"/>
      <p:bldP spid="14349" grpId="0" animBg="1"/>
      <p:bldP spid="14351" grpId="0" animBg="1"/>
      <p:bldP spid="14352" grpId="0" animBg="1"/>
      <p:bldP spid="14355" grpId="0" animBg="1"/>
      <p:bldP spid="14356" grpId="0"/>
      <p:bldP spid="14358" grpId="0"/>
      <p:bldP spid="14359" grpId="0" animBg="1"/>
      <p:bldP spid="14361" grpId="0"/>
      <p:bldP spid="14362" grpId="0"/>
      <p:bldP spid="19" grpId="0"/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91841" y="642918"/>
            <a:ext cx="7852125" cy="5672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Восстановление хромата калия в нейтральной среде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556792"/>
            <a:ext cx="87852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K </a:t>
            </a:r>
            <a:r>
              <a:rPr lang="en-US" baseline="-25000" dirty="0" smtClean="0"/>
              <a:t>2</a:t>
            </a:r>
            <a:r>
              <a:rPr lang="en-US" dirty="0" smtClean="0"/>
              <a:t>CrO</a:t>
            </a:r>
            <a:r>
              <a:rPr lang="en-US" baseline="-25000" dirty="0" smtClean="0"/>
              <a:t>4</a:t>
            </a:r>
            <a:r>
              <a:rPr lang="en-US" dirty="0" smtClean="0"/>
              <a:t>  +H</a:t>
            </a:r>
            <a:r>
              <a:rPr lang="en-US" baseline="-25000" dirty="0" smtClean="0"/>
              <a:t>2</a:t>
            </a:r>
            <a:r>
              <a:rPr lang="en-US" dirty="0" smtClean="0"/>
              <a:t>S  +H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            </a:t>
            </a:r>
            <a:endParaRPr lang="en-US" baseline="-25000" dirty="0"/>
          </a:p>
          <a:p>
            <a:endParaRPr lang="en-US" baseline="-25000" dirty="0"/>
          </a:p>
          <a:p>
            <a:r>
              <a:rPr lang="en-US" sz="2400" dirty="0" smtClean="0"/>
              <a:t>Cr</a:t>
            </a:r>
            <a:r>
              <a:rPr lang="en-US" sz="2400" baseline="30000" dirty="0" smtClean="0"/>
              <a:t>+6</a:t>
            </a:r>
            <a:r>
              <a:rPr lang="en-US" sz="2400" dirty="0" smtClean="0"/>
              <a:t> +3e    </a:t>
            </a:r>
            <a:r>
              <a:rPr lang="tt-RU" sz="2400" dirty="0" smtClean="0"/>
              <a:t>      </a:t>
            </a:r>
            <a:r>
              <a:rPr lang="en-US" sz="2400" dirty="0" smtClean="0"/>
              <a:t>Cr</a:t>
            </a:r>
            <a:r>
              <a:rPr lang="en-US" sz="2400" baseline="30000" dirty="0" smtClean="0"/>
              <a:t>+3</a:t>
            </a:r>
            <a:r>
              <a:rPr lang="tt-RU" sz="2400" baseline="30000" dirty="0" smtClean="0"/>
              <a:t>     </a:t>
            </a:r>
            <a:r>
              <a:rPr lang="en-US" sz="2400" baseline="30000" dirty="0" smtClean="0"/>
              <a:t> </a:t>
            </a:r>
            <a:r>
              <a:rPr lang="tt-RU" sz="28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 </a:t>
            </a:r>
            <a:r>
              <a:rPr lang="tt-RU" sz="2400" dirty="0" smtClean="0"/>
              <a:t>пр.восстановления    окислитель</a:t>
            </a:r>
            <a:endParaRPr lang="ru-RU" sz="2400" dirty="0" smtClean="0"/>
          </a:p>
          <a:p>
            <a:r>
              <a:rPr lang="en-US" sz="2400" dirty="0" smtClean="0"/>
              <a:t>S</a:t>
            </a:r>
            <a:r>
              <a:rPr lang="en-US" sz="2400" baseline="30000" dirty="0" smtClean="0"/>
              <a:t>-2   </a:t>
            </a:r>
            <a:r>
              <a:rPr lang="en-US" sz="2400" dirty="0" smtClean="0"/>
              <a:t>  -2e </a:t>
            </a:r>
            <a:r>
              <a:rPr lang="tt-RU" sz="2400" dirty="0" smtClean="0"/>
              <a:t>   </a:t>
            </a:r>
            <a:r>
              <a:rPr lang="en-US" sz="2400" dirty="0" smtClean="0"/>
              <a:t> </a:t>
            </a:r>
            <a:r>
              <a:rPr lang="tt-RU" sz="2400" dirty="0" smtClean="0"/>
              <a:t>   </a:t>
            </a:r>
            <a:r>
              <a:rPr lang="en-US" sz="2400" dirty="0" smtClean="0"/>
              <a:t>   S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</a:t>
            </a:r>
            <a:r>
              <a:rPr lang="tt-RU" sz="2400" dirty="0" smtClean="0"/>
              <a:t>      </a:t>
            </a:r>
            <a:r>
              <a:rPr lang="tt-RU" sz="2400" b="1" dirty="0" smtClean="0">
                <a:solidFill>
                  <a:srgbClr val="009900"/>
                </a:solidFill>
              </a:rPr>
              <a:t>3</a:t>
            </a:r>
            <a:r>
              <a:rPr lang="tt-RU" sz="2400" dirty="0" smtClean="0"/>
              <a:t>   пр.окисления             восстановитель</a:t>
            </a:r>
            <a:endParaRPr lang="ru-RU" sz="2400" dirty="0" smtClean="0"/>
          </a:p>
          <a:p>
            <a:pPr>
              <a:buFontTx/>
              <a:buNone/>
            </a:pPr>
            <a:r>
              <a:rPr lang="tt-RU" sz="2800" dirty="0" smtClean="0"/>
              <a:t/>
            </a:r>
            <a:br>
              <a:rPr lang="tt-RU" sz="2800" dirty="0" smtClean="0"/>
            </a:br>
            <a:r>
              <a:rPr lang="tt-RU" sz="2800" dirty="0" smtClean="0"/>
              <a:t/>
            </a:r>
            <a:br>
              <a:rPr lang="tt-RU" sz="2800" dirty="0" smtClean="0"/>
            </a:br>
            <a:r>
              <a:rPr lang="ru-RU" sz="2800" dirty="0" smtClean="0"/>
              <a:t> Молекулярное уравнение</a:t>
            </a:r>
            <a:r>
              <a:rPr lang="tt-RU" sz="2800" dirty="0" smtClean="0"/>
              <a:t>:</a:t>
            </a:r>
            <a:endParaRPr lang="en-US" sz="2800" dirty="0"/>
          </a:p>
          <a:p>
            <a:r>
              <a:rPr lang="tt-RU" sz="2000" dirty="0" smtClean="0"/>
              <a:t> K</a:t>
            </a:r>
            <a:r>
              <a:rPr lang="tt-RU" sz="2000" baseline="-25000" dirty="0" smtClean="0"/>
              <a:t>2</a:t>
            </a:r>
            <a:r>
              <a:rPr lang="tt-RU" sz="2000" dirty="0" smtClean="0"/>
              <a:t>CrO</a:t>
            </a:r>
            <a:r>
              <a:rPr lang="tt-RU" sz="2000" baseline="-25000" dirty="0" smtClean="0"/>
              <a:t>4 </a:t>
            </a:r>
            <a:r>
              <a:rPr lang="tt-RU" sz="2000" dirty="0" smtClean="0"/>
              <a:t> +   H</a:t>
            </a:r>
            <a:r>
              <a:rPr lang="tt-RU" sz="2000" baseline="-25000" dirty="0" smtClean="0"/>
              <a:t>2</a:t>
            </a:r>
            <a:r>
              <a:rPr lang="tt-RU" sz="2000" dirty="0" smtClean="0"/>
              <a:t>S  +   H</a:t>
            </a:r>
            <a:r>
              <a:rPr lang="tt-RU" sz="2000" baseline="-25000" dirty="0" smtClean="0"/>
              <a:t>2</a:t>
            </a:r>
            <a:r>
              <a:rPr lang="tt-RU" sz="2000" dirty="0" smtClean="0"/>
              <a:t>O  →   Cr(OH)</a:t>
            </a:r>
            <a:r>
              <a:rPr lang="tt-RU" sz="2000" baseline="-25000" dirty="0" smtClean="0"/>
              <a:t>3</a:t>
            </a:r>
            <a:r>
              <a:rPr lang="tt-RU" sz="2000" dirty="0" smtClean="0"/>
              <a:t>  +   S +    KOH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779912" y="184482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259632" y="1412776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339752" y="1412776"/>
            <a:ext cx="215677" cy="204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835696" y="263691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1835696" y="306896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429388" y="2428868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8858280" y="2357430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644008" y="1340768"/>
            <a:ext cx="4752528" cy="936625"/>
          </a:xfrm>
          <a:prstGeom prst="rect">
            <a:avLst/>
          </a:prstGeom>
          <a:solidFill>
            <a:srgbClr val="E4EFAF">
              <a:alpha val="0"/>
            </a:srgbClr>
          </a:solidFill>
          <a:ln w="9525">
            <a:solidFill>
              <a:srgbClr val="E4EFA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/>
              <a:t>Cr(OH)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 +S  +KOH</a:t>
            </a:r>
            <a:endParaRPr lang="ru-RU" sz="2400" baseline="-25000" dirty="0"/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5076056" y="1484784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+3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57" name="WordArt 21"/>
          <p:cNvSpPr>
            <a:spLocks noChangeArrowheads="1" noChangeShapeType="1" noTextEdit="1"/>
          </p:cNvSpPr>
          <p:nvPr/>
        </p:nvSpPr>
        <p:spPr bwMode="auto">
          <a:xfrm>
            <a:off x="6300192" y="1484784"/>
            <a:ext cx="141858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571868" y="2214554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WordArt 26"/>
          <p:cNvSpPr>
            <a:spLocks noChangeArrowheads="1" noChangeShapeType="1" noTextEdit="1"/>
          </p:cNvSpPr>
          <p:nvPr/>
        </p:nvSpPr>
        <p:spPr bwMode="auto">
          <a:xfrm>
            <a:off x="3779912" y="4641861"/>
            <a:ext cx="14401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WordArt 25"/>
          <p:cNvSpPr>
            <a:spLocks noChangeArrowheads="1" noChangeShapeType="1" noTextEdit="1"/>
          </p:cNvSpPr>
          <p:nvPr/>
        </p:nvSpPr>
        <p:spPr bwMode="auto">
          <a:xfrm>
            <a:off x="5186368" y="4641861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2" name="WordArt 17"/>
          <p:cNvSpPr>
            <a:spLocks noChangeArrowheads="1" noChangeShapeType="1" noTextEdit="1"/>
          </p:cNvSpPr>
          <p:nvPr/>
        </p:nvSpPr>
        <p:spPr bwMode="auto">
          <a:xfrm>
            <a:off x="5724128" y="4641861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4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1835696" y="4641861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4" name="WordArt 26"/>
          <p:cNvSpPr>
            <a:spLocks noChangeArrowheads="1" noChangeShapeType="1" noTextEdit="1"/>
          </p:cNvSpPr>
          <p:nvPr/>
        </p:nvSpPr>
        <p:spPr bwMode="auto">
          <a:xfrm>
            <a:off x="611560" y="4641861"/>
            <a:ext cx="14401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WordArt 17"/>
          <p:cNvSpPr>
            <a:spLocks noChangeArrowheads="1" noChangeShapeType="1" noTextEdit="1"/>
          </p:cNvSpPr>
          <p:nvPr/>
        </p:nvSpPr>
        <p:spPr bwMode="auto">
          <a:xfrm>
            <a:off x="2699792" y="4641861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3" grpId="0"/>
      <p:bldP spid="14344" grpId="0"/>
      <p:bldP spid="14349" grpId="0" animBg="1"/>
      <p:bldP spid="14351" grpId="0" animBg="1"/>
      <p:bldP spid="14352" grpId="0" animBg="1"/>
      <p:bldP spid="14353" grpId="0" animBg="1"/>
      <p:bldP spid="14355" grpId="0" animBg="1"/>
      <p:bldP spid="14356" grpId="0"/>
      <p:bldP spid="14357" grpId="0"/>
      <p:bldP spid="1435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20688"/>
            <a:ext cx="8604448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Кислородные кислоты галогенов и их соли восстанавливаются до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галогеноводородов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или галогенидов металлов</a:t>
            </a:r>
            <a:endParaRPr lang="en-US" sz="3600" b="1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916832"/>
            <a:ext cx="8785225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KCIO</a:t>
            </a:r>
            <a:r>
              <a:rPr lang="ru-RU" baseline="-25000" dirty="0" smtClean="0"/>
              <a:t>3</a:t>
            </a:r>
            <a:r>
              <a:rPr lang="ru-RU" dirty="0" smtClean="0"/>
              <a:t> +</a:t>
            </a:r>
            <a:r>
              <a:rPr lang="en-US" dirty="0" smtClean="0"/>
              <a:t>KOH</a:t>
            </a:r>
            <a:r>
              <a:rPr lang="ru-RU" dirty="0" smtClean="0"/>
              <a:t> +</a:t>
            </a:r>
            <a:r>
              <a:rPr lang="en-US" dirty="0" err="1" smtClean="0"/>
              <a:t>MnO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en-US" baseline="-25000" dirty="0" smtClean="0"/>
              <a:t>            </a:t>
            </a:r>
            <a:endParaRPr lang="en-US" baseline="-25000" dirty="0"/>
          </a:p>
          <a:p>
            <a:endParaRPr lang="en-US" baseline="-25000" dirty="0"/>
          </a:p>
          <a:p>
            <a:r>
              <a:rPr lang="en-US" sz="2400" dirty="0" smtClean="0"/>
              <a:t>CI</a:t>
            </a:r>
            <a:r>
              <a:rPr lang="ru-RU" sz="2400" baseline="30000" dirty="0" smtClean="0"/>
              <a:t>+5</a:t>
            </a:r>
            <a:r>
              <a:rPr lang="ru-RU" sz="2400" dirty="0" smtClean="0"/>
              <a:t>   +6</a:t>
            </a:r>
            <a:r>
              <a:rPr lang="en-US" sz="2400" dirty="0" smtClean="0"/>
              <a:t>e</a:t>
            </a:r>
            <a:r>
              <a:rPr lang="ru-RU" sz="2400" dirty="0" smtClean="0"/>
              <a:t>             </a:t>
            </a:r>
            <a:r>
              <a:rPr lang="en-US" sz="2400" dirty="0" smtClean="0"/>
              <a:t>CI</a:t>
            </a:r>
            <a:r>
              <a:rPr lang="ru-RU" sz="2400" baseline="30000" dirty="0" smtClean="0"/>
              <a:t>-</a:t>
            </a:r>
            <a:r>
              <a:rPr lang="ru-RU" sz="2400" dirty="0" smtClean="0"/>
              <a:t>   </a:t>
            </a:r>
            <a:r>
              <a:rPr lang="tt-RU" sz="2800" b="1" dirty="0" smtClean="0">
                <a:solidFill>
                  <a:srgbClr val="FF0000"/>
                </a:solidFill>
              </a:rPr>
              <a:t>1 </a:t>
            </a:r>
            <a:r>
              <a:rPr lang="tt-RU" sz="2400" b="1" dirty="0" smtClean="0">
                <a:solidFill>
                  <a:srgbClr val="FF0000"/>
                </a:solidFill>
              </a:rPr>
              <a:t> </a:t>
            </a:r>
            <a:r>
              <a:rPr lang="tt-RU" sz="2400" dirty="0" smtClean="0"/>
              <a:t>пр.восстановления     окислитель</a:t>
            </a:r>
            <a:r>
              <a:rPr lang="ru-RU" sz="2400" dirty="0" smtClean="0"/>
              <a:t>  </a:t>
            </a:r>
          </a:p>
          <a:p>
            <a:r>
              <a:rPr lang="en-US" sz="2400" dirty="0" err="1" smtClean="0"/>
              <a:t>Mn</a:t>
            </a:r>
            <a:r>
              <a:rPr lang="ru-RU" sz="2400" baseline="30000" dirty="0" smtClean="0"/>
              <a:t>+4</a:t>
            </a:r>
            <a:r>
              <a:rPr lang="ru-RU" sz="2400" dirty="0" smtClean="0"/>
              <a:t> -2</a:t>
            </a:r>
            <a:r>
              <a:rPr lang="en-US" sz="2400" dirty="0" smtClean="0"/>
              <a:t>e</a:t>
            </a:r>
            <a:r>
              <a:rPr lang="ru-RU" sz="2400" dirty="0" smtClean="0"/>
              <a:t>             </a:t>
            </a:r>
            <a:r>
              <a:rPr lang="en-US" sz="2400" dirty="0" err="1" smtClean="0"/>
              <a:t>Mn</a:t>
            </a:r>
            <a:r>
              <a:rPr lang="ru-RU" sz="2400" baseline="30000" dirty="0" smtClean="0"/>
              <a:t>+ </a:t>
            </a:r>
            <a:r>
              <a:rPr lang="ru-RU" sz="2400" dirty="0" smtClean="0"/>
              <a:t> </a:t>
            </a:r>
            <a:r>
              <a:rPr lang="tt-RU" sz="2400" b="1" dirty="0" smtClean="0">
                <a:solidFill>
                  <a:srgbClr val="009900"/>
                </a:solidFill>
              </a:rPr>
              <a:t>3 </a:t>
            </a:r>
            <a:r>
              <a:rPr lang="ru-RU" sz="2400" dirty="0" smtClean="0"/>
              <a:t> пр. окисления             восстановитель</a:t>
            </a:r>
          </a:p>
          <a:p>
            <a:endParaRPr lang="ru-RU" sz="2800" dirty="0" smtClean="0"/>
          </a:p>
          <a:p>
            <a:r>
              <a:rPr lang="ru-RU" sz="2800" dirty="0" smtClean="0"/>
              <a:t>Молекулярное уравнение</a:t>
            </a:r>
            <a:r>
              <a:rPr lang="tt-RU" sz="2800" dirty="0" smtClean="0"/>
              <a:t>:</a:t>
            </a:r>
            <a:endParaRPr lang="ru-RU" sz="2800" dirty="0"/>
          </a:p>
          <a:p>
            <a:r>
              <a:rPr lang="en-US" sz="2000" dirty="0" smtClean="0"/>
              <a:t>KCIO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+   </a:t>
            </a:r>
            <a:r>
              <a:rPr lang="en-US" sz="2000" dirty="0" smtClean="0"/>
              <a:t>KOH</a:t>
            </a:r>
            <a:r>
              <a:rPr lang="ru-RU" sz="2000" dirty="0" smtClean="0"/>
              <a:t>+   </a:t>
            </a:r>
            <a:r>
              <a:rPr lang="en-US" sz="2000" dirty="0" err="1" smtClean="0"/>
              <a:t>MnO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→   </a:t>
            </a:r>
            <a:r>
              <a:rPr lang="en-US" sz="2000" dirty="0" smtClean="0"/>
              <a:t>K</a:t>
            </a:r>
            <a:r>
              <a:rPr lang="ru-RU" sz="2000" baseline="-25000" dirty="0" smtClean="0"/>
              <a:t>2</a:t>
            </a:r>
            <a:r>
              <a:rPr lang="en-US" sz="2000" dirty="0" err="1" smtClean="0"/>
              <a:t>MnO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 + </a:t>
            </a:r>
            <a:r>
              <a:rPr lang="en-US" sz="2000" dirty="0" smtClean="0"/>
              <a:t>KCI</a:t>
            </a:r>
            <a:r>
              <a:rPr lang="ru-RU" sz="2000" dirty="0" smtClean="0"/>
              <a:t> +    </a:t>
            </a:r>
            <a:r>
              <a:rPr lang="en-US" sz="2000" dirty="0" smtClean="0"/>
              <a:t>H</a:t>
            </a:r>
            <a:r>
              <a:rPr lang="ru-RU" sz="2000" baseline="-25000" dirty="0" smtClean="0"/>
              <a:t>2</a:t>
            </a:r>
            <a:r>
              <a:rPr lang="en-US" sz="2000" dirty="0" smtClean="0"/>
              <a:t>O</a:t>
            </a:r>
            <a:endParaRPr lang="ru-RU" sz="2000" dirty="0" smtClean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851920" y="220486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859458" y="1844824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+5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051720" y="350100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052092" y="306896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6715140" y="2428868"/>
            <a:ext cx="0" cy="15847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644008" y="1700808"/>
            <a:ext cx="4752528" cy="936625"/>
          </a:xfrm>
          <a:prstGeom prst="rect">
            <a:avLst/>
          </a:prstGeom>
          <a:solidFill>
            <a:srgbClr val="E4EFAF">
              <a:alpha val="0"/>
            </a:srgbClr>
          </a:solidFill>
          <a:ln w="9525">
            <a:solidFill>
              <a:srgbClr val="E4EFA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/>
              <a:t>K</a:t>
            </a:r>
            <a:r>
              <a:rPr lang="ru-RU" sz="2400" baseline="-25000" dirty="0" smtClean="0"/>
              <a:t>2</a:t>
            </a:r>
            <a:r>
              <a:rPr lang="en-US" sz="2400" dirty="0" err="1" smtClean="0"/>
              <a:t>MnO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+ </a:t>
            </a:r>
            <a:r>
              <a:rPr lang="en-US" sz="2400" dirty="0" smtClean="0"/>
              <a:t>KCI</a:t>
            </a:r>
            <a:r>
              <a:rPr lang="ru-RU" sz="2400" dirty="0" smtClean="0"/>
              <a:t> +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5283820" y="1844824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786182" y="2500306"/>
            <a:ext cx="0" cy="15847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6548090" y="1844824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--1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>
            <a:off x="2875682" y="1844824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+4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7" name="WordArt 25"/>
          <p:cNvSpPr>
            <a:spLocks noChangeArrowheads="1" noChangeShapeType="1" noTextEdit="1"/>
          </p:cNvSpPr>
          <p:nvPr/>
        </p:nvSpPr>
        <p:spPr bwMode="auto">
          <a:xfrm>
            <a:off x="2543162" y="4643446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2" name="WordArt 17"/>
          <p:cNvSpPr>
            <a:spLocks noChangeArrowheads="1" noChangeShapeType="1" noTextEdit="1"/>
          </p:cNvSpPr>
          <p:nvPr/>
        </p:nvSpPr>
        <p:spPr bwMode="auto">
          <a:xfrm>
            <a:off x="1619672" y="4643446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6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3680470" y="4648211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4" name="WordArt 17"/>
          <p:cNvSpPr>
            <a:spLocks noChangeArrowheads="1" noChangeShapeType="1" noTextEdit="1"/>
          </p:cNvSpPr>
          <p:nvPr/>
        </p:nvSpPr>
        <p:spPr bwMode="auto">
          <a:xfrm>
            <a:off x="5696694" y="4648211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3" grpId="0"/>
      <p:bldP spid="14349" grpId="0" animBg="1"/>
      <p:bldP spid="14351" grpId="0" animBg="1"/>
      <p:bldP spid="14353" grpId="0" animBg="1"/>
      <p:bldP spid="14355" grpId="0" animBg="1"/>
      <p:bldP spid="14356" grpId="0"/>
      <p:bldP spid="14359" grpId="0" animBg="1"/>
      <p:bldP spid="20" grpId="0"/>
      <p:bldP spid="21" grpId="0"/>
      <p:bldP spid="17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Галогенид</a:t>
            </a:r>
            <a:r>
              <a:rPr lang="en-US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ионы</a:t>
            </a:r>
            <a:r>
              <a:rPr lang="en-US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(CI</a:t>
            </a:r>
            <a:r>
              <a:rPr lang="en-US" sz="2800" b="1" baseline="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en-US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,Br</a:t>
            </a:r>
            <a:r>
              <a:rPr lang="en-US" sz="2800" b="1" baseline="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en-US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,I</a:t>
            </a:r>
            <a:r>
              <a:rPr lang="en-US" sz="2800" b="1" baseline="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en-US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всегда являются только восстановителями и окисляются до галогенов</a:t>
            </a:r>
            <a:endParaRPr lang="en-US" sz="3600" b="1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916832"/>
            <a:ext cx="8785225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</a:t>
            </a:r>
            <a:r>
              <a:rPr lang="en-US" dirty="0" smtClean="0"/>
              <a:t>HBr+H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ru-RU" baseline="-25000" dirty="0" smtClean="0"/>
              <a:t/>
            </a:r>
            <a:br>
              <a:rPr lang="ru-RU" baseline="-25000" dirty="0" smtClean="0"/>
            </a:br>
            <a:endParaRPr lang="en-US" baseline="-25000" dirty="0"/>
          </a:p>
          <a:p>
            <a:r>
              <a:rPr lang="en-US" sz="2400" dirty="0" smtClean="0"/>
              <a:t>2Br</a:t>
            </a:r>
            <a:r>
              <a:rPr lang="en-US" sz="2400" baseline="30000" dirty="0" smtClean="0"/>
              <a:t>-</a:t>
            </a:r>
            <a:r>
              <a:rPr lang="ru-RU" sz="2400" baseline="30000" dirty="0" smtClean="0"/>
              <a:t> </a:t>
            </a:r>
            <a:r>
              <a:rPr lang="en-US" sz="2400" dirty="0" smtClean="0"/>
              <a:t>-2e</a:t>
            </a:r>
            <a:r>
              <a:rPr lang="ru-RU" sz="2400" dirty="0" smtClean="0"/>
              <a:t>       </a:t>
            </a:r>
            <a:r>
              <a:rPr lang="en-US" sz="2400" dirty="0" smtClean="0"/>
              <a:t>   </a:t>
            </a:r>
            <a:r>
              <a:rPr lang="ru-RU" sz="2400" dirty="0" smtClean="0"/>
              <a:t>   </a:t>
            </a:r>
            <a:r>
              <a:rPr lang="en-US" sz="2400" dirty="0" smtClean="0"/>
              <a:t>Br</a:t>
            </a:r>
            <a:r>
              <a:rPr lang="en-US" sz="2400" baseline="30000" dirty="0" smtClean="0"/>
              <a:t>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</a:t>
            </a:r>
            <a:r>
              <a:rPr lang="ru-RU" sz="2400" dirty="0" smtClean="0"/>
              <a:t>пр.окисления            восстановитель</a:t>
            </a:r>
          </a:p>
          <a:p>
            <a:r>
              <a:rPr lang="en-US" sz="2400" dirty="0" smtClean="0"/>
              <a:t>S</a:t>
            </a:r>
            <a:r>
              <a:rPr lang="en-US" sz="2400" baseline="30000" dirty="0" smtClean="0"/>
              <a:t>+6   </a:t>
            </a:r>
            <a:r>
              <a:rPr lang="ru-RU" sz="2400" dirty="0" smtClean="0"/>
              <a:t> </a:t>
            </a:r>
            <a:r>
              <a:rPr lang="en-US" sz="2400" dirty="0" smtClean="0"/>
              <a:t>+2e   </a:t>
            </a:r>
            <a:r>
              <a:rPr lang="ru-RU" sz="2400" dirty="0" smtClean="0"/>
              <a:t>        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+4</a:t>
            </a:r>
            <a:r>
              <a:rPr lang="en-US" sz="2400" dirty="0" smtClean="0"/>
              <a:t>     </a:t>
            </a:r>
            <a:r>
              <a:rPr lang="ru-RU" sz="2400" dirty="0" smtClean="0"/>
              <a:t>пр.восстановления</a:t>
            </a:r>
            <a:r>
              <a:rPr lang="en-US" sz="2400" dirty="0" smtClean="0"/>
              <a:t>   </a:t>
            </a:r>
            <a:r>
              <a:rPr lang="ru-RU" sz="2400" dirty="0" smtClean="0"/>
              <a:t> окислитель 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Молекулярное уравнение</a:t>
            </a:r>
            <a:r>
              <a:rPr lang="tt-RU" sz="2800" dirty="0" smtClean="0"/>
              <a:t>:</a:t>
            </a:r>
            <a:endParaRPr lang="ru-RU" sz="2800" dirty="0" smtClean="0"/>
          </a:p>
          <a:p>
            <a:endParaRPr lang="ru-RU" sz="2000" dirty="0"/>
          </a:p>
          <a:p>
            <a:r>
              <a:rPr lang="ru-RU" sz="2000" dirty="0" smtClean="0"/>
              <a:t>  </a:t>
            </a:r>
            <a:r>
              <a:rPr lang="en-US" sz="2000" dirty="0" err="1" smtClean="0"/>
              <a:t>HBr</a:t>
            </a:r>
            <a:r>
              <a:rPr lang="en-US" sz="2000" dirty="0" smtClean="0"/>
              <a:t> +H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→ 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+SO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+</a:t>
            </a:r>
            <a:r>
              <a:rPr lang="ru-RU" sz="2000" dirty="0" smtClean="0"/>
              <a:t>  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ru-RU" sz="2000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276228" y="220486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835696" y="1832248"/>
            <a:ext cx="144016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-1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979712" y="285293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215074" y="2571744"/>
            <a:ext cx="0" cy="144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8501090" y="2643182"/>
            <a:ext cx="0" cy="144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3995936" y="1700808"/>
            <a:ext cx="4752528" cy="936625"/>
          </a:xfrm>
          <a:prstGeom prst="rect">
            <a:avLst/>
          </a:prstGeom>
          <a:solidFill>
            <a:srgbClr val="E4EFAF">
              <a:alpha val="0"/>
            </a:srgbClr>
          </a:solidFill>
          <a:ln w="9525">
            <a:solidFill>
              <a:srgbClr val="E4EFA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/>
              <a:t>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4788024" y="185764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+4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357554" y="2500306"/>
            <a:ext cx="0" cy="13681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WordArt 26"/>
          <p:cNvSpPr>
            <a:spLocks noChangeArrowheads="1" noChangeShapeType="1" noTextEdit="1"/>
          </p:cNvSpPr>
          <p:nvPr/>
        </p:nvSpPr>
        <p:spPr bwMode="auto">
          <a:xfrm>
            <a:off x="3419872" y="4869160"/>
            <a:ext cx="2143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>
            <a:off x="2587650" y="185764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7" name="WordArt 20"/>
          <p:cNvSpPr>
            <a:spLocks noChangeArrowheads="1" noChangeShapeType="1" noTextEdit="1"/>
          </p:cNvSpPr>
          <p:nvPr/>
        </p:nvSpPr>
        <p:spPr bwMode="auto">
          <a:xfrm>
            <a:off x="4355976" y="1857648"/>
            <a:ext cx="144016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0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979712" y="328498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WordArt 17"/>
          <p:cNvSpPr>
            <a:spLocks noChangeArrowheads="1" noChangeShapeType="1" noTextEdit="1"/>
          </p:cNvSpPr>
          <p:nvPr/>
        </p:nvSpPr>
        <p:spPr bwMode="auto">
          <a:xfrm>
            <a:off x="3680470" y="4804767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>
            <a:off x="656134" y="4804767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3" grpId="0"/>
      <p:bldP spid="14349" grpId="0" animBg="1"/>
      <p:bldP spid="14352" grpId="0" animBg="1"/>
      <p:bldP spid="14353" grpId="0" animBg="1"/>
      <p:bldP spid="14355" grpId="0" animBg="1"/>
      <p:bldP spid="14356" grpId="0"/>
      <p:bldP spid="14359" grpId="0" animBg="1"/>
      <p:bldP spid="21" grpId="0"/>
      <p:bldP spid="17" grpId="0"/>
      <p:bldP spid="15" grpId="0" animBg="1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Картинка 53 из 984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248" y="1790959"/>
            <a:ext cx="6768752" cy="50670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132856"/>
            <a:ext cx="831641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tt-RU" sz="2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Дать определение данному типу реакций</a:t>
            </a:r>
          </a:p>
          <a:p>
            <a:pPr lvl="0"/>
            <a:r>
              <a:rPr lang="tt-RU" sz="2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Показать алгоритм записи о-в реакции</a:t>
            </a:r>
          </a:p>
          <a:p>
            <a:pPr lvl="0"/>
            <a:r>
              <a:rPr lang="tt-RU" sz="2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Продолжить формирование понятияй процессов окисления и восстановления</a:t>
            </a:r>
          </a:p>
          <a:p>
            <a:pPr lvl="0"/>
            <a:r>
              <a:rPr lang="tt-RU" sz="2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Дать классификацию о-в реакциям</a:t>
            </a:r>
          </a:p>
          <a:p>
            <a:pPr lvl="0"/>
            <a:r>
              <a:rPr lang="tt-RU" sz="2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Показать место о-в реакций в структуре</a:t>
            </a:r>
          </a:p>
          <a:p>
            <a:pPr lvl="0"/>
            <a:r>
              <a:rPr lang="tt-RU" sz="2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КИМ ах по подготовке кЕГЭ</a:t>
            </a:r>
          </a:p>
          <a:p>
            <a:pPr lvl="0"/>
            <a:r>
              <a:rPr lang="tt-RU" sz="2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Познакомить учащихся с особенностями протекания о-в реакций в различных средах</a:t>
            </a:r>
          </a:p>
          <a:p>
            <a:pPr lvl="0"/>
            <a:endParaRPr lang="ru-RU" sz="28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714356"/>
            <a:ext cx="3575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урока 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88924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spc="0" normalizeH="0" baseline="-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spc="0" normalizeH="0" baseline="-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t-RU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tt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пероксид водорода</a:t>
            </a:r>
            <a:r>
              <a:rPr kumimoji="0" lang="tt-RU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сильный окислитель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552" y="1484784"/>
            <a:ext cx="5453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PbS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+ 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→ PbSO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67544" y="2132856"/>
            <a:ext cx="8688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-8e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tt-RU" sz="3200" b="1" dirty="0" smtClean="0">
                <a:solidFill>
                  <a:srgbClr val="009900"/>
                </a:solidFill>
              </a:rPr>
              <a:t>1  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пр.окисление</a:t>
            </a:r>
            <a:r>
              <a:rPr lang="tt-RU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восстановитель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536" y="2924944"/>
            <a:ext cx="839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+2e  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2O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t-RU" sz="3200" b="1" dirty="0" smtClean="0">
                <a:solidFill>
                  <a:srgbClr val="FF0000"/>
                </a:solidFill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пр.восст-е</a:t>
            </a:r>
            <a:r>
              <a:rPr lang="tt-RU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окислитель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547664" y="4365104"/>
            <a:ext cx="5051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PbS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→ PbSO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1259632" y="149760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2483768" y="149760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-1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WordArt 20"/>
          <p:cNvSpPr>
            <a:spLocks noChangeArrowheads="1" noChangeShapeType="1" noTextEdit="1"/>
          </p:cNvSpPr>
          <p:nvPr/>
        </p:nvSpPr>
        <p:spPr bwMode="auto">
          <a:xfrm>
            <a:off x="4027810" y="149760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+6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WordArt 20"/>
          <p:cNvSpPr>
            <a:spLocks noChangeArrowheads="1" noChangeShapeType="1" noTextEdit="1"/>
          </p:cNvSpPr>
          <p:nvPr/>
        </p:nvSpPr>
        <p:spPr bwMode="auto">
          <a:xfrm>
            <a:off x="5652120" y="1484784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156176" y="2132856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8892480" y="2276872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3635896" y="2204864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2627784" y="4510385"/>
            <a:ext cx="14401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WordArt 26"/>
          <p:cNvSpPr>
            <a:spLocks noChangeArrowheads="1" noChangeShapeType="1" noTextEdit="1"/>
          </p:cNvSpPr>
          <p:nvPr/>
        </p:nvSpPr>
        <p:spPr bwMode="auto">
          <a:xfrm>
            <a:off x="5436096" y="4509120"/>
            <a:ext cx="14401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691680" y="249289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691680" y="328498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789040"/>
            <a:ext cx="4428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Молекулярное уравнение</a:t>
            </a:r>
            <a:r>
              <a:rPr lang="tt-RU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8610" grpId="0"/>
      <p:bldP spid="68613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4548118"/>
            <a:ext cx="888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</a:t>
            </a:r>
            <a:r>
              <a:rPr kumimoji="0" lang="tt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→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MnSO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+K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92696"/>
            <a:ext cx="88924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spc="0" normalizeH="0" baseline="-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spc="0" normalizeH="0" baseline="-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t-RU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tt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перекись водорода</a:t>
            </a:r>
            <a:r>
              <a:rPr kumimoji="0" lang="tt-RU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tt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восстановитель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451774"/>
            <a:ext cx="8419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KMn</a:t>
            </a:r>
            <a:r>
              <a:rPr lang="tt-RU" sz="28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→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Mn</a:t>
            </a:r>
            <a:r>
              <a:rPr lang="tt-RU" sz="28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t-R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+K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+O</a:t>
            </a:r>
            <a:r>
              <a:rPr lang="tt-RU" sz="28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214346" y="23574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Mn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+5e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Mn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tt-RU" sz="2800" b="1" dirty="0" smtClean="0">
                <a:solidFill>
                  <a:srgbClr val="FF0000"/>
                </a:solidFill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пр.восстановления      окислитель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2963942"/>
            <a:ext cx="9039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-2e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kumimoji="0" lang="tt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tt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t-RU" sz="2800" b="1" dirty="0" smtClean="0">
                <a:solidFill>
                  <a:srgbClr val="009900"/>
                </a:solidFill>
              </a:rPr>
              <a:t>5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пр.окисления             восстановитель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6429388" y="2214554"/>
            <a:ext cx="0" cy="15121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9144000" y="2214554"/>
            <a:ext cx="0" cy="1440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3347864" y="2204865"/>
            <a:ext cx="0" cy="15121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WordArt 20"/>
          <p:cNvSpPr>
            <a:spLocks noChangeArrowheads="1" noChangeShapeType="1" noTextEdit="1"/>
          </p:cNvSpPr>
          <p:nvPr/>
        </p:nvSpPr>
        <p:spPr bwMode="auto">
          <a:xfrm>
            <a:off x="683568" y="1425600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+7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1979712" y="1425600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-1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4283968" y="1425600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6692106" y="1425600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0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6" name="WordArt 25"/>
          <p:cNvSpPr>
            <a:spLocks noChangeArrowheads="1" noChangeShapeType="1" noTextEdit="1"/>
          </p:cNvSpPr>
          <p:nvPr/>
        </p:nvSpPr>
        <p:spPr bwMode="auto">
          <a:xfrm>
            <a:off x="1691680" y="4581128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5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179513" y="4581128"/>
            <a:ext cx="14401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>
            <a:off x="2960390" y="4588743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WordArt 26"/>
          <p:cNvSpPr>
            <a:spLocks noChangeArrowheads="1" noChangeShapeType="1" noTextEdit="1"/>
          </p:cNvSpPr>
          <p:nvPr/>
        </p:nvSpPr>
        <p:spPr bwMode="auto">
          <a:xfrm>
            <a:off x="4499992" y="4582393"/>
            <a:ext cx="14401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WordArt 25"/>
          <p:cNvSpPr>
            <a:spLocks noChangeArrowheads="1" noChangeShapeType="1" noTextEdit="1"/>
          </p:cNvSpPr>
          <p:nvPr/>
        </p:nvSpPr>
        <p:spPr bwMode="auto">
          <a:xfrm>
            <a:off x="7020272" y="4581128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5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21" name="WordArt 17"/>
          <p:cNvSpPr>
            <a:spLocks noChangeArrowheads="1" noChangeShapeType="1" noTextEdit="1"/>
          </p:cNvSpPr>
          <p:nvPr/>
        </p:nvSpPr>
        <p:spPr bwMode="auto">
          <a:xfrm>
            <a:off x="7740352" y="4588743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2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1403648" y="263691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1403648" y="328498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789040"/>
            <a:ext cx="4428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Молекулярное уравнение</a:t>
            </a:r>
            <a:r>
              <a:rPr lang="tt-RU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2" grpId="0"/>
      <p:bldP spid="67585" grpId="0"/>
      <p:bldP spid="67586" grpId="0"/>
      <p:bldP spid="67587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2060848"/>
            <a:ext cx="6973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(C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+C</a:t>
            </a:r>
            <a:r>
              <a:rPr lang="ru-RU" sz="36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+K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+Mn</a:t>
            </a:r>
            <a:r>
              <a:rPr lang="ru-RU" sz="36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+H</a:t>
            </a:r>
            <a:r>
              <a:rPr lang="en-US" sz="36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lang="ru-RU" sz="3600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95536" y="1270501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(C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+KMnO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2852936"/>
            <a:ext cx="8616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Mn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+5e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Mn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t-RU" sz="2800" b="1" dirty="0" smtClean="0">
                <a:solidFill>
                  <a:srgbClr val="FF0000"/>
                </a:solidFill>
              </a:rPr>
              <a:t>12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пр.восст-я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окислитель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0688"/>
            <a:ext cx="8460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Окисление органических веществ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1043608" y="1268760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-10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1403648" y="1268760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WordArt 20"/>
          <p:cNvSpPr>
            <a:spLocks noChangeArrowheads="1" noChangeShapeType="1" noTextEdit="1"/>
          </p:cNvSpPr>
          <p:nvPr/>
        </p:nvSpPr>
        <p:spPr bwMode="auto">
          <a:xfrm>
            <a:off x="2699792" y="1281584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+7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WordArt 20"/>
          <p:cNvSpPr>
            <a:spLocks noChangeArrowheads="1" noChangeShapeType="1" noTextEdit="1"/>
          </p:cNvSpPr>
          <p:nvPr/>
        </p:nvSpPr>
        <p:spPr bwMode="auto">
          <a:xfrm>
            <a:off x="1147490" y="206084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1547664" y="2073672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1979712" y="2060848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-2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2731666" y="2073672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+4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5364088" y="2073672"/>
            <a:ext cx="1841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+2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580112" y="162880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35004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(8C)</a:t>
            </a:r>
            <a:r>
              <a:rPr lang="en-US" sz="28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-10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-12e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(7C)</a:t>
            </a:r>
            <a:r>
              <a:rPr lang="en-US" sz="28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-2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+C</a:t>
            </a:r>
            <a:r>
              <a:rPr lang="en-US" sz="28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+4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t-RU" sz="2800" b="1" dirty="0" smtClean="0">
                <a:solidFill>
                  <a:srgbClr val="009900"/>
                </a:solidFill>
              </a:rPr>
              <a:t>5</a:t>
            </a:r>
            <a:r>
              <a:rPr lang="en-US" sz="2800" dirty="0" smtClean="0">
                <a:solidFill>
                  <a:srgbClr val="66FF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66FF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пр.окисления восстановитель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63688" y="31409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63688" y="37890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6572264" y="2714620"/>
            <a:ext cx="0" cy="15121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9144000" y="2786058"/>
            <a:ext cx="0" cy="1440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355976" y="2708920"/>
            <a:ext cx="0" cy="15121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4509120"/>
            <a:ext cx="4428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Молекулярное уравнение</a:t>
            </a:r>
            <a:r>
              <a:rPr lang="tt-RU" sz="2800" dirty="0" smtClean="0"/>
              <a:t>: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5085184"/>
            <a:ext cx="5444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KMnO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5805264"/>
            <a:ext cx="7126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COOH+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MnSO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lang="en-US" sz="3200" baseline="-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588224" y="537321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224086" y="5157192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5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33" name="WordArt 26"/>
          <p:cNvSpPr>
            <a:spLocks noChangeArrowheads="1" noChangeShapeType="1" noTextEdit="1"/>
          </p:cNvSpPr>
          <p:nvPr/>
        </p:nvSpPr>
        <p:spPr bwMode="auto">
          <a:xfrm>
            <a:off x="2555776" y="5157192"/>
            <a:ext cx="216024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12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4" name="WordArt 17"/>
          <p:cNvSpPr>
            <a:spLocks noChangeArrowheads="1" noChangeShapeType="1" noTextEdit="1"/>
          </p:cNvSpPr>
          <p:nvPr/>
        </p:nvSpPr>
        <p:spPr bwMode="auto">
          <a:xfrm>
            <a:off x="4139952" y="5157192"/>
            <a:ext cx="216024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18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5" name="WordArt 25"/>
          <p:cNvSpPr>
            <a:spLocks noChangeArrowheads="1" noChangeShapeType="1" noTextEdit="1"/>
          </p:cNvSpPr>
          <p:nvPr/>
        </p:nvSpPr>
        <p:spPr bwMode="auto">
          <a:xfrm>
            <a:off x="440110" y="5884887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5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36" name="WordArt 26"/>
          <p:cNvSpPr>
            <a:spLocks noChangeArrowheads="1" noChangeShapeType="1" noTextEdit="1"/>
          </p:cNvSpPr>
          <p:nvPr/>
        </p:nvSpPr>
        <p:spPr bwMode="auto">
          <a:xfrm>
            <a:off x="4932040" y="5878537"/>
            <a:ext cx="21602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12</a:t>
            </a:r>
            <a:endParaRPr lang="ru-RU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WordArt 17"/>
          <p:cNvSpPr>
            <a:spLocks noChangeArrowheads="1" noChangeShapeType="1" noTextEdit="1"/>
          </p:cNvSpPr>
          <p:nvPr/>
        </p:nvSpPr>
        <p:spPr bwMode="auto">
          <a:xfrm>
            <a:off x="3563888" y="5884887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6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8" name="WordArt 17"/>
          <p:cNvSpPr>
            <a:spLocks noChangeArrowheads="1" noChangeShapeType="1" noTextEdit="1"/>
          </p:cNvSpPr>
          <p:nvPr/>
        </p:nvSpPr>
        <p:spPr bwMode="auto">
          <a:xfrm>
            <a:off x="6560790" y="5884887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2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3</a:t>
            </a:r>
            <a:endParaRPr lang="ru-RU" sz="2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0" name="WordArt 25"/>
          <p:cNvSpPr>
            <a:spLocks noChangeArrowheads="1" noChangeShapeType="1" noTextEdit="1"/>
          </p:cNvSpPr>
          <p:nvPr/>
        </p:nvSpPr>
        <p:spPr bwMode="auto">
          <a:xfrm>
            <a:off x="2600350" y="5884887"/>
            <a:ext cx="171450" cy="3524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5</a:t>
            </a:r>
            <a:endParaRPr lang="ru-RU" sz="2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66FF3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"/>
                            </p:stCondLst>
                            <p:childTnLst>
                              <p:par>
                                <p:cTn id="8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734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3" grpId="0" animBg="1"/>
      <p:bldP spid="24" grpId="0" animBg="1"/>
      <p:bldP spid="25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Картинка 126 из 984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692696"/>
            <a:ext cx="6984776" cy="6984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908720"/>
            <a:ext cx="68862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Задание для самостоятельной работы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678251"/>
            <a:ext cx="5734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OH +K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→</a:t>
            </a: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4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http://www.bavun.ru/mainclass/photos/4/8/1294324876qb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60430"/>
            <a:ext cx="6912768" cy="519757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47664" y="1988840"/>
            <a:ext cx="57956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KNO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KOH →</a:t>
            </a:r>
            <a:r>
              <a:rPr kumimoji="0" lang="tt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928670"/>
            <a:ext cx="557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Домашняя работа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Картинка 116 из 984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54486"/>
            <a:ext cx="8174186" cy="4503514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87624" y="1844824"/>
            <a:ext cx="6984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CaCO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+ CO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KCIO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P → P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+KCI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+BaCI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→ BaSO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HCI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115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Окислительно-восстановительной является </a:t>
            </a:r>
          </a:p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реакция,уравнение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которой</a:t>
            </a:r>
            <a:endParaRPr lang="tt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3 из 968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00" y="785794"/>
            <a:ext cx="7106729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476672"/>
            <a:ext cx="5619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000" b="1" i="0" u="none" strike="noStrike" cap="none" spc="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Установите соответствие между схемой реакции</a:t>
            </a:r>
          </a:p>
          <a:p>
            <a:pPr algn="ctr"/>
            <a:r>
              <a:rPr kumimoji="0" lang="ru-RU" sz="2000" b="1" i="0" u="none" strike="noStrike" cap="none" spc="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и степенью окисления восстановителя</a:t>
            </a:r>
            <a:endParaRPr lang="ru-RU" sz="20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180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Схема реакции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340768"/>
            <a:ext cx="221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Степень окисления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А) </a:t>
            </a:r>
            <a:r>
              <a:rPr lang="en-US" dirty="0" smtClean="0"/>
              <a:t>N</a:t>
            </a:r>
            <a:r>
              <a:rPr lang="tt-RU" dirty="0" smtClean="0"/>
              <a:t> </a:t>
            </a:r>
            <a:r>
              <a:rPr lang="en-US" dirty="0" smtClean="0"/>
              <a:t>H</a:t>
            </a:r>
            <a:r>
              <a:rPr lang="ru-RU" baseline="-25000" dirty="0" smtClean="0"/>
              <a:t>4</a:t>
            </a:r>
            <a:r>
              <a:rPr lang="en-US" dirty="0" smtClean="0"/>
              <a:t>CI</a:t>
            </a:r>
            <a:r>
              <a:rPr lang="ru-RU" dirty="0" smtClean="0"/>
              <a:t> +</a:t>
            </a:r>
            <a:r>
              <a:rPr lang="en-US" dirty="0" err="1" smtClean="0"/>
              <a:t>CuO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N</a:t>
            </a:r>
            <a:r>
              <a:rPr lang="ru-RU" baseline="-25000" dirty="0" smtClean="0"/>
              <a:t>2</a:t>
            </a:r>
            <a:r>
              <a:rPr lang="ru-RU" dirty="0" smtClean="0"/>
              <a:t> +</a:t>
            </a:r>
            <a:r>
              <a:rPr lang="en-US" dirty="0" smtClean="0"/>
              <a:t>Cu</a:t>
            </a:r>
            <a:r>
              <a:rPr lang="ru-RU" dirty="0" smtClean="0"/>
              <a:t> +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 +</a:t>
            </a:r>
            <a:r>
              <a:rPr lang="en-US" dirty="0" smtClean="0"/>
              <a:t>HCI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04864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</a:t>
            </a:r>
            <a:r>
              <a:rPr lang="en-US" dirty="0" smtClean="0"/>
              <a:t>) N</a:t>
            </a:r>
            <a:r>
              <a:rPr lang="en-US" baseline="-25000" dirty="0" smtClean="0"/>
              <a:t>2</a:t>
            </a:r>
            <a:r>
              <a:rPr lang="en-US" dirty="0" smtClean="0"/>
              <a:t> +H</a:t>
            </a:r>
            <a:r>
              <a:rPr lang="en-US" baseline="-25000" dirty="0" smtClean="0"/>
              <a:t>2</a:t>
            </a:r>
            <a:r>
              <a:rPr lang="en-US" dirty="0" smtClean="0"/>
              <a:t> → N</a:t>
            </a:r>
            <a:r>
              <a:rPr lang="ru-RU" dirty="0" smtClean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08920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</a:t>
            </a:r>
            <a:r>
              <a:rPr lang="en-US" dirty="0" smtClean="0"/>
              <a:t>) N</a:t>
            </a:r>
            <a:r>
              <a:rPr lang="ru-RU" dirty="0" smtClean="0"/>
              <a:t> </a:t>
            </a:r>
            <a:r>
              <a:rPr lang="en-US" dirty="0" smtClean="0"/>
              <a:t>O +O</a:t>
            </a:r>
            <a:r>
              <a:rPr lang="en-US" baseline="-25000" dirty="0" smtClean="0"/>
              <a:t>2 </a:t>
            </a:r>
            <a:r>
              <a:rPr lang="en-US" dirty="0" smtClean="0"/>
              <a:t>→ N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12976"/>
            <a:ext cx="395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</a:t>
            </a:r>
            <a:r>
              <a:rPr lang="en-US" dirty="0" smtClean="0"/>
              <a:t>) N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en-US" baseline="-25000" dirty="0" smtClean="0"/>
              <a:t>2 </a:t>
            </a:r>
            <a:r>
              <a:rPr lang="en-US" dirty="0" smtClean="0"/>
              <a:t>+</a:t>
            </a:r>
            <a:r>
              <a:rPr lang="en-US" dirty="0" err="1" smtClean="0"/>
              <a:t>NaO</a:t>
            </a:r>
            <a:r>
              <a:rPr lang="ru-RU" dirty="0" smtClean="0"/>
              <a:t> </a:t>
            </a:r>
            <a:r>
              <a:rPr lang="en-US" dirty="0" smtClean="0"/>
              <a:t>H →Na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+</a:t>
            </a:r>
            <a:r>
              <a:rPr lang="en-US" dirty="0" err="1" smtClean="0"/>
              <a:t>NaN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en-US" baseline="-25000" dirty="0" smtClean="0"/>
              <a:t>2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80112" y="1742039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2132856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2. </a:t>
            </a:r>
            <a:r>
              <a:rPr lang="tt-RU" sz="2000" dirty="0" smtClean="0"/>
              <a:t>   </a:t>
            </a:r>
            <a:r>
              <a:rPr lang="en-US" sz="2000" dirty="0" smtClean="0"/>
              <a:t>+2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49289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</a:t>
            </a:r>
            <a:r>
              <a:rPr lang="tt-RU" dirty="0" smtClean="0"/>
              <a:t>    </a:t>
            </a:r>
            <a:r>
              <a:rPr lang="en-US" dirty="0" smtClean="0"/>
              <a:t> -3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85293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</a:t>
            </a:r>
            <a:r>
              <a:rPr lang="tt-RU" dirty="0" smtClean="0"/>
              <a:t> </a:t>
            </a:r>
            <a:r>
              <a:rPr lang="en-US" dirty="0" smtClean="0"/>
              <a:t>  </a:t>
            </a:r>
            <a:r>
              <a:rPr lang="tt-RU" dirty="0" smtClean="0"/>
              <a:t> </a:t>
            </a:r>
            <a:r>
              <a:rPr lang="en-US" dirty="0" smtClean="0"/>
              <a:t> +5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32849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5. </a:t>
            </a:r>
            <a:r>
              <a:rPr lang="tt-RU" dirty="0" smtClean="0"/>
              <a:t> </a:t>
            </a:r>
            <a:r>
              <a:rPr lang="en-US" dirty="0" smtClean="0"/>
              <a:t> </a:t>
            </a:r>
            <a:r>
              <a:rPr lang="tt-RU" dirty="0" smtClean="0"/>
              <a:t> </a:t>
            </a:r>
            <a:r>
              <a:rPr lang="en-US" dirty="0" smtClean="0"/>
              <a:t> +4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71703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  </a:t>
            </a:r>
            <a:r>
              <a:rPr lang="tt-RU" dirty="0" smtClean="0"/>
              <a:t>   </a:t>
            </a:r>
            <a:r>
              <a:rPr lang="en-US" dirty="0" smtClean="0"/>
              <a:t>  0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31640" y="4365104"/>
          <a:ext cx="6552728" cy="720080"/>
        </p:xfrm>
        <a:graphic>
          <a:graphicData uri="http://schemas.openxmlformats.org/drawingml/2006/table">
            <a:tbl>
              <a:tblPr/>
              <a:tblGrid>
                <a:gridCol w="1637669"/>
                <a:gridCol w="1638353"/>
                <a:gridCol w="1638353"/>
                <a:gridCol w="1638353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           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            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            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          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36378" y="1691516"/>
            <a:ext cx="33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-3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1672" y="161950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161950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+2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18084" y="161950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0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56640" y="161950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07704" y="4653136"/>
            <a:ext cx="504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50132" y="161950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0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42976" y="1630908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1032" y="163090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+2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163090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62668" y="163090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-2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00496" y="1630908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593572" y="2130974"/>
            <a:ext cx="33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-3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8962" y="205896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0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785918" y="205896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47590" y="205896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0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6586" y="254820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+2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214414" y="254820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0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638538" y="255960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+4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62338" y="2559602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-2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928794" y="2559602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-2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28596" y="305966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+4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18852" y="305966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-2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264290" y="30482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14480" y="30482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437832" y="305966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-2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232276" y="30482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428860" y="3059668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+5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691570" y="305966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-2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214678" y="3059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357554" y="305966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+3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643306" y="305966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-2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571868" y="4643446"/>
            <a:ext cx="504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Times New Roman"/>
              </a:rPr>
              <a:t>6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43504" y="4643446"/>
            <a:ext cx="504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Times New Roman"/>
              </a:rPr>
              <a:t>2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15140" y="4643446"/>
            <a:ext cx="504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Times New Roman"/>
              </a:rPr>
              <a:t>5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26" grpId="0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5" grpId="1"/>
      <p:bldP spid="19" grpId="0"/>
      <p:bldP spid="20" grpId="0"/>
      <p:bldP spid="22" grpId="0"/>
      <p:bldP spid="24" grpId="0"/>
      <p:bldP spid="28" grpId="0"/>
      <p:bldP spid="31" grpId="0"/>
      <p:bldP spid="33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а 30 из 984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484784"/>
            <a:ext cx="5688632" cy="4258470"/>
          </a:xfrm>
          <a:prstGeom prst="rect">
            <a:avLst/>
          </a:prstGeom>
          <a:noFill/>
        </p:spPr>
      </p:pic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547664" y="692696"/>
          <a:ext cx="6077584" cy="5093184"/>
        </p:xfrm>
        <a:graphic>
          <a:graphicData uri="http://schemas.openxmlformats.org/drawingml/2006/table">
            <a:tbl>
              <a:tblPr/>
              <a:tblGrid>
                <a:gridCol w="1215212"/>
                <a:gridCol w="1215212"/>
                <a:gridCol w="1215720"/>
                <a:gridCol w="1215720"/>
                <a:gridCol w="1215720"/>
              </a:tblGrid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3203848" y="1124744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76256" y="1124744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55976" y="2276872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76256" y="2852936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24018" y="2852936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76146" y="3390091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76146" y="3966155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55976" y="4542219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76146" y="5118283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80112" y="3966155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96426" y="3966155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Times New Roman"/>
              </a:rPr>
              <a:t>6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55976" y="1124744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Times New Roman"/>
              </a:rPr>
              <a:t>5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00282" y="1124744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Times New Roman"/>
              </a:rPr>
              <a:t>1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03848" y="1700808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2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76146" y="1700808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4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00282" y="1700808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1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896426" y="1700808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2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24018" y="2276872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1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600282" y="2276872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6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76256" y="2276872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7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355976" y="2852936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4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580112" y="2852936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2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00282" y="3429000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6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76256" y="3429000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1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03848" y="3429000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5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24018" y="3966155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1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03848" y="4509120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4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580112" y="4509120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2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896426" y="4542219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4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03848" y="5085184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1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600282" y="5085184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5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96426" y="5118283"/>
            <a:ext cx="483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Times New Roman"/>
                <a:cs typeface="Times New Roman"/>
              </a:rPr>
              <a:t>2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45 из 984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836712"/>
            <a:ext cx="5832648" cy="5832648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99592" y="136719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ВСО- высшая степень окисления</a:t>
            </a:r>
            <a:endParaRPr kumimoji="0" lang="ru-RU" sz="28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27584" y="1988840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НСО- низшая степень окисления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9552" y="3501008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ВСО совпадает группу атома. Если элемент атома проявляет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высшую</a:t>
            </a:r>
            <a:r>
              <a:rPr kumimoji="0" lang="ru-RU" sz="2400" i="0" u="none" strike="noStrike" normalizeH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степень окисления ,.тогда является только окислителем. Если элемент атома находится в  НСО , тогда является только восстановителем.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,ВСО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)+5, 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НСО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)-3.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-3&lt; ПСО (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)&lt;+5. Если атом элемента имеет промежуточную степень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окисления,то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зависимости от условий протекания химических реакций может быть и окислителем и восстановителем</a:t>
            </a:r>
            <a:endParaRPr lang="ru-RU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4664"/>
            <a:ext cx="9144001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правила по составлению 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Окислительно-восстановительных реакций</a:t>
            </a:r>
            <a:endParaRPr lang="ru-RU" sz="2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564904"/>
            <a:ext cx="73086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ПСО- промежуточная степень окисления</a:t>
            </a:r>
            <a:endParaRPr lang="ru-RU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9" grpId="0"/>
      <p:bldP spid="9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 descr="баб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6825" cy="952500"/>
          </a:xfrm>
          <a:prstGeom prst="rect">
            <a:avLst/>
          </a:prstGeom>
          <a:noFill/>
        </p:spPr>
      </p:pic>
      <p:pic>
        <p:nvPicPr>
          <p:cNvPr id="6150" name="Picture 6" descr="http://www.adiumxtras.com/images/pictures/laboratory_tube_1_23214_7036_image_10648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1907704" cy="1907705"/>
          </a:xfrm>
          <a:prstGeom prst="rect">
            <a:avLst/>
          </a:prstGeom>
          <a:noFill/>
        </p:spPr>
      </p:pic>
      <p:pic>
        <p:nvPicPr>
          <p:cNvPr id="9" name="Picture 6" descr="http://www.adiumxtras.com/images/pictures/laboratory_tube_1_23214_7036_image_10648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1988840"/>
            <a:ext cx="1907704" cy="1907705"/>
          </a:xfrm>
          <a:prstGeom prst="rect">
            <a:avLst/>
          </a:prstGeom>
          <a:noFill/>
        </p:spPr>
      </p:pic>
      <p:pic>
        <p:nvPicPr>
          <p:cNvPr id="6146" name="Picture 2" descr="Картинка 50 из 9843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780928"/>
            <a:ext cx="4015916" cy="4077072"/>
          </a:xfrm>
          <a:prstGeom prst="rect">
            <a:avLst/>
          </a:prstGeom>
          <a:noFill/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072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Окислители   </a:t>
            </a:r>
            <a:endParaRPr lang="ru-RU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536" y="1556792"/>
            <a:ext cx="4038600" cy="443484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t-RU" sz="2400" b="1" dirty="0" smtClean="0"/>
              <a:t>Сильные</a:t>
            </a:r>
            <a:endParaRPr lang="ru-RU" sz="2400" b="1" dirty="0"/>
          </a:p>
          <a:p>
            <a:pPr algn="ctr">
              <a:buFont typeface="Wingdings" pitchFamily="2" charset="2"/>
              <a:buNone/>
            </a:pPr>
            <a:endParaRPr lang="ru-RU" sz="2400" b="1" dirty="0"/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F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, O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, O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, H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O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, Cl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accent2"/>
                </a:solidFill>
              </a:rPr>
              <a:t>HClO</a:t>
            </a:r>
            <a:r>
              <a:rPr lang="en-US" sz="2400" dirty="0">
                <a:solidFill>
                  <a:schemeClr val="accent2"/>
                </a:solidFill>
              </a:rPr>
              <a:t>, HClO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, H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SO</a:t>
            </a:r>
            <a:r>
              <a:rPr lang="en-US" sz="2400" baseline="-25000" dirty="0">
                <a:solidFill>
                  <a:schemeClr val="accent2"/>
                </a:solidFill>
              </a:rPr>
              <a:t>4</a:t>
            </a:r>
            <a:r>
              <a:rPr lang="en-US" sz="2400" dirty="0">
                <a:solidFill>
                  <a:schemeClr val="accent2"/>
                </a:solidFill>
              </a:rPr>
              <a:t>, HNO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Царская водка</a:t>
            </a:r>
            <a:endParaRPr lang="ru-RU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NO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KMnO</a:t>
            </a:r>
            <a:r>
              <a:rPr lang="en-US" sz="2400" baseline="-25000" dirty="0">
                <a:solidFill>
                  <a:schemeClr val="accent2"/>
                </a:solidFill>
              </a:rPr>
              <a:t>4</a:t>
            </a:r>
            <a:r>
              <a:rPr lang="en-US" sz="2400" dirty="0">
                <a:solidFill>
                  <a:schemeClr val="accent2"/>
                </a:solidFill>
              </a:rPr>
              <a:t>, MnO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K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Cr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O</a:t>
            </a:r>
            <a:r>
              <a:rPr lang="en-US" sz="2400" baseline="-25000" dirty="0">
                <a:solidFill>
                  <a:schemeClr val="accent2"/>
                </a:solidFill>
              </a:rPr>
              <a:t>7</a:t>
            </a:r>
            <a:r>
              <a:rPr lang="en-US" sz="2400" dirty="0">
                <a:solidFill>
                  <a:schemeClr val="accent2"/>
                </a:solidFill>
              </a:rPr>
              <a:t>, CrO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endParaRPr lang="ru-RU" sz="2400" baseline="-25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 PbO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1105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67288" y="1600200"/>
            <a:ext cx="3708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/>
              <a:t>Слабые</a:t>
            </a:r>
            <a:endParaRPr lang="ru-RU" sz="2400" b="1" dirty="0"/>
          </a:p>
          <a:p>
            <a:pPr algn="ctr">
              <a:buFont typeface="Wingdings" pitchFamily="2" charset="2"/>
              <a:buNone/>
            </a:pPr>
            <a:endParaRPr lang="ru-RU" sz="2400" b="1" dirty="0"/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I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, Br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SO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</a:t>
            </a:r>
            <a:r>
              <a:rPr lang="ru-RU" sz="2400" baseline="-25000" dirty="0" smtClean="0">
                <a:solidFill>
                  <a:schemeClr val="accent2"/>
                </a:solidFill>
              </a:rPr>
              <a:t>                       </a:t>
            </a:r>
            <a:endParaRPr lang="en-US" sz="2400" baseline="-25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HNO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</a:t>
            </a:r>
            <a:r>
              <a:rPr lang="ru-RU" sz="2400" baseline="-25000" dirty="0" smtClean="0">
                <a:solidFill>
                  <a:schemeClr val="accent2"/>
                </a:solidFill>
              </a:rPr>
              <a:t>                   </a:t>
            </a:r>
            <a:endParaRPr lang="en-US" sz="2400" baseline="-25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  Соединения </a:t>
            </a:r>
            <a:r>
              <a:rPr lang="en-US" sz="2400" dirty="0" smtClean="0">
                <a:solidFill>
                  <a:schemeClr val="accent2"/>
                </a:solidFill>
              </a:rPr>
              <a:t>Fe</a:t>
            </a:r>
            <a:r>
              <a:rPr lang="en-US" sz="2400" baseline="30000" dirty="0" smtClean="0">
                <a:solidFill>
                  <a:schemeClr val="accent2"/>
                </a:solidFill>
              </a:rPr>
              <a:t>3</a:t>
            </a:r>
            <a:r>
              <a:rPr lang="ru-RU" sz="2400" baseline="30000" dirty="0" smtClean="0">
                <a:solidFill>
                  <a:schemeClr val="accent2"/>
                </a:solidFill>
              </a:rPr>
              <a:t>+</a:t>
            </a:r>
            <a:endParaRPr lang="ru-RU" sz="2400" baseline="30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400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4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4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400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400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400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400"/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4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400"/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400"/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400"/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Картинка 55 из 98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71678"/>
            <a:ext cx="2952744" cy="2952744"/>
          </a:xfrm>
          <a:prstGeom prst="rect">
            <a:avLst/>
          </a:prstGeom>
          <a:noFill/>
        </p:spPr>
      </p:pic>
      <p:pic>
        <p:nvPicPr>
          <p:cNvPr id="7" name="Picture 6" descr="http://www.adiumxtras.com/images/pictures/laboratory_tube_1_23214_7036_image_10648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143512"/>
            <a:ext cx="1907704" cy="1907705"/>
          </a:xfrm>
          <a:prstGeom prst="rect">
            <a:avLst/>
          </a:prstGeom>
          <a:noFill/>
        </p:spPr>
      </p:pic>
      <p:pic>
        <p:nvPicPr>
          <p:cNvPr id="35844" name="Picture 4" descr="Картинка 40 из 9846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6116" y="2500306"/>
            <a:ext cx="6096000" cy="4572000"/>
          </a:xfrm>
          <a:prstGeom prst="rect">
            <a:avLst/>
          </a:prstGeom>
          <a:noFill/>
        </p:spPr>
      </p:pic>
      <p:pic>
        <p:nvPicPr>
          <p:cNvPr id="112644" name="Picture 4" descr="бабочка"/>
          <p:cNvPicPr>
            <a:picLocks noGrp="1" noChangeAspect="1" noChangeArrowheads="1"/>
          </p:cNvPicPr>
          <p:nvPr>
            <p:ph type="title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50825" y="225425"/>
            <a:ext cx="1266825" cy="952500"/>
          </a:xfrm>
          <a:noFill/>
          <a:ln/>
        </p:spPr>
      </p:pic>
      <p:sp>
        <p:nvSpPr>
          <p:cNvPr id="11264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95536" y="1628800"/>
            <a:ext cx="4038600" cy="443484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tt-RU" sz="2400" b="1" dirty="0" smtClean="0"/>
              <a:t>Сильные</a:t>
            </a:r>
            <a:endParaRPr lang="ru-RU" sz="2400" b="1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Щелочные металлы</a:t>
            </a:r>
            <a:endParaRPr lang="ru-RU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Mg, Al, H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HI</a:t>
            </a:r>
            <a:r>
              <a:rPr lang="ru-RU" sz="2400" dirty="0">
                <a:solidFill>
                  <a:schemeClr val="accent2"/>
                </a:solidFill>
              </a:rPr>
              <a:t> и </a:t>
            </a:r>
            <a:r>
              <a:rPr lang="ru-RU" sz="2400" dirty="0" smtClean="0">
                <a:solidFill>
                  <a:schemeClr val="accent2"/>
                </a:solidFill>
              </a:rPr>
              <a:t>йодиды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accent2"/>
                </a:solidFill>
              </a:rPr>
              <a:t>HBr</a:t>
            </a:r>
            <a:r>
              <a:rPr lang="ru-RU" sz="2400" dirty="0">
                <a:solidFill>
                  <a:schemeClr val="accent2"/>
                </a:solidFill>
              </a:rPr>
              <a:t> и </a:t>
            </a:r>
            <a:r>
              <a:rPr lang="ru-RU" sz="2400" dirty="0" smtClean="0">
                <a:solidFill>
                  <a:schemeClr val="accent2"/>
                </a:solidFill>
              </a:rPr>
              <a:t>бромиды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H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S</a:t>
            </a:r>
            <a:r>
              <a:rPr lang="ru-RU" sz="2400" dirty="0">
                <a:solidFill>
                  <a:schemeClr val="accent2"/>
                </a:solidFill>
              </a:rPr>
              <a:t> и </a:t>
            </a:r>
            <a:r>
              <a:rPr lang="ru-RU" sz="2400" dirty="0" smtClean="0">
                <a:solidFill>
                  <a:schemeClr val="accent2"/>
                </a:solidFill>
              </a:rPr>
              <a:t>сульфиды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NH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, PH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, H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PO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C, CO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 Соединения </a:t>
            </a:r>
            <a:r>
              <a:rPr lang="en-US" sz="2400" dirty="0" smtClean="0">
                <a:solidFill>
                  <a:schemeClr val="accent2"/>
                </a:solidFill>
              </a:rPr>
              <a:t>Fe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</a:t>
            </a:r>
            <a:r>
              <a:rPr lang="en-US" sz="2400" baseline="30000" dirty="0">
                <a:solidFill>
                  <a:schemeClr val="accent2"/>
                </a:solidFill>
              </a:rPr>
              <a:t>+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Cr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2+</a:t>
            </a:r>
            <a:r>
              <a:rPr lang="tt-RU" sz="2400" baseline="30000" dirty="0" smtClean="0">
                <a:solidFill>
                  <a:schemeClr val="accent2"/>
                </a:solidFill>
              </a:rPr>
              <a:t> </a:t>
            </a:r>
            <a:endParaRPr lang="en-US" sz="2400" baseline="30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endParaRPr lang="ru-RU" sz="2400" dirty="0"/>
          </a:p>
        </p:txBody>
      </p:sp>
      <p:sp>
        <p:nvSpPr>
          <p:cNvPr id="112650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895850" y="1592263"/>
            <a:ext cx="4033838" cy="452596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400" b="1" dirty="0" smtClean="0"/>
              <a:t>Слабые</a:t>
            </a:r>
            <a:endParaRPr lang="ru-RU" sz="2400" b="1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Слабые металлы(</a:t>
            </a:r>
            <a:r>
              <a:rPr lang="en-US" sz="2400" dirty="0" err="1">
                <a:solidFill>
                  <a:schemeClr val="accent2"/>
                </a:solidFill>
              </a:rPr>
              <a:t>Pb</a:t>
            </a:r>
            <a:r>
              <a:rPr lang="en-US" sz="2400" dirty="0">
                <a:solidFill>
                  <a:schemeClr val="accent2"/>
                </a:solidFill>
              </a:rPr>
              <a:t>, Cu, Ag, Hg)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accent2"/>
                </a:solidFill>
              </a:rPr>
              <a:t>HCl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SO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</a:rPr>
              <a:t>HNO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Альдегиды, спирты,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муравьиная кислота,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2"/>
                </a:solidFill>
              </a:rPr>
              <a:t>щавелевая </a:t>
            </a:r>
            <a:r>
              <a:rPr lang="ru-RU" sz="2400" dirty="0">
                <a:solidFill>
                  <a:schemeClr val="accent2"/>
                </a:solidFill>
              </a:rPr>
              <a:t>кислота, глюкоза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2771800" y="548680"/>
            <a:ext cx="413980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Восстановители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2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12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12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12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12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12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12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112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112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112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"/>
                                        <p:tgtEl>
                                          <p:spTgt spid="112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500"/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500"/>
                                        <p:tgtEl>
                                          <p:spTgt spid="112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98 из 984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625298"/>
            <a:ext cx="5643602" cy="4232702"/>
          </a:xfrm>
          <a:prstGeom prst="rect">
            <a:avLst/>
          </a:prstGeom>
          <a:noFill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Составление окислительно-восстановительных реакций  </a:t>
            </a:r>
            <a:endParaRPr lang="ru-RU" sz="3200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2996952"/>
            <a:ext cx="4032250" cy="900311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Методом  электронного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баланса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2708920"/>
            <a:ext cx="4033838" cy="1332359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Методом ионно-электронного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баланса</a:t>
            </a:r>
            <a:endParaRPr lang="ru-RU" sz="2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(метод </a:t>
            </a:r>
            <a:r>
              <a:rPr lang="ru-RU" sz="20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полуреакций</a:t>
            </a:r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 </a:t>
            </a:r>
          </a:p>
          <a:p>
            <a:pPr>
              <a:lnSpc>
                <a:spcPct val="90000"/>
              </a:lnSpc>
              <a:buNone/>
            </a:pPr>
            <a:endParaRPr lang="ru-RU" sz="2000" dirty="0"/>
          </a:p>
        </p:txBody>
      </p:sp>
      <p:pic>
        <p:nvPicPr>
          <p:cNvPr id="108548" name="Picture 4" descr="баб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266825" cy="952500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000232" y="1556792"/>
            <a:ext cx="1635664" cy="1014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3968" y="1556792"/>
            <a:ext cx="1859668" cy="94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9" grpId="0" build="p"/>
      <p:bldP spid="10855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1164</TotalTime>
  <Words>1284</Words>
  <Application>Microsoft Office PowerPoint</Application>
  <PresentationFormat>Экран (4:3)</PresentationFormat>
  <Paragraphs>392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Окислители   </vt:lpstr>
      <vt:lpstr>Слайд 8</vt:lpstr>
      <vt:lpstr>Составление окислительно-восстановительных реакций  </vt:lpstr>
      <vt:lpstr>Влияние условий среды на изменение степеней окисления химических элементов</vt:lpstr>
      <vt:lpstr>Восстановление перманганата калия в кислой среде </vt:lpstr>
      <vt:lpstr> Восстановление перманганата калия в    нейтральной среде</vt:lpstr>
      <vt:lpstr>Восстановление перманганата калия в щелочной среде</vt:lpstr>
      <vt:lpstr>Влияние условий среды на степеней окисления химических элементов</vt:lpstr>
      <vt:lpstr> Восстановление дихромата калия в кислой среде </vt:lpstr>
      <vt:lpstr>Хром в щелочной среде окисляется</vt:lpstr>
      <vt:lpstr>Восстановление хромата калия в нейтральной среде</vt:lpstr>
      <vt:lpstr>Кислородные кислоты галогенов и их соли восстанавливаются до галогеноводородов или галогенидов металлов</vt:lpstr>
      <vt:lpstr>Галогенид – ионы (CI-,Br-,I-) всегда являются только восстановителями и окисляются до галогенов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ILnAR</dc:creator>
  <cp:lastModifiedBy>ILnAR</cp:lastModifiedBy>
  <cp:revision>118</cp:revision>
  <dcterms:created xsi:type="dcterms:W3CDTF">2011-12-12T08:38:50Z</dcterms:created>
  <dcterms:modified xsi:type="dcterms:W3CDTF">2012-01-24T09:41:16Z</dcterms:modified>
</cp:coreProperties>
</file>