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2" r:id="rId2"/>
  </p:sldMasterIdLst>
  <p:sldIdLst>
    <p:sldId id="267" r:id="rId3"/>
    <p:sldId id="256" r:id="rId4"/>
    <p:sldId id="257" r:id="rId5"/>
    <p:sldId id="258" r:id="rId6"/>
    <p:sldId id="259" r:id="rId7"/>
    <p:sldId id="260" r:id="rId8"/>
    <p:sldId id="262" r:id="rId9"/>
    <p:sldId id="263" r:id="rId10"/>
    <p:sldId id="295" r:id="rId11"/>
    <p:sldId id="261" r:id="rId12"/>
    <p:sldId id="265" r:id="rId13"/>
    <p:sldId id="264" r:id="rId14"/>
    <p:sldId id="266" r:id="rId15"/>
    <p:sldId id="296" r:id="rId16"/>
    <p:sldId id="269" r:id="rId17"/>
    <p:sldId id="270" r:id="rId18"/>
    <p:sldId id="271" r:id="rId19"/>
    <p:sldId id="272" r:id="rId20"/>
    <p:sldId id="273" r:id="rId21"/>
    <p:sldId id="274" r:id="rId22"/>
    <p:sldId id="284" r:id="rId23"/>
    <p:sldId id="293" r:id="rId24"/>
    <p:sldId id="275" r:id="rId25"/>
    <p:sldId id="276" r:id="rId26"/>
    <p:sldId id="277" r:id="rId27"/>
    <p:sldId id="278" r:id="rId28"/>
    <p:sldId id="279" r:id="rId29"/>
    <p:sldId id="281" r:id="rId30"/>
    <p:sldId id="282" r:id="rId31"/>
    <p:sldId id="283" r:id="rId32"/>
    <p:sldId id="291" r:id="rId33"/>
    <p:sldId id="292" r:id="rId34"/>
    <p:sldId id="290" r:id="rId35"/>
    <p:sldId id="289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FF"/>
    <a:srgbClr val="FF0000"/>
    <a:srgbClr val="33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9BA3D-2FE7-47BB-AC93-97FBF9CAB85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58C67-F060-41F1-9B4F-0FF6C24BBE1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2B401-FE28-4FA8-8B2F-18A249900D2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87BEC-97AD-4F2A-869B-1FEC0879F90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1FB7B63-B99B-45B9-B1CA-A63074FE99F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179B9-FFCE-4029-8E01-910870FDED9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20A1C-2344-4CFC-A4AD-55090141E4F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41794-F2D1-4D43-94F0-A46B75EB7C2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2D3AA-E7DE-4D21-ACA5-A7879B58423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71309-572B-49D9-A6FA-1536538D2F4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D32A1-5FCC-45B6-9BB3-D7DA57C8CB0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53048-7E29-49DB-8E58-F05F75D719B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4697F-96A9-4A1B-97C9-E362126581C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0D5E7-B6C5-474B-93D9-5F1D8E46500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49B4B-EB48-49BB-BFEC-7D3D3476C3D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626E5-463B-4718-B3F5-64FFDBE5795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D701C-74F9-466F-8818-C44013DAEEF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7A744-B7D1-424F-A69F-7E1D16D4AC5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4D2DE-FA79-4AC2-88A7-75D09110B2E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D55EE-5792-4273-956A-D6BDFF65124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2B1CE-E225-4BEE-9538-C73E5F73F91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47B4A-76DB-4B5F-A84C-5ECDEE707FA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69685-030D-47E5-99DC-3B0AD4A15A5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fld id="{E7BB4442-48EE-4CC8-940B-6A5E9FED576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410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0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0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0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0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1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1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6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1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1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1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1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6" cy="7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1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1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1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1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2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2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2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2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2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2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2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2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2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2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6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3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3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3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6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3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6" cy="76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3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3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6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2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3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96DDECD3-5822-475B-82C8-CFBE9CCCD4E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74" r:id="rId2"/>
    <p:sldLayoutId id="2147483783" r:id="rId3"/>
    <p:sldLayoutId id="2147483775" r:id="rId4"/>
    <p:sldLayoutId id="2147483776" r:id="rId5"/>
    <p:sldLayoutId id="2147483777" r:id="rId6"/>
    <p:sldLayoutId id="2147483778" r:id="rId7"/>
    <p:sldLayoutId id="2147483784" r:id="rId8"/>
    <p:sldLayoutId id="2147483785" r:id="rId9"/>
    <p:sldLayoutId id="2147483779" r:id="rId10"/>
    <p:sldLayoutId id="214748378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image" Target="../media/image12.emf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3" y="3200400"/>
            <a:ext cx="7929562" cy="2228850"/>
          </a:xfrm>
        </p:spPr>
        <p:txBody>
          <a:bodyPr/>
          <a:lstStyle/>
          <a:p>
            <a:pPr algn="l" eaLnBrk="1" hangingPunct="1">
              <a:buFont typeface="Arial" pitchFamily="34" charset="0"/>
              <a:buChar char="•"/>
            </a:pPr>
            <a:r>
              <a:rPr lang="ru-RU" sz="5400" smtClean="0"/>
              <a:t> </a:t>
            </a:r>
            <a:r>
              <a:rPr lang="ru-RU" sz="5400" smtClean="0">
                <a:hlinkClick r:id="rId2" action="ppaction://hlinksldjump"/>
              </a:rPr>
              <a:t>Правило умножения для комбинаторных задач.</a:t>
            </a:r>
            <a:endParaRPr lang="ru-RU" sz="5400" smtClean="0"/>
          </a:p>
          <a:p>
            <a:pPr algn="l" eaLnBrk="1" hangingPunct="1">
              <a:buFont typeface="Arial" pitchFamily="34" charset="0"/>
              <a:buChar char="•"/>
            </a:pPr>
            <a:r>
              <a:rPr lang="ru-RU" sz="5400" smtClean="0"/>
              <a:t> </a:t>
            </a:r>
            <a:r>
              <a:rPr lang="ru-RU" sz="5400" smtClean="0">
                <a:hlinkClick r:id="rId3" action="ppaction://hlinksldjump"/>
              </a:rPr>
              <a:t>Раскрытие скобок.</a:t>
            </a:r>
            <a:endParaRPr lang="ru-RU" sz="540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313"/>
            <a:ext cx="8929688" cy="31432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Мультимедийные</a:t>
            </a:r>
            <a:r>
              <a:rPr lang="ru-RU" sz="4800" b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презентации 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для 6 класса по математике.</a:t>
            </a:r>
            <a:br>
              <a:rPr lang="ru-RU" smtClean="0"/>
            </a:br>
            <a:r>
              <a:rPr lang="ru-RU" smtClean="0"/>
              <a:t>Автор: Трофимова Елена </a:t>
            </a:r>
            <a:r>
              <a:rPr lang="ru-RU" smtClean="0"/>
              <a:t>Иозасовна</a:t>
            </a:r>
            <a:endParaRPr lang="ru-RU"/>
          </a:p>
        </p:txBody>
      </p:sp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571500" y="285750"/>
            <a:ext cx="8286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МОУ «Абазинская средняя общеобразовательная школа №50»</a:t>
            </a:r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7572396" y="5000636"/>
            <a:ext cx="1214446" cy="1357322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0" u="sng" smtClean="0"/>
              <a:t>Задание:</a:t>
            </a:r>
            <a:r>
              <a:rPr lang="ru-RU" sz="3200" b="0" smtClean="0"/>
              <a:t> Отметьте на координатной плоскости точки: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7210425" cy="44116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b="1" smtClean="0"/>
              <a:t>А (- 3;2)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smtClean="0"/>
              <a:t>В (2;2)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smtClean="0"/>
              <a:t>С (-1;6)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smtClean="0"/>
              <a:t>Д (1;- 4)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b="1" smtClean="0"/>
              <a:t>Запишите координаты точки пересечения отрезка АВ и прямой СД.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0" y="1000125"/>
            <a:ext cx="3024188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 стрелкой 7"/>
          <p:cNvCxnSpPr/>
          <p:nvPr/>
        </p:nvCxnSpPr>
        <p:spPr>
          <a:xfrm>
            <a:off x="4143375" y="2500313"/>
            <a:ext cx="2786063" cy="1587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endCxn id="17412" idx="0"/>
          </p:cNvCxnSpPr>
          <p:nvPr/>
        </p:nvCxnSpPr>
        <p:spPr>
          <a:xfrm rot="5400000" flipH="1" flipV="1">
            <a:off x="4078288" y="2422525"/>
            <a:ext cx="2857500" cy="1270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0" u="sng" smtClean="0"/>
              <a:t>Задание:</a:t>
            </a:r>
            <a:r>
              <a:rPr lang="ru-RU" sz="3200" b="0" smtClean="0"/>
              <a:t> Найдите значение выражения: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846137"/>
          </a:xfrm>
          <a:ln w="38100">
            <a:solidFill>
              <a:schemeClr val="tx2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600" smtClean="0"/>
              <a:t>(-4,2+2,48)</a:t>
            </a:r>
            <a:r>
              <a:rPr lang="en-US" sz="3600" smtClean="0">
                <a:cs typeface="Arial" pitchFamily="34" charset="0"/>
              </a:rPr>
              <a:t>·</a:t>
            </a:r>
            <a:r>
              <a:rPr lang="ru-RU" sz="3600" smtClean="0">
                <a:cs typeface="Arial" pitchFamily="34" charset="0"/>
              </a:rPr>
              <a:t>(-1,5)+(-17,29 - 2,71)</a:t>
            </a:r>
            <a:r>
              <a:rPr lang="en-US" sz="3600" smtClean="0">
                <a:cs typeface="Arial" pitchFamily="34" charset="0"/>
              </a:rPr>
              <a:t>:</a:t>
            </a:r>
            <a:r>
              <a:rPr lang="ru-RU" sz="3600" smtClean="0">
                <a:cs typeface="Arial" pitchFamily="34" charset="0"/>
              </a:rPr>
              <a:t>(-2,5)</a:t>
            </a:r>
            <a:endParaRPr lang="en-US" sz="3600" smtClean="0">
              <a:cs typeface="Arial" pitchFamily="34" charset="0"/>
            </a:endParaRPr>
          </a:p>
        </p:txBody>
      </p:sp>
      <p:sp>
        <p:nvSpPr>
          <p:cNvPr id="18436" name="Rectangle 9"/>
          <p:cNvSpPr>
            <a:spLocks noChangeArrowheads="1"/>
          </p:cNvSpPr>
          <p:nvPr/>
        </p:nvSpPr>
        <p:spPr bwMode="auto">
          <a:xfrm>
            <a:off x="1187450" y="2708275"/>
            <a:ext cx="985838" cy="3603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- 1,72</a:t>
            </a:r>
          </a:p>
        </p:txBody>
      </p:sp>
      <p:sp>
        <p:nvSpPr>
          <p:cNvPr id="18437" name="Rectangle 10"/>
          <p:cNvSpPr>
            <a:spLocks noChangeArrowheads="1"/>
          </p:cNvSpPr>
          <p:nvPr/>
        </p:nvSpPr>
        <p:spPr bwMode="auto">
          <a:xfrm>
            <a:off x="2411413" y="2708275"/>
            <a:ext cx="914400" cy="3603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2,58</a:t>
            </a:r>
          </a:p>
        </p:txBody>
      </p:sp>
      <p:sp>
        <p:nvSpPr>
          <p:cNvPr id="18438" name="Rectangle 11"/>
          <p:cNvSpPr>
            <a:spLocks noChangeArrowheads="1"/>
          </p:cNvSpPr>
          <p:nvPr/>
        </p:nvSpPr>
        <p:spPr bwMode="auto">
          <a:xfrm>
            <a:off x="3779838" y="2708275"/>
            <a:ext cx="914400" cy="36036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FF0000"/>
                </a:solidFill>
              </a:rPr>
              <a:t>10,58</a:t>
            </a:r>
          </a:p>
        </p:txBody>
      </p:sp>
      <p:sp>
        <p:nvSpPr>
          <p:cNvPr id="18439" name="Rectangle 12"/>
          <p:cNvSpPr>
            <a:spLocks noChangeArrowheads="1"/>
          </p:cNvSpPr>
          <p:nvPr/>
        </p:nvSpPr>
        <p:spPr bwMode="auto">
          <a:xfrm>
            <a:off x="5508625" y="2708275"/>
            <a:ext cx="914400" cy="3603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- 20</a:t>
            </a:r>
          </a:p>
        </p:txBody>
      </p:sp>
      <p:sp>
        <p:nvSpPr>
          <p:cNvPr id="18440" name="Rectangle 13"/>
          <p:cNvSpPr>
            <a:spLocks noChangeArrowheads="1"/>
          </p:cNvSpPr>
          <p:nvPr/>
        </p:nvSpPr>
        <p:spPr bwMode="auto">
          <a:xfrm>
            <a:off x="6948488" y="2708275"/>
            <a:ext cx="914400" cy="3603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8</a:t>
            </a:r>
          </a:p>
        </p:txBody>
      </p:sp>
      <p:pic>
        <p:nvPicPr>
          <p:cNvPr id="22542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36449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0" u="sng" smtClean="0"/>
              <a:t>Задание:</a:t>
            </a:r>
            <a:r>
              <a:rPr lang="ru-RU" sz="3200" b="0" smtClean="0"/>
              <a:t> Найдите значение выражения: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846137"/>
          </a:xfrm>
          <a:ln w="38100">
            <a:solidFill>
              <a:schemeClr val="tx2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600" smtClean="0"/>
              <a:t>(-4,2+2,48)</a:t>
            </a:r>
            <a:r>
              <a:rPr lang="en-US" sz="3600" smtClean="0">
                <a:cs typeface="Arial" pitchFamily="34" charset="0"/>
              </a:rPr>
              <a:t>·</a:t>
            </a:r>
            <a:r>
              <a:rPr lang="ru-RU" sz="3600" smtClean="0">
                <a:cs typeface="Arial" pitchFamily="34" charset="0"/>
              </a:rPr>
              <a:t>(-1,5)+(-17,29 - 2,71)</a:t>
            </a:r>
            <a:r>
              <a:rPr lang="en-US" sz="3600" smtClean="0">
                <a:cs typeface="Arial" pitchFamily="34" charset="0"/>
              </a:rPr>
              <a:t>:</a:t>
            </a:r>
            <a:r>
              <a:rPr lang="ru-RU" sz="3600" smtClean="0">
                <a:cs typeface="Arial" pitchFamily="34" charset="0"/>
              </a:rPr>
              <a:t>(-2,5)</a:t>
            </a:r>
            <a:endParaRPr lang="en-US" sz="3600" smtClean="0">
              <a:cs typeface="Arial" pitchFamily="34" charset="0"/>
            </a:endParaRPr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1476375" y="26368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1</a:t>
            </a:r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2700338" y="26368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3</a:t>
            </a:r>
          </a:p>
        </p:txBody>
      </p:sp>
      <p:sp>
        <p:nvSpPr>
          <p:cNvPr id="19462" name="Oval 6"/>
          <p:cNvSpPr>
            <a:spLocks noChangeArrowheads="1"/>
          </p:cNvSpPr>
          <p:nvPr/>
        </p:nvSpPr>
        <p:spPr bwMode="auto">
          <a:xfrm>
            <a:off x="7164388" y="26368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4</a:t>
            </a:r>
          </a:p>
        </p:txBody>
      </p: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5795963" y="26368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2</a:t>
            </a:r>
          </a:p>
        </p:txBody>
      </p:sp>
      <p:sp>
        <p:nvSpPr>
          <p:cNvPr id="19464" name="Oval 8"/>
          <p:cNvSpPr>
            <a:spLocks noChangeArrowheads="1"/>
          </p:cNvSpPr>
          <p:nvPr/>
        </p:nvSpPr>
        <p:spPr bwMode="auto">
          <a:xfrm>
            <a:off x="3995738" y="26368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5</a:t>
            </a:r>
          </a:p>
        </p:txBody>
      </p:sp>
      <p:pic>
        <p:nvPicPr>
          <p:cNvPr id="21513" name="Picture 9" descr="аним1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4005263"/>
            <a:ext cx="2017713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Дома: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6707188" cy="1854200"/>
          </a:xfrm>
          <a:ln w="38100">
            <a:solidFill>
              <a:schemeClr val="tx2"/>
            </a:solidFill>
          </a:ln>
        </p:spPr>
        <p:txBody>
          <a:bodyPr/>
          <a:lstStyle/>
          <a:p>
            <a:pPr eaLnBrk="1" hangingPunct="1"/>
            <a:r>
              <a:rPr lang="ru-RU" smtClean="0"/>
              <a:t>Стр. 254 Контрольная работа № 3</a:t>
            </a:r>
          </a:p>
          <a:p>
            <a:pPr eaLnBrk="1" hangingPunct="1"/>
            <a:r>
              <a:rPr lang="ru-RU" smtClean="0"/>
              <a:t>Задание: №1 </a:t>
            </a:r>
          </a:p>
          <a:p>
            <a:pPr eaLnBrk="1" hangingPunct="1"/>
            <a:r>
              <a:rPr lang="ru-RU" smtClean="0"/>
              <a:t>Задание: №3 (а)</a:t>
            </a:r>
          </a:p>
        </p:txBody>
      </p:sp>
      <p:pic>
        <p:nvPicPr>
          <p:cNvPr id="24580" name="Picture 4" descr="j0196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4032250"/>
            <a:ext cx="2665412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3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500063"/>
            <a:ext cx="7543800" cy="1295400"/>
          </a:xfrm>
        </p:spPr>
        <p:txBody>
          <a:bodyPr/>
          <a:lstStyle/>
          <a:p>
            <a:r>
              <a:rPr lang="ru-RU" smtClean="0"/>
              <a:t>Спасибо за урок!</a:t>
            </a:r>
          </a:p>
        </p:txBody>
      </p:sp>
      <p:pic>
        <p:nvPicPr>
          <p:cNvPr id="15364" name="Picture 4" descr="j01985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2214563"/>
            <a:ext cx="5545137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1341438"/>
            <a:ext cx="6315075" cy="1462087"/>
          </a:xfrm>
        </p:spPr>
        <p:txBody>
          <a:bodyPr/>
          <a:lstStyle/>
          <a:p>
            <a:pPr eaLnBrk="1" hangingPunct="1"/>
            <a:r>
              <a:rPr lang="ru-RU" u="sng" smtClean="0"/>
              <a:t>Тема урока: </a:t>
            </a:r>
            <a:br>
              <a:rPr lang="ru-RU" u="sng" smtClean="0"/>
            </a:br>
            <a:r>
              <a:rPr lang="ru-RU" smtClean="0"/>
              <a:t>Раскрытие скобок.</a:t>
            </a:r>
          </a:p>
        </p:txBody>
      </p:sp>
      <p:pic>
        <p:nvPicPr>
          <p:cNvPr id="2053" name="Picture 5" descr="удивленный мышонок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3000375"/>
            <a:ext cx="1746250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j01962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469900"/>
            <a:ext cx="21431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000250" y="3357563"/>
            <a:ext cx="5097463" cy="2054225"/>
          </a:xfrm>
        </p:spPr>
        <p:txBody>
          <a:bodyPr/>
          <a:lstStyle/>
          <a:p>
            <a:pPr algn="ctr" eaLnBrk="1" hangingPunct="1"/>
            <a:r>
              <a:rPr lang="ru-RU" b="1" smtClean="0"/>
              <a:t>Математику нельзя изучать, наблюдая, как это делает сосед! </a:t>
            </a:r>
          </a:p>
          <a:p>
            <a:pPr algn="ctr" eaLnBrk="1" hangingPunct="1"/>
            <a:r>
              <a:rPr lang="ru-RU" b="1" smtClean="0"/>
              <a:t>А. Нивен</a:t>
            </a:r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7572375" y="5715000"/>
            <a:ext cx="928688" cy="928688"/>
          </a:xfrm>
          <a:prstGeom prst="actionButtonHom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Управляющая кнопка: далее 7">
            <a:hlinkClick r:id="rId6" action="ppaction://hlinksldjump" highlightClick="1"/>
          </p:cNvPr>
          <p:cNvSpPr/>
          <p:nvPr/>
        </p:nvSpPr>
        <p:spPr>
          <a:xfrm>
            <a:off x="500063" y="6000750"/>
            <a:ext cx="571500" cy="642938"/>
          </a:xfrm>
          <a:prstGeom prst="actionButtonForwardNex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iveby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3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779462"/>
          </a:xfrm>
        </p:spPr>
        <p:txBody>
          <a:bodyPr/>
          <a:lstStyle/>
          <a:p>
            <a:pPr algn="ctr" eaLnBrk="1" hangingPunct="1"/>
            <a:r>
              <a:rPr lang="ru-RU" smtClean="0">
                <a:latin typeface="Batang"/>
              </a:rPr>
              <a:t>Выполните действия:</a:t>
            </a:r>
            <a:r>
              <a:rPr lang="ru-RU" i="1" smtClean="0">
                <a:solidFill>
                  <a:schemeClr val="tx1"/>
                </a:solidFill>
                <a:latin typeface="Batang"/>
              </a:rPr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295400"/>
            <a:ext cx="3581400" cy="5257800"/>
          </a:xfrm>
        </p:spPr>
        <p:txBody>
          <a:bodyPr/>
          <a:lstStyle/>
          <a:p>
            <a:pPr marL="609600" indent="-609600" algn="ctr" eaLnBrk="1" hangingPunct="1">
              <a:buFontTx/>
              <a:buAutoNum type="arabicPeriod"/>
            </a:pPr>
            <a:r>
              <a:rPr lang="ru-RU" b="1" i="1" smtClean="0">
                <a:latin typeface="Batang"/>
              </a:rPr>
              <a:t>- 70 : 10  =  </a:t>
            </a:r>
          </a:p>
          <a:p>
            <a:pPr marL="609600" indent="-609600" algn="ctr" eaLnBrk="1" hangingPunct="1">
              <a:buFontTx/>
              <a:buAutoNum type="arabicPeriod"/>
            </a:pPr>
            <a:r>
              <a:rPr lang="ru-RU" b="1" i="1" smtClean="0">
                <a:latin typeface="Batang"/>
              </a:rPr>
              <a:t>60 : (-2)  =</a:t>
            </a:r>
          </a:p>
          <a:p>
            <a:pPr marL="609600" indent="-609600" algn="ctr" eaLnBrk="1" hangingPunct="1">
              <a:buFontTx/>
              <a:buAutoNum type="arabicPeriod"/>
            </a:pPr>
            <a:r>
              <a:rPr lang="ru-RU" b="1" i="1" smtClean="0">
                <a:latin typeface="Batang"/>
              </a:rPr>
              <a:t>- 160 + 40  = </a:t>
            </a:r>
          </a:p>
          <a:p>
            <a:pPr marL="609600" indent="-609600" algn="ctr" eaLnBrk="1" hangingPunct="1">
              <a:buFontTx/>
              <a:buAutoNum type="arabicPeriod"/>
            </a:pPr>
            <a:r>
              <a:rPr lang="ru-RU" b="1" i="1" smtClean="0">
                <a:latin typeface="Batang"/>
              </a:rPr>
              <a:t>- 300 : (-100) = </a:t>
            </a:r>
          </a:p>
          <a:p>
            <a:pPr marL="609600" indent="-609600" algn="ctr" eaLnBrk="1" hangingPunct="1">
              <a:buFontTx/>
              <a:buAutoNum type="arabicPeriod"/>
            </a:pPr>
            <a:r>
              <a:rPr lang="ru-RU" b="1" i="1" smtClean="0">
                <a:latin typeface="Batang"/>
              </a:rPr>
              <a:t>(-90)+(- 909)=</a:t>
            </a:r>
          </a:p>
          <a:p>
            <a:pPr marL="609600" indent="-609600" algn="ctr" eaLnBrk="1" hangingPunct="1">
              <a:buFontTx/>
              <a:buAutoNum type="arabicPeriod"/>
            </a:pPr>
            <a:r>
              <a:rPr lang="ru-RU" b="1" i="1" smtClean="0">
                <a:latin typeface="Batang"/>
              </a:rPr>
              <a:t>- 150 + 400 =</a:t>
            </a:r>
          </a:p>
          <a:p>
            <a:pPr marL="609600" indent="-609600" algn="ctr" eaLnBrk="1" hangingPunct="1">
              <a:buFontTx/>
              <a:buAutoNum type="arabicPeriod"/>
            </a:pPr>
            <a:r>
              <a:rPr lang="ru-RU" b="1" i="1" smtClean="0">
                <a:latin typeface="Batang"/>
              </a:rPr>
              <a:t>- 90 + 125 =</a:t>
            </a:r>
          </a:p>
          <a:p>
            <a:pPr marL="609600" indent="-609600" algn="ctr" eaLnBrk="1" hangingPunct="1">
              <a:buFontTx/>
              <a:buNone/>
            </a:pPr>
            <a:r>
              <a:rPr lang="ru-RU" b="1" i="1" smtClean="0">
                <a:latin typeface="Batang"/>
              </a:rPr>
              <a:t>8. (- 400)+(- 111)=</a:t>
            </a:r>
          </a:p>
          <a:p>
            <a:pPr marL="609600" indent="-609600" algn="ctr" eaLnBrk="1" hangingPunct="1">
              <a:buFontTx/>
              <a:buAutoNum type="arabicPeriod"/>
            </a:pPr>
            <a:endParaRPr lang="ru-RU" b="1" i="1" smtClean="0">
              <a:latin typeface="Batang"/>
            </a:endParaRPr>
          </a:p>
          <a:p>
            <a:pPr marL="609600" indent="-609600" algn="ctr" eaLnBrk="1" hangingPunct="1">
              <a:buFontTx/>
              <a:buAutoNum type="arabicPeriod"/>
            </a:pPr>
            <a:endParaRPr lang="ru-RU" b="1" i="1" smtClean="0">
              <a:latin typeface="Batang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4859338" y="1268413"/>
            <a:ext cx="111283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ru-RU" sz="3200" b="1" i="1">
                <a:latin typeface="Batang"/>
                <a:cs typeface="Times New Roman" pitchFamily="18" charset="0"/>
              </a:rPr>
              <a:t>- 7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4932363" y="1844675"/>
            <a:ext cx="130968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ru-RU" sz="3200" b="1" i="1">
                <a:latin typeface="Batang"/>
                <a:cs typeface="Times New Roman" pitchFamily="18" charset="0"/>
              </a:rPr>
              <a:t>- 30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5076825" y="2420938"/>
            <a:ext cx="14398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ru-RU" sz="3200" b="1" i="1">
                <a:latin typeface="Batang"/>
                <a:cs typeface="Times New Roman" pitchFamily="18" charset="0"/>
              </a:rPr>
              <a:t>- 120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5286375" y="2857500"/>
            <a:ext cx="76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5143500" y="3429000"/>
            <a:ext cx="175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ru-RU" sz="3200" b="1" i="1">
                <a:latin typeface="Batang"/>
                <a:cs typeface="Times New Roman" pitchFamily="18" charset="0"/>
              </a:rPr>
              <a:t>- 999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5072063" y="4000500"/>
            <a:ext cx="1600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ru-RU" sz="3200" b="1" i="1">
                <a:latin typeface="Batang"/>
                <a:cs typeface="Times New Roman" pitchFamily="18" charset="0"/>
              </a:rPr>
              <a:t>250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5000625" y="4572000"/>
            <a:ext cx="1676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ru-RU" sz="3200" b="1" i="1">
                <a:latin typeface="Batang"/>
                <a:cs typeface="Times New Roman" pitchFamily="18" charset="0"/>
              </a:rPr>
              <a:t>35</a:t>
            </a: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5143500" y="5072063"/>
            <a:ext cx="1371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ru-RU" sz="3200" b="1" i="1">
                <a:latin typeface="Batang"/>
                <a:cs typeface="Times New Roman" pitchFamily="18" charset="0"/>
              </a:rPr>
              <a:t>- 511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19" grpId="0" autoUpdateAnimBg="0"/>
      <p:bldP spid="9220" grpId="0" autoUpdateAnimBg="0"/>
      <p:bldP spid="9221" grpId="0" autoUpdateAnimBg="0"/>
      <p:bldP spid="9222" grpId="0" autoUpdateAnimBg="0"/>
      <p:bldP spid="9223" grpId="0" autoUpdateAnimBg="0"/>
      <p:bldP spid="9224" grpId="0" autoUpdateAnimBg="0"/>
      <p:bldP spid="9225" grpId="0" autoUpdateAnimBg="0"/>
      <p:bldP spid="9226" grpId="0" autoUpdateAnimBg="0"/>
      <p:bldP spid="922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762000"/>
          </a:xfrm>
        </p:spPr>
        <p:txBody>
          <a:bodyPr/>
          <a:lstStyle/>
          <a:p>
            <a:pPr eaLnBrk="1" hangingPunct="1"/>
            <a:r>
              <a:rPr lang="ru-RU" smtClean="0">
                <a:latin typeface="Batang"/>
              </a:rPr>
              <a:t>Выполните умножение: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6858000" y="914400"/>
            <a:ext cx="1524000" cy="762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>
                <a:latin typeface="Times New Roman" pitchFamily="18" charset="0"/>
                <a:cs typeface="Times New Roman" pitchFamily="18" charset="0"/>
              </a:rPr>
              <a:t>0,3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7467600" y="2276475"/>
            <a:ext cx="1676400" cy="762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>
                <a:latin typeface="Times New Roman" pitchFamily="18" charset="0"/>
                <a:cs typeface="Times New Roman" pitchFamily="18" charset="0"/>
              </a:rPr>
              <a:t>- 6,3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7596188" y="3644900"/>
            <a:ext cx="1066800" cy="762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468313" y="981075"/>
            <a:ext cx="7488237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457200">
              <a:tabLst>
                <a:tab pos="457200" algn="l"/>
              </a:tabLst>
            </a:pPr>
            <a:r>
              <a:rPr lang="ru-RU" sz="4000" b="1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400" b="1">
                <a:latin typeface="Times New Roman" pitchFamily="18" charset="0"/>
                <a:cs typeface="Times New Roman" pitchFamily="18" charset="0"/>
              </a:rPr>
              <a:t>1) 0,3  · (-0,5)  ·  2 </a:t>
            </a:r>
            <a:r>
              <a:rPr lang="en-US" sz="4400" b="1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4400" b="1">
                <a:latin typeface="Times New Roman" pitchFamily="18" charset="0"/>
                <a:cs typeface="Times New Roman" pitchFamily="18" charset="0"/>
              </a:rPr>
              <a:t> (-1)=</a:t>
            </a:r>
          </a:p>
          <a:p>
            <a:pPr marL="228600" indent="-457200">
              <a:tabLst>
                <a:tab pos="457200" algn="l"/>
              </a:tabLst>
            </a:pPr>
            <a:endParaRPr lang="ru-RU" sz="4400" b="1">
              <a:latin typeface="Times New Roman" pitchFamily="18" charset="0"/>
              <a:cs typeface="Times New Roman" pitchFamily="18" charset="0"/>
            </a:endParaRPr>
          </a:p>
          <a:p>
            <a:pPr marL="228600" indent="-457200" eaLnBrk="0" hangingPunct="0">
              <a:tabLst>
                <a:tab pos="457200" algn="l"/>
              </a:tabLst>
            </a:pPr>
            <a:r>
              <a:rPr lang="ru-RU" sz="4400" b="1">
                <a:latin typeface="Times New Roman" pitchFamily="18" charset="0"/>
                <a:cs typeface="Times New Roman" pitchFamily="18" charset="0"/>
              </a:rPr>
              <a:t>    2) 0,25</a:t>
            </a:r>
            <a:r>
              <a:rPr lang="en-US" sz="4400" b="1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4400" b="1">
                <a:latin typeface="Times New Roman" pitchFamily="18" charset="0"/>
                <a:cs typeface="Times New Roman" pitchFamily="18" charset="0"/>
              </a:rPr>
              <a:t> (-1) · (- 6,3) · (-4) =</a:t>
            </a:r>
          </a:p>
          <a:p>
            <a:pPr marL="228600" indent="-457200" eaLnBrk="0" hangingPunct="0">
              <a:tabLst>
                <a:tab pos="457200" algn="l"/>
              </a:tabLst>
            </a:pPr>
            <a:endParaRPr lang="ru-RU" sz="4400" b="1">
              <a:latin typeface="Times New Roman" pitchFamily="18" charset="0"/>
              <a:cs typeface="Times New Roman" pitchFamily="18" charset="0"/>
            </a:endParaRPr>
          </a:p>
          <a:p>
            <a:pPr marL="228600" indent="-457200" eaLnBrk="0" hangingPunct="0">
              <a:tabLst>
                <a:tab pos="457200" algn="l"/>
              </a:tabLst>
            </a:pPr>
            <a:r>
              <a:rPr lang="ru-RU" sz="4400" b="1">
                <a:latin typeface="Times New Roman" pitchFamily="18" charset="0"/>
                <a:cs typeface="Times New Roman" pitchFamily="18" charset="0"/>
              </a:rPr>
              <a:t>    3)(-2,5) · (0,4) · 50 · (-0,02) =</a:t>
            </a:r>
          </a:p>
          <a:p>
            <a:pPr marL="228600" indent="-457200" eaLnBrk="0" hangingPunct="0">
              <a:tabLst>
                <a:tab pos="457200" algn="l"/>
              </a:tabLst>
            </a:pPr>
            <a:endParaRPr lang="ru-RU" sz="4400" b="1">
              <a:latin typeface="Times New Roman" pitchFamily="18" charset="0"/>
              <a:cs typeface="Times New Roman" pitchFamily="18" charset="0"/>
            </a:endParaRPr>
          </a:p>
          <a:p>
            <a:pPr marL="228600" indent="-457200" eaLnBrk="0" hangingPunct="0">
              <a:tabLst>
                <a:tab pos="457200" algn="l"/>
              </a:tabLst>
            </a:pPr>
            <a:r>
              <a:rPr lang="ru-RU" sz="4400" b="1">
                <a:latin typeface="Times New Roman" pitchFamily="18" charset="0"/>
                <a:cs typeface="Times New Roman" pitchFamily="18" charset="0"/>
              </a:rPr>
              <a:t> 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utoUpdateAnimBg="0"/>
      <p:bldP spid="11268" grpId="0" autoUpdateAnimBg="0"/>
      <p:bldP spid="11269" grpId="0" autoUpdateAnimBg="0"/>
      <p:bldP spid="11270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9600" i="1" smtClean="0">
                <a:latin typeface="Times New Roman" pitchFamily="18" charset="0"/>
              </a:rPr>
              <a:t>+(а – в + с)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719263"/>
            <a:ext cx="8401050" cy="4411662"/>
          </a:xfrm>
        </p:spPr>
        <p:txBody>
          <a:bodyPr/>
          <a:lstStyle/>
          <a:p>
            <a:pPr eaLnBrk="1" hangingPunct="1"/>
            <a:r>
              <a:rPr lang="ru-RU" smtClean="0"/>
              <a:t>Если перед скобками стоит знак +, это значит, что все слагаемые в скобках надо умножить на 1, т.е., РАСКРЫВАЯ СКОБКИ , ОСТАВИТЬ ИХ БЕЗ ИЗМЕНЕНИЯ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971550" y="4868863"/>
            <a:ext cx="7793038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ru-RU" sz="9600" i="1">
                <a:solidFill>
                  <a:schemeClr val="tx2"/>
                </a:solidFill>
                <a:latin typeface="Times New Roman" pitchFamily="18" charset="0"/>
              </a:rPr>
              <a:t>+1</a:t>
            </a:r>
            <a:r>
              <a:rPr lang="en-US" sz="96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9600" i="1">
                <a:solidFill>
                  <a:schemeClr val="tx2"/>
                </a:solidFill>
                <a:latin typeface="Times New Roman" pitchFamily="18" charset="0"/>
              </a:rPr>
              <a:t>(а – в + с)</a:t>
            </a:r>
          </a:p>
        </p:txBody>
      </p:sp>
      <p:sp>
        <p:nvSpPr>
          <p:cNvPr id="25605" name="Arc 9"/>
          <p:cNvSpPr>
            <a:spLocks/>
          </p:cNvSpPr>
          <p:nvPr/>
        </p:nvSpPr>
        <p:spPr bwMode="auto">
          <a:xfrm>
            <a:off x="2268538" y="4724400"/>
            <a:ext cx="1417637" cy="542925"/>
          </a:xfrm>
          <a:custGeom>
            <a:avLst/>
            <a:gdLst>
              <a:gd name="T0" fmla="*/ 53360970 w 43200"/>
              <a:gd name="T1" fmla="*/ 2147483647 h 23016"/>
              <a:gd name="T2" fmla="*/ 2147483647 w 43200"/>
              <a:gd name="T3" fmla="*/ 2147483647 h 23016"/>
              <a:gd name="T4" fmla="*/ 2147483647 w 43200"/>
              <a:gd name="T5" fmla="*/ 2147483647 h 23016"/>
              <a:gd name="T6" fmla="*/ 0 60000 65536"/>
              <a:gd name="T7" fmla="*/ 0 60000 65536"/>
              <a:gd name="T8" fmla="*/ 0 60000 65536"/>
              <a:gd name="T9" fmla="*/ 0 w 43200"/>
              <a:gd name="T10" fmla="*/ 0 h 23016"/>
              <a:gd name="T11" fmla="*/ 43200 w 43200"/>
              <a:gd name="T12" fmla="*/ 23016 h 230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016" fill="none" extrusionOk="0">
                <a:moveTo>
                  <a:pt x="46" y="23015"/>
                </a:moveTo>
                <a:cubicBezTo>
                  <a:pt x="15" y="22544"/>
                  <a:pt x="0" y="2207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3016" stroke="0" extrusionOk="0">
                <a:moveTo>
                  <a:pt x="46" y="23015"/>
                </a:moveTo>
                <a:cubicBezTo>
                  <a:pt x="15" y="22544"/>
                  <a:pt x="0" y="2207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6" name="Arc 11"/>
          <p:cNvSpPr>
            <a:spLocks/>
          </p:cNvSpPr>
          <p:nvPr/>
        </p:nvSpPr>
        <p:spPr bwMode="auto">
          <a:xfrm>
            <a:off x="2268538" y="4654550"/>
            <a:ext cx="3095625" cy="566738"/>
          </a:xfrm>
          <a:custGeom>
            <a:avLst/>
            <a:gdLst>
              <a:gd name="T0" fmla="*/ 1212777727 w 43200"/>
              <a:gd name="T1" fmla="*/ 2147483647 h 24055"/>
              <a:gd name="T2" fmla="*/ 2147483647 w 43200"/>
              <a:gd name="T3" fmla="*/ 2147483647 h 24055"/>
              <a:gd name="T4" fmla="*/ 2147483647 w 43200"/>
              <a:gd name="T5" fmla="*/ 2147483647 h 24055"/>
              <a:gd name="T6" fmla="*/ 0 60000 65536"/>
              <a:gd name="T7" fmla="*/ 0 60000 65536"/>
              <a:gd name="T8" fmla="*/ 0 60000 65536"/>
              <a:gd name="T9" fmla="*/ 0 w 43200"/>
              <a:gd name="T10" fmla="*/ 0 h 24055"/>
              <a:gd name="T11" fmla="*/ 43200 w 43200"/>
              <a:gd name="T12" fmla="*/ 24055 h 240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4055" fill="none" extrusionOk="0">
                <a:moveTo>
                  <a:pt x="46" y="23015"/>
                </a:moveTo>
                <a:cubicBezTo>
                  <a:pt x="15" y="22544"/>
                  <a:pt x="0" y="2207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420"/>
                  <a:pt x="43153" y="23239"/>
                  <a:pt x="43060" y="24055"/>
                </a:cubicBezTo>
              </a:path>
              <a:path w="43200" h="24055" stroke="0" extrusionOk="0">
                <a:moveTo>
                  <a:pt x="46" y="23015"/>
                </a:moveTo>
                <a:cubicBezTo>
                  <a:pt x="15" y="22544"/>
                  <a:pt x="0" y="2207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420"/>
                  <a:pt x="43153" y="23239"/>
                  <a:pt x="43060" y="24055"/>
                </a:cubicBezTo>
                <a:lnTo>
                  <a:pt x="2160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7" name="Arc 12"/>
          <p:cNvSpPr>
            <a:spLocks/>
          </p:cNvSpPr>
          <p:nvPr/>
        </p:nvSpPr>
        <p:spPr bwMode="auto">
          <a:xfrm>
            <a:off x="2341563" y="4586288"/>
            <a:ext cx="5051425" cy="569912"/>
          </a:xfrm>
          <a:custGeom>
            <a:avLst/>
            <a:gdLst>
              <a:gd name="T0" fmla="*/ 2147483647 w 43200"/>
              <a:gd name="T1" fmla="*/ 2147483647 h 24185"/>
              <a:gd name="T2" fmla="*/ 2147483647 w 43200"/>
              <a:gd name="T3" fmla="*/ 2147483647 h 24185"/>
              <a:gd name="T4" fmla="*/ 2147483647 w 43200"/>
              <a:gd name="T5" fmla="*/ 2147483647 h 24185"/>
              <a:gd name="T6" fmla="*/ 0 60000 65536"/>
              <a:gd name="T7" fmla="*/ 0 60000 65536"/>
              <a:gd name="T8" fmla="*/ 0 60000 65536"/>
              <a:gd name="T9" fmla="*/ 0 w 43200"/>
              <a:gd name="T10" fmla="*/ 0 h 24185"/>
              <a:gd name="T11" fmla="*/ 43200 w 43200"/>
              <a:gd name="T12" fmla="*/ 24185 h 241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4185" fill="none" extrusionOk="0">
                <a:moveTo>
                  <a:pt x="46" y="23015"/>
                </a:moveTo>
                <a:cubicBezTo>
                  <a:pt x="15" y="22544"/>
                  <a:pt x="0" y="2207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463"/>
                  <a:pt x="43148" y="23327"/>
                  <a:pt x="43044" y="24184"/>
                </a:cubicBezTo>
              </a:path>
              <a:path w="43200" h="24185" stroke="0" extrusionOk="0">
                <a:moveTo>
                  <a:pt x="46" y="23015"/>
                </a:moveTo>
                <a:cubicBezTo>
                  <a:pt x="15" y="22544"/>
                  <a:pt x="0" y="2207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463"/>
                  <a:pt x="43148" y="23327"/>
                  <a:pt x="43044" y="24184"/>
                </a:cubicBezTo>
                <a:lnTo>
                  <a:pt x="2160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8" name="Line 14"/>
          <p:cNvSpPr>
            <a:spLocks noChangeShapeType="1"/>
          </p:cNvSpPr>
          <p:nvPr/>
        </p:nvSpPr>
        <p:spPr bwMode="auto">
          <a:xfrm>
            <a:off x="3563938" y="5084763"/>
            <a:ext cx="144462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9" name="Line 15"/>
          <p:cNvSpPr>
            <a:spLocks noChangeShapeType="1"/>
          </p:cNvSpPr>
          <p:nvPr/>
        </p:nvSpPr>
        <p:spPr bwMode="auto">
          <a:xfrm flipH="1">
            <a:off x="3708400" y="5084763"/>
            <a:ext cx="71438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0" name="Line 16"/>
          <p:cNvSpPr>
            <a:spLocks noChangeShapeType="1"/>
          </p:cNvSpPr>
          <p:nvPr/>
        </p:nvSpPr>
        <p:spPr bwMode="auto">
          <a:xfrm>
            <a:off x="5219700" y="5084763"/>
            <a:ext cx="144463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1" name="Line 17"/>
          <p:cNvSpPr>
            <a:spLocks noChangeShapeType="1"/>
          </p:cNvSpPr>
          <p:nvPr/>
        </p:nvSpPr>
        <p:spPr bwMode="auto">
          <a:xfrm flipH="1">
            <a:off x="5364163" y="5084763"/>
            <a:ext cx="144462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2" name="Line 19"/>
          <p:cNvSpPr>
            <a:spLocks noChangeShapeType="1"/>
          </p:cNvSpPr>
          <p:nvPr/>
        </p:nvSpPr>
        <p:spPr bwMode="auto">
          <a:xfrm>
            <a:off x="7235825" y="5084763"/>
            <a:ext cx="144463" cy="73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3" name="Line 20"/>
          <p:cNvSpPr>
            <a:spLocks noChangeShapeType="1"/>
          </p:cNvSpPr>
          <p:nvPr/>
        </p:nvSpPr>
        <p:spPr bwMode="auto">
          <a:xfrm flipH="1">
            <a:off x="7380288" y="5013325"/>
            <a:ext cx="144462" cy="144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9600" i="1" smtClean="0">
                <a:latin typeface="Times New Roman" pitchFamily="18" charset="0"/>
              </a:rPr>
              <a:t>-(а – в + с)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347075" cy="4114800"/>
          </a:xfrm>
        </p:spPr>
        <p:txBody>
          <a:bodyPr/>
          <a:lstStyle/>
          <a:p>
            <a:pPr eaLnBrk="1" hangingPunct="1"/>
            <a:r>
              <a:rPr lang="ru-RU" smtClean="0"/>
              <a:t>Если перед скобками стоит знак -, это значит, что все слагаемые в скобках надо умножить на - 1, т.е., РАСКРЫВАЯ СКОБКИ , ИЗМЕНИТЬ ЗНАКИ СЛАГАЕМЫХ НА ПРОТИВОПОЛОЖНЫЕ.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971550" y="4868863"/>
            <a:ext cx="7793038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ru-RU" sz="9600" i="1">
                <a:solidFill>
                  <a:schemeClr val="tx2"/>
                </a:solidFill>
                <a:latin typeface="Times New Roman" pitchFamily="18" charset="0"/>
              </a:rPr>
              <a:t>-1</a:t>
            </a:r>
            <a:r>
              <a:rPr lang="en-US" sz="96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9600" i="1">
                <a:solidFill>
                  <a:schemeClr val="tx2"/>
                </a:solidFill>
                <a:latin typeface="Times New Roman" pitchFamily="18" charset="0"/>
              </a:rPr>
              <a:t>(а – в + с)</a:t>
            </a:r>
          </a:p>
        </p:txBody>
      </p:sp>
      <p:sp>
        <p:nvSpPr>
          <p:cNvPr id="26629" name="Arc 5"/>
          <p:cNvSpPr>
            <a:spLocks/>
          </p:cNvSpPr>
          <p:nvPr/>
        </p:nvSpPr>
        <p:spPr bwMode="auto">
          <a:xfrm>
            <a:off x="2268538" y="4724400"/>
            <a:ext cx="1417637" cy="542925"/>
          </a:xfrm>
          <a:custGeom>
            <a:avLst/>
            <a:gdLst>
              <a:gd name="T0" fmla="*/ 53360970 w 43200"/>
              <a:gd name="T1" fmla="*/ 2147483647 h 23016"/>
              <a:gd name="T2" fmla="*/ 2147483647 w 43200"/>
              <a:gd name="T3" fmla="*/ 2147483647 h 23016"/>
              <a:gd name="T4" fmla="*/ 2147483647 w 43200"/>
              <a:gd name="T5" fmla="*/ 2147483647 h 23016"/>
              <a:gd name="T6" fmla="*/ 0 60000 65536"/>
              <a:gd name="T7" fmla="*/ 0 60000 65536"/>
              <a:gd name="T8" fmla="*/ 0 60000 65536"/>
              <a:gd name="T9" fmla="*/ 0 w 43200"/>
              <a:gd name="T10" fmla="*/ 0 h 23016"/>
              <a:gd name="T11" fmla="*/ 43200 w 43200"/>
              <a:gd name="T12" fmla="*/ 23016 h 230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016" fill="none" extrusionOk="0">
                <a:moveTo>
                  <a:pt x="46" y="23015"/>
                </a:moveTo>
                <a:cubicBezTo>
                  <a:pt x="15" y="22544"/>
                  <a:pt x="0" y="2207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3016" stroke="0" extrusionOk="0">
                <a:moveTo>
                  <a:pt x="46" y="23015"/>
                </a:moveTo>
                <a:cubicBezTo>
                  <a:pt x="15" y="22544"/>
                  <a:pt x="0" y="2207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0" name="Arc 6"/>
          <p:cNvSpPr>
            <a:spLocks/>
          </p:cNvSpPr>
          <p:nvPr/>
        </p:nvSpPr>
        <p:spPr bwMode="auto">
          <a:xfrm>
            <a:off x="2268538" y="4654550"/>
            <a:ext cx="3095625" cy="566738"/>
          </a:xfrm>
          <a:custGeom>
            <a:avLst/>
            <a:gdLst>
              <a:gd name="T0" fmla="*/ 1212777727 w 43200"/>
              <a:gd name="T1" fmla="*/ 2147483647 h 24055"/>
              <a:gd name="T2" fmla="*/ 2147483647 w 43200"/>
              <a:gd name="T3" fmla="*/ 2147483647 h 24055"/>
              <a:gd name="T4" fmla="*/ 2147483647 w 43200"/>
              <a:gd name="T5" fmla="*/ 2147483647 h 24055"/>
              <a:gd name="T6" fmla="*/ 0 60000 65536"/>
              <a:gd name="T7" fmla="*/ 0 60000 65536"/>
              <a:gd name="T8" fmla="*/ 0 60000 65536"/>
              <a:gd name="T9" fmla="*/ 0 w 43200"/>
              <a:gd name="T10" fmla="*/ 0 h 24055"/>
              <a:gd name="T11" fmla="*/ 43200 w 43200"/>
              <a:gd name="T12" fmla="*/ 24055 h 240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4055" fill="none" extrusionOk="0">
                <a:moveTo>
                  <a:pt x="46" y="23015"/>
                </a:moveTo>
                <a:cubicBezTo>
                  <a:pt x="15" y="22544"/>
                  <a:pt x="0" y="2207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420"/>
                  <a:pt x="43153" y="23239"/>
                  <a:pt x="43060" y="24055"/>
                </a:cubicBezTo>
              </a:path>
              <a:path w="43200" h="24055" stroke="0" extrusionOk="0">
                <a:moveTo>
                  <a:pt x="46" y="23015"/>
                </a:moveTo>
                <a:cubicBezTo>
                  <a:pt x="15" y="22544"/>
                  <a:pt x="0" y="2207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420"/>
                  <a:pt x="43153" y="23239"/>
                  <a:pt x="43060" y="24055"/>
                </a:cubicBezTo>
                <a:lnTo>
                  <a:pt x="2160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1" name="Arc 7"/>
          <p:cNvSpPr>
            <a:spLocks/>
          </p:cNvSpPr>
          <p:nvPr/>
        </p:nvSpPr>
        <p:spPr bwMode="auto">
          <a:xfrm>
            <a:off x="2341563" y="4586288"/>
            <a:ext cx="5051425" cy="569912"/>
          </a:xfrm>
          <a:custGeom>
            <a:avLst/>
            <a:gdLst>
              <a:gd name="T0" fmla="*/ 2147483647 w 43200"/>
              <a:gd name="T1" fmla="*/ 2147483647 h 24185"/>
              <a:gd name="T2" fmla="*/ 2147483647 w 43200"/>
              <a:gd name="T3" fmla="*/ 2147483647 h 24185"/>
              <a:gd name="T4" fmla="*/ 2147483647 w 43200"/>
              <a:gd name="T5" fmla="*/ 2147483647 h 24185"/>
              <a:gd name="T6" fmla="*/ 0 60000 65536"/>
              <a:gd name="T7" fmla="*/ 0 60000 65536"/>
              <a:gd name="T8" fmla="*/ 0 60000 65536"/>
              <a:gd name="T9" fmla="*/ 0 w 43200"/>
              <a:gd name="T10" fmla="*/ 0 h 24185"/>
              <a:gd name="T11" fmla="*/ 43200 w 43200"/>
              <a:gd name="T12" fmla="*/ 24185 h 241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4185" fill="none" extrusionOk="0">
                <a:moveTo>
                  <a:pt x="46" y="23015"/>
                </a:moveTo>
                <a:cubicBezTo>
                  <a:pt x="15" y="22544"/>
                  <a:pt x="0" y="2207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463"/>
                  <a:pt x="43148" y="23327"/>
                  <a:pt x="43044" y="24184"/>
                </a:cubicBezTo>
              </a:path>
              <a:path w="43200" h="24185" stroke="0" extrusionOk="0">
                <a:moveTo>
                  <a:pt x="46" y="23015"/>
                </a:moveTo>
                <a:cubicBezTo>
                  <a:pt x="15" y="22544"/>
                  <a:pt x="0" y="2207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463"/>
                  <a:pt x="43148" y="23327"/>
                  <a:pt x="43044" y="24184"/>
                </a:cubicBezTo>
                <a:lnTo>
                  <a:pt x="2160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3563938" y="5084763"/>
            <a:ext cx="144462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 flipH="1">
            <a:off x="3708400" y="5084763"/>
            <a:ext cx="71438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5219700" y="5084763"/>
            <a:ext cx="144463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 flipH="1">
            <a:off x="5364163" y="5084763"/>
            <a:ext cx="144462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7235825" y="5084763"/>
            <a:ext cx="144463" cy="73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 flipH="1">
            <a:off x="7380288" y="5013325"/>
            <a:ext cx="144462" cy="144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4400" u="sng" smtClean="0"/>
              <a:t>Тема урока:</a:t>
            </a:r>
            <a:r>
              <a:rPr lang="ru-RU" sz="4400" smtClean="0"/>
              <a:t> Правило умножения для комбинаторных задач.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Подготовка к контрольной работе.</a:t>
            </a:r>
          </a:p>
          <a:p>
            <a:pPr algn="ctr" eaLnBrk="1" hangingPunct="1"/>
            <a:r>
              <a:rPr lang="ru-RU" b="1" smtClean="0">
                <a:solidFill>
                  <a:srgbClr val="002060"/>
                </a:solidFill>
              </a:rPr>
              <a:t>В математике следует помнить не формулы, а процессы мышления. </a:t>
            </a:r>
          </a:p>
          <a:p>
            <a:pPr eaLnBrk="1" hangingPunct="1"/>
            <a:r>
              <a:rPr lang="ru-RU" b="1" smtClean="0">
                <a:solidFill>
                  <a:srgbClr val="002060"/>
                </a:solidFill>
              </a:rPr>
              <a:t>В. П. Ермаков</a:t>
            </a:r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7572375" y="5572125"/>
            <a:ext cx="1071563" cy="1000125"/>
          </a:xfrm>
          <a:prstGeom prst="actionButtonHom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Управляющая кнопка: далее 7">
            <a:hlinkClick r:id="rId3" action="ppaction://hlinksldjump" highlightClick="1"/>
          </p:cNvPr>
          <p:cNvSpPr/>
          <p:nvPr/>
        </p:nvSpPr>
        <p:spPr>
          <a:xfrm>
            <a:off x="500063" y="6000750"/>
            <a:ext cx="642937" cy="642938"/>
          </a:xfrm>
          <a:prstGeom prst="actionButtonForwardNex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" name="Picture 5" descr="удивленный мышонок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3000375"/>
            <a:ext cx="1746250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iveby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Продолжить запись: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2349500"/>
            <a:ext cx="6484937" cy="2706688"/>
          </a:xfrm>
          <a:solidFill>
            <a:srgbClr val="FFCCFF"/>
          </a:solidFill>
          <a:ln w="38100" cmpd="dbl"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7200" b="1" i="1" smtClean="0">
                <a:latin typeface="Times New Roman" pitchFamily="18" charset="0"/>
              </a:rPr>
              <a:t>+1</a:t>
            </a:r>
            <a:r>
              <a:rPr lang="en-US" sz="7200" b="1" i="1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7200" b="1" i="1" smtClean="0">
                <a:latin typeface="Times New Roman" pitchFamily="18" charset="0"/>
              </a:rPr>
              <a:t>(а – в + с) =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7200" b="1" i="1" smtClean="0">
                <a:latin typeface="Times New Roman" pitchFamily="18" charset="0"/>
              </a:rPr>
              <a:t>= … </a:t>
            </a:r>
          </a:p>
          <a:p>
            <a:pPr eaLnBrk="1" hangingPunct="1"/>
            <a:endParaRPr lang="ru-RU" sz="7200" b="1" i="1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60350"/>
            <a:ext cx="7793037" cy="1462088"/>
          </a:xfrm>
        </p:spPr>
        <p:txBody>
          <a:bodyPr/>
          <a:lstStyle/>
          <a:p>
            <a:pPr eaLnBrk="1" hangingPunct="1"/>
            <a:r>
              <a:rPr lang="ru-RU" sz="4000" smtClean="0"/>
              <a:t>Продолжить запись: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4438" y="2643188"/>
            <a:ext cx="6484937" cy="2851150"/>
          </a:xfrm>
          <a:solidFill>
            <a:srgbClr val="FFCCFF"/>
          </a:solidFill>
          <a:ln w="38100" cmpd="dbl"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7200" b="1" i="1" smtClean="0">
                <a:latin typeface="Times New Roman" pitchFamily="18" charset="0"/>
              </a:rPr>
              <a:t>-1</a:t>
            </a:r>
            <a:r>
              <a:rPr lang="en-US" sz="7200" b="1" i="1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7200" b="1" i="1" smtClean="0">
                <a:latin typeface="Times New Roman" pitchFamily="18" charset="0"/>
              </a:rPr>
              <a:t>(а – в + с) =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7200" b="1" i="1" smtClean="0">
                <a:latin typeface="Times New Roman" pitchFamily="18" charset="0"/>
              </a:rPr>
              <a:t>= …</a:t>
            </a:r>
          </a:p>
          <a:p>
            <a:pPr eaLnBrk="1" hangingPunct="1">
              <a:buFont typeface="Wingdings" pitchFamily="2" charset="2"/>
              <a:buNone/>
            </a:pPr>
            <a:endParaRPr lang="ru-RU" sz="7200" b="1" i="1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Физкульт минутка</a:t>
            </a:r>
          </a:p>
        </p:txBody>
      </p:sp>
      <p:pic>
        <p:nvPicPr>
          <p:cNvPr id="2969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14625" y="1785938"/>
            <a:ext cx="3167063" cy="4713287"/>
          </a:xfrm>
          <a:noFill/>
        </p:spPr>
      </p:pic>
      <p:sp>
        <p:nvSpPr>
          <p:cNvPr id="4" name="Управляющая кнопка: документ 3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7643813" y="5500688"/>
            <a:ext cx="714375" cy="785812"/>
          </a:xfrm>
          <a:prstGeom prst="actionButtonDocumen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Раскройте скобки: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2017713"/>
            <a:ext cx="7912100" cy="4651375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800" smtClean="0"/>
              <a:t> </a:t>
            </a:r>
            <a:r>
              <a:rPr lang="ru-RU" sz="3600" b="1" i="1" smtClean="0">
                <a:latin typeface="Times New Roman" pitchFamily="18" charset="0"/>
              </a:rPr>
              <a:t>- 41(2 – ху – у) =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3600" b="1" i="1" smtClean="0">
                <a:latin typeface="Times New Roman" pitchFamily="18" charset="0"/>
              </a:rPr>
              <a:t>71( а + в – с) =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3600" b="1" i="1" smtClean="0">
                <a:latin typeface="Times New Roman" pitchFamily="18" charset="0"/>
              </a:rPr>
              <a:t>- (- 20 + а – 3в) =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3600" b="1" i="1" smtClean="0">
                <a:latin typeface="Times New Roman" pitchFamily="18" charset="0"/>
              </a:rPr>
              <a:t>22(в - 100 – 4а) = 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3600" b="1" i="1" smtClean="0">
                <a:latin typeface="Times New Roman" pitchFamily="18" charset="0"/>
              </a:rPr>
              <a:t>- 33(2х – ху + 3у) =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3600" b="1" i="1" smtClean="0">
                <a:latin typeface="Times New Roman" pitchFamily="18" charset="0"/>
              </a:rPr>
              <a:t>18(- а + в + с) =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3600" b="1" i="1" smtClean="0">
                <a:latin typeface="Times New Roman" pitchFamily="18" charset="0"/>
              </a:rPr>
              <a:t>- (65 + а – 98в) =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3600" b="1" i="1" smtClean="0">
                <a:latin typeface="Times New Roman" pitchFamily="18" charset="0"/>
              </a:rPr>
              <a:t>31(в – 2с – 3а) =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338" y="333375"/>
            <a:ext cx="4500562" cy="550863"/>
          </a:xfrm>
        </p:spPr>
        <p:txBody>
          <a:bodyPr/>
          <a:lstStyle/>
          <a:p>
            <a:pPr eaLnBrk="1" hangingPunct="1"/>
            <a:r>
              <a:rPr lang="ru-RU" sz="4000" smtClean="0"/>
              <a:t>Раскрой скобки: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412875"/>
            <a:ext cx="3600450" cy="5183188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z="3200" b="1" i="1" smtClean="0">
                <a:latin typeface="Times New Roman" pitchFamily="18" charset="0"/>
              </a:rPr>
              <a:t>- 4(5 – х – 6у) =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z="3200" b="1" i="1" smtClean="0">
                <a:latin typeface="Times New Roman" pitchFamily="18" charset="0"/>
              </a:rPr>
              <a:t>81( а + в – с) =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z="3200" b="1" i="1" smtClean="0">
                <a:latin typeface="Times New Roman" pitchFamily="18" charset="0"/>
              </a:rPr>
              <a:t>- (25 + а – 4в) =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z="3200" b="1" i="1" smtClean="0">
                <a:latin typeface="Times New Roman" pitchFamily="18" charset="0"/>
              </a:rPr>
              <a:t>11(- в - 5 – 6а) =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z="3200" b="1" i="1" smtClean="0">
                <a:latin typeface="Times New Roman" pitchFamily="18" charset="0"/>
              </a:rPr>
              <a:t>- 9(8 + х – 4у) =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z="3200" b="1" i="1" smtClean="0">
                <a:latin typeface="Times New Roman" pitchFamily="18" charset="0"/>
              </a:rPr>
              <a:t>18(- а - в + с) =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z="3200" b="1" i="1" smtClean="0">
                <a:latin typeface="Times New Roman" pitchFamily="18" charset="0"/>
              </a:rPr>
              <a:t>- (5 - а + 54в) =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z="3200" b="1" i="1" smtClean="0">
                <a:latin typeface="Times New Roman" pitchFamily="18" charset="0"/>
              </a:rPr>
              <a:t>100(в + 9 – 3а) =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03800" y="1412875"/>
            <a:ext cx="3960813" cy="5183188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z="3200" b="1" i="1" smtClean="0">
                <a:latin typeface="Times New Roman" pitchFamily="18" charset="0"/>
              </a:rPr>
              <a:t>- 3(</a:t>
            </a:r>
            <a:r>
              <a:rPr lang="en-US" sz="3200" b="1" i="1" smtClean="0">
                <a:latin typeface="Times New Roman" pitchFamily="18" charset="0"/>
              </a:rPr>
              <a:t>z</a:t>
            </a:r>
            <a:r>
              <a:rPr lang="ru-RU" sz="3200" b="1" i="1" smtClean="0">
                <a:latin typeface="Times New Roman" pitchFamily="18" charset="0"/>
              </a:rPr>
              <a:t> + ху – 6у) =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z="3200" b="1" i="1" smtClean="0">
                <a:latin typeface="Times New Roman" pitchFamily="18" charset="0"/>
              </a:rPr>
              <a:t>- 1( а + в – с) =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z="3200" b="1" i="1" smtClean="0">
                <a:latin typeface="Times New Roman" pitchFamily="18" charset="0"/>
              </a:rPr>
              <a:t>2 (21 - а – 66в) =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z="3200" b="1" i="1" smtClean="0">
                <a:latin typeface="Times New Roman" pitchFamily="18" charset="0"/>
              </a:rPr>
              <a:t>10(- с - 49 + 3а) =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z="3200" b="1" i="1" smtClean="0">
                <a:latin typeface="Times New Roman" pitchFamily="18" charset="0"/>
              </a:rPr>
              <a:t>- 6(9 – а – 5в) =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z="3200" b="1" i="1" smtClean="0">
                <a:latin typeface="Times New Roman" pitchFamily="18" charset="0"/>
              </a:rPr>
              <a:t>57(- а + в – с) =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z="3200" b="1" i="1" smtClean="0">
                <a:latin typeface="Times New Roman" pitchFamily="18" charset="0"/>
              </a:rPr>
              <a:t>- (85 - а – 404в) =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z="3200" b="1" i="1" smtClean="0">
                <a:latin typeface="Times New Roman" pitchFamily="18" charset="0"/>
              </a:rPr>
              <a:t>51(в - 10 + а) =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1331913" y="908050"/>
            <a:ext cx="2232025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1 вариант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5357813" y="857250"/>
            <a:ext cx="2232025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2 вариант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Заполнить таблицу, </a:t>
            </a:r>
            <a:br>
              <a:rPr lang="ru-RU" smtClean="0"/>
            </a:br>
            <a:r>
              <a:rPr lang="ru-RU" smtClean="0"/>
              <a:t>если у = - 3 + х</a:t>
            </a:r>
          </a:p>
        </p:txBody>
      </p:sp>
      <p:graphicFrame>
        <p:nvGraphicFramePr>
          <p:cNvPr id="15396" name="Group 36"/>
          <p:cNvGraphicFramePr>
            <a:graphicFrameLocks noGrp="1"/>
          </p:cNvGraphicFramePr>
          <p:nvPr>
            <p:ph type="tbl" idx="1"/>
          </p:nvPr>
        </p:nvGraphicFramePr>
        <p:xfrm>
          <a:off x="684213" y="2420938"/>
          <a:ext cx="7772400" cy="1614487"/>
        </p:xfrm>
        <a:graphic>
          <a:graphicData uri="http://schemas.openxmlformats.org/drawingml/2006/table">
            <a:tbl>
              <a:tblPr/>
              <a:tblGrid>
                <a:gridCol w="971550"/>
                <a:gridCol w="971550"/>
                <a:gridCol w="971550"/>
                <a:gridCol w="971550"/>
                <a:gridCol w="971550"/>
                <a:gridCol w="971550"/>
                <a:gridCol w="971550"/>
                <a:gridCol w="971550"/>
              </a:tblGrid>
              <a:tr h="863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750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sp>
        <p:nvSpPr>
          <p:cNvPr id="32800" name="Rectangle 38"/>
          <p:cNvSpPr>
            <a:spLocks noChangeArrowheads="1"/>
          </p:cNvSpPr>
          <p:nvPr/>
        </p:nvSpPr>
        <p:spPr bwMode="auto">
          <a:xfrm>
            <a:off x="755650" y="4724400"/>
            <a:ext cx="7793038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ru-RU" sz="3200">
                <a:solidFill>
                  <a:schemeClr val="tx2"/>
                </a:solidFill>
              </a:rPr>
              <a:t>Отметьте на координатной плоскости точки с координатами (х;у), взятыми из полученной таблицы.</a:t>
            </a:r>
          </a:p>
        </p:txBody>
      </p:sp>
      <p:pic>
        <p:nvPicPr>
          <p:cNvPr id="32801" name="Picture 39" descr="crayon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0"/>
            <a:ext cx="1879600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Заполнить таблицу, </a:t>
            </a:r>
            <a:br>
              <a:rPr lang="ru-RU" smtClean="0"/>
            </a:br>
            <a:r>
              <a:rPr lang="ru-RU" smtClean="0"/>
              <a:t>если у = - 3 + х</a:t>
            </a:r>
          </a:p>
        </p:txBody>
      </p:sp>
      <p:graphicFrame>
        <p:nvGraphicFramePr>
          <p:cNvPr id="17411" name="Group 3"/>
          <p:cNvGraphicFramePr>
            <a:graphicFrameLocks noGrp="1"/>
          </p:cNvGraphicFramePr>
          <p:nvPr>
            <p:ph type="tbl" idx="1"/>
          </p:nvPr>
        </p:nvGraphicFramePr>
        <p:xfrm>
          <a:off x="684213" y="2420938"/>
          <a:ext cx="7772400" cy="1614487"/>
        </p:xfrm>
        <a:graphic>
          <a:graphicData uri="http://schemas.openxmlformats.org/drawingml/2006/table">
            <a:tbl>
              <a:tblPr/>
              <a:tblGrid>
                <a:gridCol w="971550"/>
                <a:gridCol w="971550"/>
                <a:gridCol w="971550"/>
                <a:gridCol w="971550"/>
                <a:gridCol w="971550"/>
                <a:gridCol w="971550"/>
                <a:gridCol w="971550"/>
                <a:gridCol w="971550"/>
              </a:tblGrid>
              <a:tr h="863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750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- 8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755650" y="4724400"/>
            <a:ext cx="7793038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ru-RU" sz="3200">
                <a:solidFill>
                  <a:schemeClr val="tx2"/>
                </a:solidFill>
              </a:rPr>
              <a:t>Отметьте на координатной плоскости точки с координатами (х;у), взятыми из полученной таблицы.</a:t>
            </a:r>
          </a:p>
        </p:txBody>
      </p:sp>
      <p:pic>
        <p:nvPicPr>
          <p:cNvPr id="33825" name="Picture 33" descr="crayon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688" y="0"/>
            <a:ext cx="1879600" cy="274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Заполнить таблицу, </a:t>
            </a:r>
            <a:br>
              <a:rPr lang="ru-RU" smtClean="0"/>
            </a:br>
            <a:r>
              <a:rPr lang="ru-RU" smtClean="0"/>
              <a:t>если у = - х + 7</a:t>
            </a:r>
          </a:p>
        </p:txBody>
      </p:sp>
      <p:graphicFrame>
        <p:nvGraphicFramePr>
          <p:cNvPr id="18435" name="Group 3"/>
          <p:cNvGraphicFramePr>
            <a:graphicFrameLocks noGrp="1"/>
          </p:cNvGraphicFramePr>
          <p:nvPr>
            <p:ph type="tbl" idx="1"/>
          </p:nvPr>
        </p:nvGraphicFramePr>
        <p:xfrm>
          <a:off x="684213" y="2420938"/>
          <a:ext cx="7772400" cy="1614487"/>
        </p:xfrm>
        <a:graphic>
          <a:graphicData uri="http://schemas.openxmlformats.org/drawingml/2006/table">
            <a:tbl>
              <a:tblPr/>
              <a:tblGrid>
                <a:gridCol w="971550"/>
                <a:gridCol w="971550"/>
                <a:gridCol w="971550"/>
                <a:gridCol w="971550"/>
                <a:gridCol w="971550"/>
                <a:gridCol w="971550"/>
                <a:gridCol w="971550"/>
                <a:gridCol w="971550"/>
              </a:tblGrid>
              <a:tr h="863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750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sp>
        <p:nvSpPr>
          <p:cNvPr id="34848" name="Rectangle 32"/>
          <p:cNvSpPr>
            <a:spLocks noChangeArrowheads="1"/>
          </p:cNvSpPr>
          <p:nvPr/>
        </p:nvSpPr>
        <p:spPr bwMode="auto">
          <a:xfrm>
            <a:off x="755650" y="4724400"/>
            <a:ext cx="7793038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ru-RU" sz="3200">
                <a:solidFill>
                  <a:schemeClr val="tx2"/>
                </a:solidFill>
              </a:rPr>
              <a:t>Отметьте на координатной плоскости точки с координатами (х;у), взятыми из полученной таблицы.</a:t>
            </a:r>
          </a:p>
        </p:txBody>
      </p:sp>
      <p:pic>
        <p:nvPicPr>
          <p:cNvPr id="34849" name="Picture 33" descr="crayon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688" y="0"/>
            <a:ext cx="1781175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Заполнить таблицу, </a:t>
            </a:r>
            <a:br>
              <a:rPr lang="ru-RU" smtClean="0"/>
            </a:br>
            <a:r>
              <a:rPr lang="ru-RU" smtClean="0"/>
              <a:t>если у = - х + 7</a:t>
            </a:r>
          </a:p>
        </p:txBody>
      </p:sp>
      <p:graphicFrame>
        <p:nvGraphicFramePr>
          <p:cNvPr id="19459" name="Group 3"/>
          <p:cNvGraphicFramePr>
            <a:graphicFrameLocks noGrp="1"/>
          </p:cNvGraphicFramePr>
          <p:nvPr>
            <p:ph type="tbl" idx="1"/>
          </p:nvPr>
        </p:nvGraphicFramePr>
        <p:xfrm>
          <a:off x="684213" y="2420938"/>
          <a:ext cx="7772400" cy="1614487"/>
        </p:xfrm>
        <a:graphic>
          <a:graphicData uri="http://schemas.openxmlformats.org/drawingml/2006/table">
            <a:tbl>
              <a:tblPr/>
              <a:tblGrid>
                <a:gridCol w="971550"/>
                <a:gridCol w="971550"/>
                <a:gridCol w="971550"/>
                <a:gridCol w="971550"/>
                <a:gridCol w="971550"/>
                <a:gridCol w="971550"/>
                <a:gridCol w="971550"/>
                <a:gridCol w="971550"/>
              </a:tblGrid>
              <a:tr h="863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750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sp>
        <p:nvSpPr>
          <p:cNvPr id="35872" name="Rectangle 32"/>
          <p:cNvSpPr>
            <a:spLocks noChangeArrowheads="1"/>
          </p:cNvSpPr>
          <p:nvPr/>
        </p:nvSpPr>
        <p:spPr bwMode="auto">
          <a:xfrm>
            <a:off x="755650" y="4724400"/>
            <a:ext cx="7793038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ru-RU" sz="3200">
                <a:solidFill>
                  <a:schemeClr val="tx2"/>
                </a:solidFill>
              </a:rPr>
              <a:t>Отметьте на координатной плоскости точки с координатами (х;у), взятыми из полученной таблицы.</a:t>
            </a:r>
          </a:p>
        </p:txBody>
      </p:sp>
      <p:pic>
        <p:nvPicPr>
          <p:cNvPr id="35873" name="Picture 33" descr="crayon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688" y="0"/>
            <a:ext cx="173037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Работа по учебнику: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4397375" cy="4506912"/>
          </a:xfrm>
          <a:solidFill>
            <a:srgbClr val="FFCCFF"/>
          </a:solidFill>
          <a:ln w="38100" cmpd="dbl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ru-RU" smtClean="0"/>
              <a:t>Стр. 121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№528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№529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№530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№531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               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50" y="3571875"/>
            <a:ext cx="1100138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мышонок читает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04025" y="2924175"/>
            <a:ext cx="1684338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iveby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Задача № 497 стр. 115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1331913" y="2276475"/>
            <a:ext cx="1584325" cy="1008063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1547813" y="2420938"/>
            <a:ext cx="287337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3492500" y="2276475"/>
            <a:ext cx="1584325" cy="10080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6" name="Rectangle 8"/>
          <p:cNvSpPr>
            <a:spLocks noChangeArrowheads="1"/>
          </p:cNvSpPr>
          <p:nvPr/>
        </p:nvSpPr>
        <p:spPr bwMode="auto">
          <a:xfrm>
            <a:off x="5651500" y="2276475"/>
            <a:ext cx="1584325" cy="1008063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7" name="Rectangle 9"/>
          <p:cNvSpPr>
            <a:spLocks noChangeArrowheads="1"/>
          </p:cNvSpPr>
          <p:nvPr/>
        </p:nvSpPr>
        <p:spPr bwMode="auto">
          <a:xfrm>
            <a:off x="4572000" y="2924175"/>
            <a:ext cx="287338" cy="2159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8" name="Rectangle 10"/>
          <p:cNvSpPr>
            <a:spLocks noChangeArrowheads="1"/>
          </p:cNvSpPr>
          <p:nvPr/>
        </p:nvSpPr>
        <p:spPr bwMode="auto">
          <a:xfrm>
            <a:off x="6732588" y="2420938"/>
            <a:ext cx="287337" cy="215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249" name="Picture 4" descr="отккрытая книга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0" y="5000625"/>
            <a:ext cx="2071688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ДОМА: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2205038"/>
            <a:ext cx="6342062" cy="3643312"/>
          </a:xfrm>
          <a:solidFill>
            <a:srgbClr val="FFCCFF"/>
          </a:solidFill>
          <a:ln w="38100" cmpd="dbl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ru-RU" smtClean="0"/>
              <a:t>Стр. 120 №521;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               №526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2636838"/>
            <a:ext cx="2519362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8072438" y="5786438"/>
            <a:ext cx="642937" cy="785812"/>
          </a:xfrm>
          <a:prstGeom prst="actionButtonHom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89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642938"/>
            <a:ext cx="7667625" cy="5487987"/>
          </a:xfrm>
          <a:noFill/>
        </p:spPr>
      </p:pic>
      <p:sp>
        <p:nvSpPr>
          <p:cNvPr id="38916" name="Прямоугольник 4"/>
          <p:cNvSpPr>
            <a:spLocks noChangeArrowheads="1"/>
          </p:cNvSpPr>
          <p:nvPr/>
        </p:nvSpPr>
        <p:spPr bwMode="auto">
          <a:xfrm>
            <a:off x="4143375" y="1714500"/>
            <a:ext cx="2786063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/>
              <a:t>Встать прямо, </a:t>
            </a:r>
          </a:p>
          <a:p>
            <a:pPr algn="ctr"/>
            <a:r>
              <a:rPr lang="ru-RU" sz="3200"/>
              <a:t>руки вдоль туловища. </a:t>
            </a:r>
            <a:br>
              <a:rPr lang="ru-RU" sz="3200"/>
            </a:br>
            <a:r>
              <a:rPr lang="ru-RU" sz="3200"/>
              <a:t>Обхватить плечи руками, </a:t>
            </a:r>
          </a:p>
          <a:p>
            <a:pPr algn="ctr"/>
            <a:r>
              <a:rPr lang="ru-RU" sz="3200"/>
              <a:t>сказать «Ух!»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428625"/>
            <a:ext cx="7643813" cy="5554663"/>
          </a:xfrm>
          <a:noFill/>
        </p:spPr>
      </p:pic>
      <p:sp>
        <p:nvSpPr>
          <p:cNvPr id="39939" name="Прямоугольник 4"/>
          <p:cNvSpPr>
            <a:spLocks noChangeArrowheads="1"/>
          </p:cNvSpPr>
          <p:nvPr/>
        </p:nvSpPr>
        <p:spPr bwMode="auto">
          <a:xfrm>
            <a:off x="1143000" y="1928813"/>
            <a:ext cx="42862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/>
              <a:t>«Ловим снежинки». </a:t>
            </a:r>
          </a:p>
          <a:p>
            <a:pPr algn="ctr"/>
            <a:r>
              <a:rPr lang="ru-RU" sz="2800"/>
              <a:t>Наклоны туловища</a:t>
            </a:r>
            <a:br>
              <a:rPr lang="ru-RU" sz="2800"/>
            </a:br>
            <a:r>
              <a:rPr lang="ru-RU" sz="2800"/>
              <a:t>Вправо, влево, вниз, </a:t>
            </a:r>
          </a:p>
          <a:p>
            <a:pPr algn="ctr"/>
            <a:r>
              <a:rPr lang="ru-RU" sz="2800"/>
              <a:t>вверх, с хлопками.</a:t>
            </a:r>
          </a:p>
        </p:txBody>
      </p:sp>
      <p:pic>
        <p:nvPicPr>
          <p:cNvPr id="6349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3714750"/>
            <a:ext cx="527050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63" y="857250"/>
            <a:ext cx="857250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8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5" y="1071563"/>
            <a:ext cx="90963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0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25" y="1143000"/>
            <a:ext cx="9493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3" name="Picture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25" y="857250"/>
            <a:ext cx="881063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63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785813"/>
            <a:ext cx="7310438" cy="5229225"/>
          </a:xfrm>
          <a:noFill/>
        </p:spPr>
      </p:pic>
      <p:sp>
        <p:nvSpPr>
          <p:cNvPr id="40963" name="Прямоугольник 4"/>
          <p:cNvSpPr>
            <a:spLocks noChangeArrowheads="1"/>
          </p:cNvSpPr>
          <p:nvPr/>
        </p:nvSpPr>
        <p:spPr bwMode="auto">
          <a:xfrm>
            <a:off x="1643063" y="1571625"/>
            <a:ext cx="3429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/>
              <a:t>Потопаем ногами, </a:t>
            </a:r>
          </a:p>
          <a:p>
            <a:pPr algn="ctr"/>
            <a:r>
              <a:rPr lang="ru-RU" sz="4000" b="1"/>
              <a:t>похлопаем руками.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19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428625"/>
            <a:ext cx="8253413" cy="5500688"/>
          </a:xfr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4572000" y="3857625"/>
            <a:ext cx="32861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5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Прыжки на </a:t>
            </a:r>
          </a:p>
          <a:p>
            <a:pPr algn="ctr" eaLnBrk="0" hangingPunct="0">
              <a:defRPr/>
            </a:pPr>
            <a:r>
              <a:rPr lang="ru-RU" sz="5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месте.</a:t>
            </a: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7786688" y="6072188"/>
            <a:ext cx="714375" cy="642937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04813"/>
            <a:ext cx="8291512" cy="57261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000" smtClean="0"/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539750" y="549275"/>
            <a:ext cx="1295400" cy="6477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684213" y="620713"/>
            <a:ext cx="215900" cy="1444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9" name="Rectangle 35"/>
          <p:cNvSpPr>
            <a:spLocks noChangeArrowheads="1"/>
          </p:cNvSpPr>
          <p:nvPr/>
        </p:nvSpPr>
        <p:spPr bwMode="auto">
          <a:xfrm>
            <a:off x="539750" y="1268413"/>
            <a:ext cx="1295400" cy="6477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0" name="Rectangle 36"/>
          <p:cNvSpPr>
            <a:spLocks noChangeArrowheads="1"/>
          </p:cNvSpPr>
          <p:nvPr/>
        </p:nvSpPr>
        <p:spPr bwMode="auto">
          <a:xfrm>
            <a:off x="539750" y="1989138"/>
            <a:ext cx="1295400" cy="6477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1" name="Rectangle 37"/>
          <p:cNvSpPr>
            <a:spLocks noChangeArrowheads="1"/>
          </p:cNvSpPr>
          <p:nvPr/>
        </p:nvSpPr>
        <p:spPr bwMode="auto">
          <a:xfrm>
            <a:off x="539750" y="2708275"/>
            <a:ext cx="1295400" cy="6477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2" name="Rectangle 38"/>
          <p:cNvSpPr>
            <a:spLocks noChangeArrowheads="1"/>
          </p:cNvSpPr>
          <p:nvPr/>
        </p:nvSpPr>
        <p:spPr bwMode="auto">
          <a:xfrm>
            <a:off x="1547813" y="3141663"/>
            <a:ext cx="215900" cy="1444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3" name="Rectangle 39"/>
          <p:cNvSpPr>
            <a:spLocks noChangeArrowheads="1"/>
          </p:cNvSpPr>
          <p:nvPr/>
        </p:nvSpPr>
        <p:spPr bwMode="auto">
          <a:xfrm>
            <a:off x="611188" y="2420938"/>
            <a:ext cx="215900" cy="1444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4" name="Rectangle 40"/>
          <p:cNvSpPr>
            <a:spLocks noChangeArrowheads="1"/>
          </p:cNvSpPr>
          <p:nvPr/>
        </p:nvSpPr>
        <p:spPr bwMode="auto">
          <a:xfrm>
            <a:off x="1547813" y="1341438"/>
            <a:ext cx="215900" cy="1444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5" name="Rectangle 43"/>
          <p:cNvSpPr>
            <a:spLocks noChangeArrowheads="1"/>
          </p:cNvSpPr>
          <p:nvPr/>
        </p:nvSpPr>
        <p:spPr bwMode="auto">
          <a:xfrm>
            <a:off x="1979613" y="549275"/>
            <a:ext cx="1295400" cy="6477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6" name="Rectangle 44"/>
          <p:cNvSpPr>
            <a:spLocks noChangeArrowheads="1"/>
          </p:cNvSpPr>
          <p:nvPr/>
        </p:nvSpPr>
        <p:spPr bwMode="auto">
          <a:xfrm>
            <a:off x="1979613" y="1268413"/>
            <a:ext cx="1295400" cy="6477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7" name="Rectangle 45"/>
          <p:cNvSpPr>
            <a:spLocks noChangeArrowheads="1"/>
          </p:cNvSpPr>
          <p:nvPr/>
        </p:nvSpPr>
        <p:spPr bwMode="auto">
          <a:xfrm>
            <a:off x="1979613" y="1989138"/>
            <a:ext cx="1295400" cy="6477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8" name="Rectangle 46"/>
          <p:cNvSpPr>
            <a:spLocks noChangeArrowheads="1"/>
          </p:cNvSpPr>
          <p:nvPr/>
        </p:nvSpPr>
        <p:spPr bwMode="auto">
          <a:xfrm>
            <a:off x="1979613" y="2708275"/>
            <a:ext cx="1295400" cy="6477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9" name="Rectangle 47"/>
          <p:cNvSpPr>
            <a:spLocks noChangeArrowheads="1"/>
          </p:cNvSpPr>
          <p:nvPr/>
        </p:nvSpPr>
        <p:spPr bwMode="auto">
          <a:xfrm>
            <a:off x="2051050" y="620713"/>
            <a:ext cx="215900" cy="1444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80" name="Rectangle 48"/>
          <p:cNvSpPr>
            <a:spLocks noChangeArrowheads="1"/>
          </p:cNvSpPr>
          <p:nvPr/>
        </p:nvSpPr>
        <p:spPr bwMode="auto">
          <a:xfrm>
            <a:off x="2987675" y="1341438"/>
            <a:ext cx="215900" cy="1444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81" name="Rectangle 49"/>
          <p:cNvSpPr>
            <a:spLocks noChangeArrowheads="1"/>
          </p:cNvSpPr>
          <p:nvPr/>
        </p:nvSpPr>
        <p:spPr bwMode="auto">
          <a:xfrm>
            <a:off x="2051050" y="2420938"/>
            <a:ext cx="215900" cy="1444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1282" name="Rectangle 50"/>
          <p:cNvSpPr>
            <a:spLocks noChangeArrowheads="1"/>
          </p:cNvSpPr>
          <p:nvPr/>
        </p:nvSpPr>
        <p:spPr bwMode="auto">
          <a:xfrm>
            <a:off x="2987675" y="3141663"/>
            <a:ext cx="215900" cy="1444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1283" name="Rectangle 51"/>
          <p:cNvSpPr>
            <a:spLocks noChangeArrowheads="1"/>
          </p:cNvSpPr>
          <p:nvPr/>
        </p:nvSpPr>
        <p:spPr bwMode="auto">
          <a:xfrm>
            <a:off x="3419475" y="549275"/>
            <a:ext cx="1295400" cy="6477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84" name="Rectangle 52"/>
          <p:cNvSpPr>
            <a:spLocks noChangeArrowheads="1"/>
          </p:cNvSpPr>
          <p:nvPr/>
        </p:nvSpPr>
        <p:spPr bwMode="auto">
          <a:xfrm>
            <a:off x="4859338" y="1268413"/>
            <a:ext cx="1295400" cy="6477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85" name="Rectangle 53"/>
          <p:cNvSpPr>
            <a:spLocks noChangeArrowheads="1"/>
          </p:cNvSpPr>
          <p:nvPr/>
        </p:nvSpPr>
        <p:spPr bwMode="auto">
          <a:xfrm>
            <a:off x="4859338" y="1989138"/>
            <a:ext cx="1295400" cy="6477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86" name="Rectangle 54"/>
          <p:cNvSpPr>
            <a:spLocks noChangeArrowheads="1"/>
          </p:cNvSpPr>
          <p:nvPr/>
        </p:nvSpPr>
        <p:spPr bwMode="auto">
          <a:xfrm>
            <a:off x="4859338" y="2708275"/>
            <a:ext cx="1295400" cy="6477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87" name="Rectangle 55"/>
          <p:cNvSpPr>
            <a:spLocks noChangeArrowheads="1"/>
          </p:cNvSpPr>
          <p:nvPr/>
        </p:nvSpPr>
        <p:spPr bwMode="auto">
          <a:xfrm>
            <a:off x="3419475" y="2708275"/>
            <a:ext cx="1295400" cy="6477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88" name="Rectangle 56"/>
          <p:cNvSpPr>
            <a:spLocks noChangeArrowheads="1"/>
          </p:cNvSpPr>
          <p:nvPr/>
        </p:nvSpPr>
        <p:spPr bwMode="auto">
          <a:xfrm>
            <a:off x="3419475" y="1989138"/>
            <a:ext cx="1295400" cy="6477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89" name="Rectangle 57"/>
          <p:cNvSpPr>
            <a:spLocks noChangeArrowheads="1"/>
          </p:cNvSpPr>
          <p:nvPr/>
        </p:nvSpPr>
        <p:spPr bwMode="auto">
          <a:xfrm>
            <a:off x="3419475" y="1268413"/>
            <a:ext cx="1295400" cy="6477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90" name="Rectangle 58"/>
          <p:cNvSpPr>
            <a:spLocks noChangeArrowheads="1"/>
          </p:cNvSpPr>
          <p:nvPr/>
        </p:nvSpPr>
        <p:spPr bwMode="auto">
          <a:xfrm>
            <a:off x="4859338" y="549275"/>
            <a:ext cx="1295400" cy="6477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91" name="Rectangle 59"/>
          <p:cNvSpPr>
            <a:spLocks noChangeArrowheads="1"/>
          </p:cNvSpPr>
          <p:nvPr/>
        </p:nvSpPr>
        <p:spPr bwMode="auto">
          <a:xfrm>
            <a:off x="4427538" y="1341438"/>
            <a:ext cx="215900" cy="1444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92" name="Rectangle 60"/>
          <p:cNvSpPr>
            <a:spLocks noChangeArrowheads="1"/>
          </p:cNvSpPr>
          <p:nvPr/>
        </p:nvSpPr>
        <p:spPr bwMode="auto">
          <a:xfrm>
            <a:off x="3492500" y="2420938"/>
            <a:ext cx="215900" cy="1444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93" name="Rectangle 61"/>
          <p:cNvSpPr>
            <a:spLocks noChangeArrowheads="1"/>
          </p:cNvSpPr>
          <p:nvPr/>
        </p:nvSpPr>
        <p:spPr bwMode="auto">
          <a:xfrm>
            <a:off x="4356100" y="3141663"/>
            <a:ext cx="215900" cy="1444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94" name="Rectangle 62"/>
          <p:cNvSpPr>
            <a:spLocks noChangeArrowheads="1"/>
          </p:cNvSpPr>
          <p:nvPr/>
        </p:nvSpPr>
        <p:spPr bwMode="auto">
          <a:xfrm>
            <a:off x="4932363" y="620713"/>
            <a:ext cx="215900" cy="144462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95" name="Rectangle 63"/>
          <p:cNvSpPr>
            <a:spLocks noChangeArrowheads="1"/>
          </p:cNvSpPr>
          <p:nvPr/>
        </p:nvSpPr>
        <p:spPr bwMode="auto">
          <a:xfrm>
            <a:off x="3492500" y="620713"/>
            <a:ext cx="215900" cy="1444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96" name="Rectangle 64"/>
          <p:cNvSpPr>
            <a:spLocks noChangeArrowheads="1"/>
          </p:cNvSpPr>
          <p:nvPr/>
        </p:nvSpPr>
        <p:spPr bwMode="auto">
          <a:xfrm>
            <a:off x="5795963" y="1341438"/>
            <a:ext cx="215900" cy="144462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97" name="Rectangle 65"/>
          <p:cNvSpPr>
            <a:spLocks noChangeArrowheads="1"/>
          </p:cNvSpPr>
          <p:nvPr/>
        </p:nvSpPr>
        <p:spPr bwMode="auto">
          <a:xfrm>
            <a:off x="4932363" y="2420938"/>
            <a:ext cx="215900" cy="144462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98" name="Rectangle 66"/>
          <p:cNvSpPr>
            <a:spLocks noChangeArrowheads="1"/>
          </p:cNvSpPr>
          <p:nvPr/>
        </p:nvSpPr>
        <p:spPr bwMode="auto">
          <a:xfrm>
            <a:off x="5795963" y="3141663"/>
            <a:ext cx="215900" cy="144462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99" name="Rectangle 68"/>
          <p:cNvSpPr>
            <a:spLocks noChangeArrowheads="1"/>
          </p:cNvSpPr>
          <p:nvPr/>
        </p:nvSpPr>
        <p:spPr bwMode="auto">
          <a:xfrm>
            <a:off x="3419475" y="4365625"/>
            <a:ext cx="1295400" cy="6477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300" name="Rectangle 69"/>
          <p:cNvSpPr>
            <a:spLocks noChangeArrowheads="1"/>
          </p:cNvSpPr>
          <p:nvPr/>
        </p:nvSpPr>
        <p:spPr bwMode="auto">
          <a:xfrm>
            <a:off x="539750" y="4365625"/>
            <a:ext cx="1295400" cy="6477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</p:txBody>
      </p:sp>
      <p:sp>
        <p:nvSpPr>
          <p:cNvPr id="11301" name="Rectangle 70"/>
          <p:cNvSpPr>
            <a:spLocks noChangeArrowheads="1"/>
          </p:cNvSpPr>
          <p:nvPr/>
        </p:nvSpPr>
        <p:spPr bwMode="auto">
          <a:xfrm>
            <a:off x="4859338" y="3573463"/>
            <a:ext cx="1295400" cy="6477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302" name="Rectangle 71"/>
          <p:cNvSpPr>
            <a:spLocks noChangeArrowheads="1"/>
          </p:cNvSpPr>
          <p:nvPr/>
        </p:nvSpPr>
        <p:spPr bwMode="auto">
          <a:xfrm>
            <a:off x="3419475" y="3573463"/>
            <a:ext cx="1295400" cy="6477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303" name="Rectangle 72"/>
          <p:cNvSpPr>
            <a:spLocks noChangeArrowheads="1"/>
          </p:cNvSpPr>
          <p:nvPr/>
        </p:nvSpPr>
        <p:spPr bwMode="auto">
          <a:xfrm>
            <a:off x="1979613" y="3573463"/>
            <a:ext cx="1295400" cy="6477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304" name="Rectangle 73"/>
          <p:cNvSpPr>
            <a:spLocks noChangeArrowheads="1"/>
          </p:cNvSpPr>
          <p:nvPr/>
        </p:nvSpPr>
        <p:spPr bwMode="auto">
          <a:xfrm>
            <a:off x="539750" y="3573463"/>
            <a:ext cx="1295400" cy="647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305" name="Rectangle 74"/>
          <p:cNvSpPr>
            <a:spLocks noChangeArrowheads="1"/>
          </p:cNvSpPr>
          <p:nvPr/>
        </p:nvSpPr>
        <p:spPr bwMode="auto">
          <a:xfrm>
            <a:off x="1979613" y="4365625"/>
            <a:ext cx="1295400" cy="6477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306" name="Rectangle 75"/>
          <p:cNvSpPr>
            <a:spLocks noChangeArrowheads="1"/>
          </p:cNvSpPr>
          <p:nvPr/>
        </p:nvSpPr>
        <p:spPr bwMode="auto">
          <a:xfrm>
            <a:off x="4859338" y="4365625"/>
            <a:ext cx="1295400" cy="6477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307" name="Rectangle 76"/>
          <p:cNvSpPr>
            <a:spLocks noChangeArrowheads="1"/>
          </p:cNvSpPr>
          <p:nvPr/>
        </p:nvSpPr>
        <p:spPr bwMode="auto">
          <a:xfrm>
            <a:off x="3492500" y="3644900"/>
            <a:ext cx="215900" cy="144463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308" name="Rectangle 77"/>
          <p:cNvSpPr>
            <a:spLocks noChangeArrowheads="1"/>
          </p:cNvSpPr>
          <p:nvPr/>
        </p:nvSpPr>
        <p:spPr bwMode="auto">
          <a:xfrm>
            <a:off x="611188" y="4797425"/>
            <a:ext cx="215900" cy="1444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309" name="Rectangle 78"/>
          <p:cNvSpPr>
            <a:spLocks noChangeArrowheads="1"/>
          </p:cNvSpPr>
          <p:nvPr/>
        </p:nvSpPr>
        <p:spPr bwMode="auto">
          <a:xfrm>
            <a:off x="2987675" y="4797425"/>
            <a:ext cx="215900" cy="1444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310" name="Rectangle 79"/>
          <p:cNvSpPr>
            <a:spLocks noChangeArrowheads="1"/>
          </p:cNvSpPr>
          <p:nvPr/>
        </p:nvSpPr>
        <p:spPr bwMode="auto">
          <a:xfrm>
            <a:off x="2916238" y="3644900"/>
            <a:ext cx="215900" cy="1444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311" name="Rectangle 80"/>
          <p:cNvSpPr>
            <a:spLocks noChangeArrowheads="1"/>
          </p:cNvSpPr>
          <p:nvPr/>
        </p:nvSpPr>
        <p:spPr bwMode="auto">
          <a:xfrm>
            <a:off x="5867400" y="4797425"/>
            <a:ext cx="215900" cy="144463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312" name="Rectangle 81"/>
          <p:cNvSpPr>
            <a:spLocks noChangeArrowheads="1"/>
          </p:cNvSpPr>
          <p:nvPr/>
        </p:nvSpPr>
        <p:spPr bwMode="auto">
          <a:xfrm>
            <a:off x="5867400" y="3644900"/>
            <a:ext cx="215900" cy="144463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313" name="Rectangle 82"/>
          <p:cNvSpPr>
            <a:spLocks noChangeArrowheads="1"/>
          </p:cNvSpPr>
          <p:nvPr/>
        </p:nvSpPr>
        <p:spPr bwMode="auto">
          <a:xfrm>
            <a:off x="3492500" y="4797425"/>
            <a:ext cx="215900" cy="144463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314" name="Rectangle 83"/>
          <p:cNvSpPr>
            <a:spLocks noChangeArrowheads="1"/>
          </p:cNvSpPr>
          <p:nvPr/>
        </p:nvSpPr>
        <p:spPr bwMode="auto">
          <a:xfrm>
            <a:off x="611188" y="3644900"/>
            <a:ext cx="215900" cy="1444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315" name="WordArt 84"/>
          <p:cNvSpPr>
            <a:spLocks noChangeArrowheads="1" noChangeShapeType="1" noTextEdit="1"/>
          </p:cNvSpPr>
          <p:nvPr/>
        </p:nvSpPr>
        <p:spPr bwMode="auto">
          <a:xfrm>
            <a:off x="755650" y="5516563"/>
            <a:ext cx="4648200" cy="611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24 возможных варианта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7543800" cy="1295400"/>
          </a:xfrm>
        </p:spPr>
        <p:txBody>
          <a:bodyPr/>
          <a:lstStyle/>
          <a:p>
            <a:pPr eaLnBrk="1" hangingPunct="1"/>
            <a:r>
              <a:rPr lang="ru-RU" sz="2800" b="0" u="sng" smtClean="0"/>
              <a:t>Задание:</a:t>
            </a:r>
            <a:r>
              <a:rPr lang="ru-RU" sz="2800" b="0" smtClean="0"/>
              <a:t> Дана аналитическая модель числового промежутка.</a:t>
            </a:r>
            <a:br>
              <a:rPr lang="ru-RU" sz="2800" b="0" smtClean="0"/>
            </a:br>
            <a:r>
              <a:rPr lang="ru-RU" sz="2800" b="0" smtClean="0"/>
              <a:t>Заполнить таблицу.</a:t>
            </a:r>
          </a:p>
        </p:txBody>
      </p:sp>
      <p:graphicFrame>
        <p:nvGraphicFramePr>
          <p:cNvPr id="8220" name="Group 28"/>
          <p:cNvGraphicFramePr>
            <a:graphicFrameLocks noGrp="1"/>
          </p:cNvGraphicFramePr>
          <p:nvPr>
            <p:ph type="tbl" idx="1"/>
          </p:nvPr>
        </p:nvGraphicFramePr>
        <p:xfrm>
          <a:off x="457200" y="1719263"/>
          <a:ext cx="8229600" cy="4146551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1204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Аналитическая модель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Геометрическая модель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Символическая запись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Название числового промежутка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 </a:t>
                      </a: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 - 10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- 4,1 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</a:t>
                      </a: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Х 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</a:t>
                      </a: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1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7543800" cy="1295400"/>
          </a:xfrm>
        </p:spPr>
        <p:txBody>
          <a:bodyPr/>
          <a:lstStyle/>
          <a:p>
            <a:pPr eaLnBrk="1" hangingPunct="1"/>
            <a:r>
              <a:rPr lang="ru-RU" sz="2800" b="0" u="sng" smtClean="0"/>
              <a:t>Задание:</a:t>
            </a:r>
            <a:r>
              <a:rPr lang="ru-RU" sz="2800" b="0" smtClean="0"/>
              <a:t> Дана аналитическая модель числового промежутка.</a:t>
            </a:r>
            <a:br>
              <a:rPr lang="ru-RU" sz="2800" b="0" smtClean="0"/>
            </a:br>
            <a:r>
              <a:rPr lang="ru-RU" sz="2800" b="0" smtClean="0"/>
              <a:t>Заполнить таблицу.</a:t>
            </a:r>
          </a:p>
        </p:txBody>
      </p:sp>
      <p:graphicFrame>
        <p:nvGraphicFramePr>
          <p:cNvPr id="16387" name="Group 3"/>
          <p:cNvGraphicFramePr>
            <a:graphicFrameLocks noGrp="1"/>
          </p:cNvGraphicFramePr>
          <p:nvPr>
            <p:ph type="tbl" idx="1"/>
          </p:nvPr>
        </p:nvGraphicFramePr>
        <p:xfrm>
          <a:off x="457200" y="1719263"/>
          <a:ext cx="8229600" cy="4146551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1204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Аналитическая модель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Геометрическая модель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Символическая запись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Название числового промежутка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 </a:t>
                      </a: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 - 10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- 4,1 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</a:t>
                      </a: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Х 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</a:t>
                      </a: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1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37" name="Line 26"/>
          <p:cNvSpPr>
            <a:spLocks noChangeShapeType="1"/>
          </p:cNvSpPr>
          <p:nvPr/>
        </p:nvSpPr>
        <p:spPr bwMode="auto">
          <a:xfrm>
            <a:off x="2627313" y="3644900"/>
            <a:ext cx="18732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38" name="AutoShape 27"/>
          <p:cNvSpPr>
            <a:spLocks noChangeArrowheads="1"/>
          </p:cNvSpPr>
          <p:nvPr/>
        </p:nvSpPr>
        <p:spPr bwMode="auto">
          <a:xfrm>
            <a:off x="3348038" y="3573463"/>
            <a:ext cx="144462" cy="142875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9" name="Rectangle 28"/>
          <p:cNvSpPr>
            <a:spLocks noChangeArrowheads="1"/>
          </p:cNvSpPr>
          <p:nvPr/>
        </p:nvSpPr>
        <p:spPr bwMode="auto">
          <a:xfrm>
            <a:off x="3203575" y="3789363"/>
            <a:ext cx="360363" cy="2667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- 10</a:t>
            </a:r>
          </a:p>
        </p:txBody>
      </p:sp>
      <p:sp>
        <p:nvSpPr>
          <p:cNvPr id="13340" name="Line 29"/>
          <p:cNvSpPr>
            <a:spLocks noChangeShapeType="1"/>
          </p:cNvSpPr>
          <p:nvPr/>
        </p:nvSpPr>
        <p:spPr bwMode="auto">
          <a:xfrm flipV="1">
            <a:off x="3492500" y="3500438"/>
            <a:ext cx="142875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1" name="Line 30"/>
          <p:cNvSpPr>
            <a:spLocks noChangeShapeType="1"/>
          </p:cNvSpPr>
          <p:nvPr/>
        </p:nvSpPr>
        <p:spPr bwMode="auto">
          <a:xfrm flipV="1">
            <a:off x="3635375" y="3500438"/>
            <a:ext cx="144463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2" name="Line 32"/>
          <p:cNvSpPr>
            <a:spLocks noChangeShapeType="1"/>
          </p:cNvSpPr>
          <p:nvPr/>
        </p:nvSpPr>
        <p:spPr bwMode="auto">
          <a:xfrm flipV="1">
            <a:off x="3779838" y="3500438"/>
            <a:ext cx="144462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3" name="Line 33"/>
          <p:cNvSpPr>
            <a:spLocks noChangeShapeType="1"/>
          </p:cNvSpPr>
          <p:nvPr/>
        </p:nvSpPr>
        <p:spPr bwMode="auto">
          <a:xfrm flipV="1">
            <a:off x="3924300" y="3500438"/>
            <a:ext cx="144463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4" name="Line 34"/>
          <p:cNvSpPr>
            <a:spLocks noChangeShapeType="1"/>
          </p:cNvSpPr>
          <p:nvPr/>
        </p:nvSpPr>
        <p:spPr bwMode="auto">
          <a:xfrm flipV="1">
            <a:off x="4067175" y="3500438"/>
            <a:ext cx="144463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5" name="Line 35"/>
          <p:cNvSpPr>
            <a:spLocks noChangeShapeType="1"/>
          </p:cNvSpPr>
          <p:nvPr/>
        </p:nvSpPr>
        <p:spPr bwMode="auto">
          <a:xfrm flipV="1">
            <a:off x="4211638" y="3500438"/>
            <a:ext cx="144462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6" name="Rectangle 37"/>
          <p:cNvSpPr>
            <a:spLocks noChangeArrowheads="1"/>
          </p:cNvSpPr>
          <p:nvPr/>
        </p:nvSpPr>
        <p:spPr bwMode="auto">
          <a:xfrm>
            <a:off x="4284663" y="3716338"/>
            <a:ext cx="2159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х</a:t>
            </a:r>
          </a:p>
        </p:txBody>
      </p:sp>
      <p:sp>
        <p:nvSpPr>
          <p:cNvPr id="13347" name="Line 38"/>
          <p:cNvSpPr>
            <a:spLocks noChangeShapeType="1"/>
          </p:cNvSpPr>
          <p:nvPr/>
        </p:nvSpPr>
        <p:spPr bwMode="auto">
          <a:xfrm>
            <a:off x="2700338" y="5084763"/>
            <a:ext cx="172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48" name="AutoShape 39"/>
          <p:cNvSpPr>
            <a:spLocks noChangeArrowheads="1"/>
          </p:cNvSpPr>
          <p:nvPr/>
        </p:nvSpPr>
        <p:spPr bwMode="auto">
          <a:xfrm>
            <a:off x="3851275" y="5013325"/>
            <a:ext cx="144463" cy="142875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49" name="AutoShape 40"/>
          <p:cNvSpPr>
            <a:spLocks noChangeArrowheads="1"/>
          </p:cNvSpPr>
          <p:nvPr/>
        </p:nvSpPr>
        <p:spPr bwMode="auto">
          <a:xfrm>
            <a:off x="2987675" y="5013325"/>
            <a:ext cx="144463" cy="142875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50" name="Rectangle 41"/>
          <p:cNvSpPr>
            <a:spLocks noChangeArrowheads="1"/>
          </p:cNvSpPr>
          <p:nvPr/>
        </p:nvSpPr>
        <p:spPr bwMode="auto">
          <a:xfrm>
            <a:off x="4284663" y="5157788"/>
            <a:ext cx="142875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х</a:t>
            </a:r>
          </a:p>
        </p:txBody>
      </p:sp>
      <p:sp>
        <p:nvSpPr>
          <p:cNvPr id="13351" name="Rectangle 42"/>
          <p:cNvSpPr>
            <a:spLocks noChangeArrowheads="1"/>
          </p:cNvSpPr>
          <p:nvPr/>
        </p:nvSpPr>
        <p:spPr bwMode="auto">
          <a:xfrm>
            <a:off x="2916238" y="5229225"/>
            <a:ext cx="288925" cy="2667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- 4,1</a:t>
            </a:r>
          </a:p>
        </p:txBody>
      </p:sp>
      <p:sp>
        <p:nvSpPr>
          <p:cNvPr id="13352" name="Rectangle 43"/>
          <p:cNvSpPr>
            <a:spLocks noChangeArrowheads="1"/>
          </p:cNvSpPr>
          <p:nvPr/>
        </p:nvSpPr>
        <p:spPr bwMode="auto">
          <a:xfrm>
            <a:off x="3851275" y="5229225"/>
            <a:ext cx="2159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1</a:t>
            </a:r>
          </a:p>
        </p:txBody>
      </p:sp>
      <p:sp>
        <p:nvSpPr>
          <p:cNvPr id="13353" name="Line 44"/>
          <p:cNvSpPr>
            <a:spLocks noChangeShapeType="1"/>
          </p:cNvSpPr>
          <p:nvPr/>
        </p:nvSpPr>
        <p:spPr bwMode="auto">
          <a:xfrm flipH="1">
            <a:off x="3132138" y="4941888"/>
            <a:ext cx="71437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54" name="Line 45"/>
          <p:cNvSpPr>
            <a:spLocks noChangeShapeType="1"/>
          </p:cNvSpPr>
          <p:nvPr/>
        </p:nvSpPr>
        <p:spPr bwMode="auto">
          <a:xfrm flipH="1">
            <a:off x="3276600" y="4941888"/>
            <a:ext cx="71438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55" name="Line 47"/>
          <p:cNvSpPr>
            <a:spLocks noChangeShapeType="1"/>
          </p:cNvSpPr>
          <p:nvPr/>
        </p:nvSpPr>
        <p:spPr bwMode="auto">
          <a:xfrm flipH="1">
            <a:off x="3419475" y="4941888"/>
            <a:ext cx="71438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56" name="Line 48"/>
          <p:cNvSpPr>
            <a:spLocks noChangeShapeType="1"/>
          </p:cNvSpPr>
          <p:nvPr/>
        </p:nvSpPr>
        <p:spPr bwMode="auto">
          <a:xfrm flipH="1">
            <a:off x="3563938" y="4941888"/>
            <a:ext cx="71437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57" name="Line 49"/>
          <p:cNvSpPr>
            <a:spLocks noChangeShapeType="1"/>
          </p:cNvSpPr>
          <p:nvPr/>
        </p:nvSpPr>
        <p:spPr bwMode="auto">
          <a:xfrm flipH="1">
            <a:off x="3708400" y="4941888"/>
            <a:ext cx="71438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58" name="Line 50"/>
          <p:cNvSpPr>
            <a:spLocks noChangeShapeType="1"/>
          </p:cNvSpPr>
          <p:nvPr/>
        </p:nvSpPr>
        <p:spPr bwMode="auto">
          <a:xfrm flipH="1">
            <a:off x="3851275" y="4941888"/>
            <a:ext cx="71438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59" name="Line 51"/>
          <p:cNvSpPr>
            <a:spLocks noChangeShapeType="1"/>
          </p:cNvSpPr>
          <p:nvPr/>
        </p:nvSpPr>
        <p:spPr bwMode="auto">
          <a:xfrm flipH="1">
            <a:off x="3492500" y="5157788"/>
            <a:ext cx="71438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7543800" cy="1295400"/>
          </a:xfrm>
        </p:spPr>
        <p:txBody>
          <a:bodyPr/>
          <a:lstStyle/>
          <a:p>
            <a:pPr eaLnBrk="1" hangingPunct="1"/>
            <a:r>
              <a:rPr lang="ru-RU" sz="2800" b="0" u="sng" smtClean="0"/>
              <a:t>Задание:</a:t>
            </a:r>
            <a:r>
              <a:rPr lang="ru-RU" sz="2800" b="0" smtClean="0"/>
              <a:t> Дана аналитическая модель числового промежутка.</a:t>
            </a:r>
            <a:br>
              <a:rPr lang="ru-RU" sz="2800" b="0" smtClean="0"/>
            </a:br>
            <a:r>
              <a:rPr lang="ru-RU" sz="2800" b="0" smtClean="0"/>
              <a:t>Заполнить таблицу.</a:t>
            </a:r>
          </a:p>
        </p:txBody>
      </p:sp>
      <p:graphicFrame>
        <p:nvGraphicFramePr>
          <p:cNvPr id="18435" name="Group 3"/>
          <p:cNvGraphicFramePr>
            <a:graphicFrameLocks noGrp="1"/>
          </p:cNvGraphicFramePr>
          <p:nvPr>
            <p:ph type="tbl" idx="1"/>
          </p:nvPr>
        </p:nvGraphicFramePr>
        <p:xfrm>
          <a:off x="457200" y="1719263"/>
          <a:ext cx="8229600" cy="4146551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1204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Аналитическая модель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Геометрическая модель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Символическая запись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Название числового промежутка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 </a:t>
                      </a: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 - 10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[</a:t>
                      </a: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-10; + ∞)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- 4,1 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</a:t>
                      </a: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Х 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</a:t>
                      </a: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1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 - 4,1; 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61" name="Line 25"/>
          <p:cNvSpPr>
            <a:spLocks noChangeShapeType="1"/>
          </p:cNvSpPr>
          <p:nvPr/>
        </p:nvSpPr>
        <p:spPr bwMode="auto">
          <a:xfrm>
            <a:off x="2627313" y="3644900"/>
            <a:ext cx="18732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62" name="AutoShape 26"/>
          <p:cNvSpPr>
            <a:spLocks noChangeArrowheads="1"/>
          </p:cNvSpPr>
          <p:nvPr/>
        </p:nvSpPr>
        <p:spPr bwMode="auto">
          <a:xfrm>
            <a:off x="3348038" y="3573463"/>
            <a:ext cx="144462" cy="142875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3203575" y="3789363"/>
            <a:ext cx="360363" cy="2667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- 10</a:t>
            </a:r>
          </a:p>
        </p:txBody>
      </p:sp>
      <p:sp>
        <p:nvSpPr>
          <p:cNvPr id="14364" name="Line 28"/>
          <p:cNvSpPr>
            <a:spLocks noChangeShapeType="1"/>
          </p:cNvSpPr>
          <p:nvPr/>
        </p:nvSpPr>
        <p:spPr bwMode="auto">
          <a:xfrm flipV="1">
            <a:off x="3492500" y="3500438"/>
            <a:ext cx="142875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5" name="Line 29"/>
          <p:cNvSpPr>
            <a:spLocks noChangeShapeType="1"/>
          </p:cNvSpPr>
          <p:nvPr/>
        </p:nvSpPr>
        <p:spPr bwMode="auto">
          <a:xfrm flipV="1">
            <a:off x="3635375" y="3500438"/>
            <a:ext cx="144463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6" name="Line 30"/>
          <p:cNvSpPr>
            <a:spLocks noChangeShapeType="1"/>
          </p:cNvSpPr>
          <p:nvPr/>
        </p:nvSpPr>
        <p:spPr bwMode="auto">
          <a:xfrm flipV="1">
            <a:off x="3779838" y="3500438"/>
            <a:ext cx="144462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7" name="Line 31"/>
          <p:cNvSpPr>
            <a:spLocks noChangeShapeType="1"/>
          </p:cNvSpPr>
          <p:nvPr/>
        </p:nvSpPr>
        <p:spPr bwMode="auto">
          <a:xfrm flipV="1">
            <a:off x="3924300" y="3500438"/>
            <a:ext cx="144463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8" name="Line 32"/>
          <p:cNvSpPr>
            <a:spLocks noChangeShapeType="1"/>
          </p:cNvSpPr>
          <p:nvPr/>
        </p:nvSpPr>
        <p:spPr bwMode="auto">
          <a:xfrm flipV="1">
            <a:off x="4067175" y="3500438"/>
            <a:ext cx="144463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9" name="Line 33"/>
          <p:cNvSpPr>
            <a:spLocks noChangeShapeType="1"/>
          </p:cNvSpPr>
          <p:nvPr/>
        </p:nvSpPr>
        <p:spPr bwMode="auto">
          <a:xfrm flipV="1">
            <a:off x="4211638" y="3500438"/>
            <a:ext cx="144462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70" name="Rectangle 34"/>
          <p:cNvSpPr>
            <a:spLocks noChangeArrowheads="1"/>
          </p:cNvSpPr>
          <p:nvPr/>
        </p:nvSpPr>
        <p:spPr bwMode="auto">
          <a:xfrm>
            <a:off x="4284663" y="3716338"/>
            <a:ext cx="2159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х</a:t>
            </a:r>
          </a:p>
        </p:txBody>
      </p:sp>
      <p:sp>
        <p:nvSpPr>
          <p:cNvPr id="14371" name="Line 35"/>
          <p:cNvSpPr>
            <a:spLocks noChangeShapeType="1"/>
          </p:cNvSpPr>
          <p:nvPr/>
        </p:nvSpPr>
        <p:spPr bwMode="auto">
          <a:xfrm>
            <a:off x="2700338" y="5084763"/>
            <a:ext cx="172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72" name="AutoShape 36"/>
          <p:cNvSpPr>
            <a:spLocks noChangeArrowheads="1"/>
          </p:cNvSpPr>
          <p:nvPr/>
        </p:nvSpPr>
        <p:spPr bwMode="auto">
          <a:xfrm>
            <a:off x="3851275" y="5013325"/>
            <a:ext cx="144463" cy="142875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73" name="AutoShape 37"/>
          <p:cNvSpPr>
            <a:spLocks noChangeArrowheads="1"/>
          </p:cNvSpPr>
          <p:nvPr/>
        </p:nvSpPr>
        <p:spPr bwMode="auto">
          <a:xfrm>
            <a:off x="2987675" y="5013325"/>
            <a:ext cx="144463" cy="142875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74" name="Rectangle 38"/>
          <p:cNvSpPr>
            <a:spLocks noChangeArrowheads="1"/>
          </p:cNvSpPr>
          <p:nvPr/>
        </p:nvSpPr>
        <p:spPr bwMode="auto">
          <a:xfrm>
            <a:off x="4284663" y="5157788"/>
            <a:ext cx="142875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х</a:t>
            </a:r>
          </a:p>
        </p:txBody>
      </p:sp>
      <p:sp>
        <p:nvSpPr>
          <p:cNvPr id="14375" name="Rectangle 39"/>
          <p:cNvSpPr>
            <a:spLocks noChangeArrowheads="1"/>
          </p:cNvSpPr>
          <p:nvPr/>
        </p:nvSpPr>
        <p:spPr bwMode="auto">
          <a:xfrm>
            <a:off x="2916238" y="5229225"/>
            <a:ext cx="288925" cy="2667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- 4,1</a:t>
            </a:r>
          </a:p>
        </p:txBody>
      </p:sp>
      <p:sp>
        <p:nvSpPr>
          <p:cNvPr id="14376" name="Rectangle 40"/>
          <p:cNvSpPr>
            <a:spLocks noChangeArrowheads="1"/>
          </p:cNvSpPr>
          <p:nvPr/>
        </p:nvSpPr>
        <p:spPr bwMode="auto">
          <a:xfrm>
            <a:off x="3851275" y="5229225"/>
            <a:ext cx="2159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1</a:t>
            </a:r>
          </a:p>
        </p:txBody>
      </p:sp>
      <p:sp>
        <p:nvSpPr>
          <p:cNvPr id="14377" name="Line 41"/>
          <p:cNvSpPr>
            <a:spLocks noChangeShapeType="1"/>
          </p:cNvSpPr>
          <p:nvPr/>
        </p:nvSpPr>
        <p:spPr bwMode="auto">
          <a:xfrm flipH="1">
            <a:off x="3132138" y="4941888"/>
            <a:ext cx="71437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78" name="Line 42"/>
          <p:cNvSpPr>
            <a:spLocks noChangeShapeType="1"/>
          </p:cNvSpPr>
          <p:nvPr/>
        </p:nvSpPr>
        <p:spPr bwMode="auto">
          <a:xfrm flipH="1">
            <a:off x="3276600" y="4941888"/>
            <a:ext cx="71438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79" name="Line 43"/>
          <p:cNvSpPr>
            <a:spLocks noChangeShapeType="1"/>
          </p:cNvSpPr>
          <p:nvPr/>
        </p:nvSpPr>
        <p:spPr bwMode="auto">
          <a:xfrm flipH="1">
            <a:off x="3419475" y="4941888"/>
            <a:ext cx="71438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80" name="Line 44"/>
          <p:cNvSpPr>
            <a:spLocks noChangeShapeType="1"/>
          </p:cNvSpPr>
          <p:nvPr/>
        </p:nvSpPr>
        <p:spPr bwMode="auto">
          <a:xfrm flipH="1">
            <a:off x="3563938" y="4941888"/>
            <a:ext cx="71437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81" name="Line 45"/>
          <p:cNvSpPr>
            <a:spLocks noChangeShapeType="1"/>
          </p:cNvSpPr>
          <p:nvPr/>
        </p:nvSpPr>
        <p:spPr bwMode="auto">
          <a:xfrm flipH="1">
            <a:off x="3708400" y="4941888"/>
            <a:ext cx="71438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82" name="Line 46"/>
          <p:cNvSpPr>
            <a:spLocks noChangeShapeType="1"/>
          </p:cNvSpPr>
          <p:nvPr/>
        </p:nvSpPr>
        <p:spPr bwMode="auto">
          <a:xfrm flipH="1">
            <a:off x="3851275" y="4941888"/>
            <a:ext cx="71438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83" name="Line 47"/>
          <p:cNvSpPr>
            <a:spLocks noChangeShapeType="1"/>
          </p:cNvSpPr>
          <p:nvPr/>
        </p:nvSpPr>
        <p:spPr bwMode="auto">
          <a:xfrm flipH="1">
            <a:off x="3492500" y="5157788"/>
            <a:ext cx="71438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7543800" cy="1295400"/>
          </a:xfrm>
        </p:spPr>
        <p:txBody>
          <a:bodyPr/>
          <a:lstStyle/>
          <a:p>
            <a:pPr eaLnBrk="1" hangingPunct="1"/>
            <a:r>
              <a:rPr lang="ru-RU" sz="2800" b="0" u="sng" smtClean="0"/>
              <a:t>Задание:</a:t>
            </a:r>
            <a:r>
              <a:rPr lang="ru-RU" sz="2800" b="0" smtClean="0"/>
              <a:t> Дана аналитическая модель числового промежутка.</a:t>
            </a:r>
            <a:br>
              <a:rPr lang="ru-RU" sz="2800" b="0" smtClean="0"/>
            </a:br>
            <a:r>
              <a:rPr lang="ru-RU" sz="2800" b="0" smtClean="0"/>
              <a:t>Заполнить таблицу.</a:t>
            </a:r>
          </a:p>
        </p:txBody>
      </p:sp>
      <p:graphicFrame>
        <p:nvGraphicFramePr>
          <p:cNvPr id="19459" name="Group 3"/>
          <p:cNvGraphicFramePr>
            <a:graphicFrameLocks noGrp="1"/>
          </p:cNvGraphicFramePr>
          <p:nvPr>
            <p:ph type="tbl" idx="1"/>
          </p:nvPr>
        </p:nvGraphicFramePr>
        <p:xfrm>
          <a:off x="457200" y="1719263"/>
          <a:ext cx="8229600" cy="4146551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1204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Аналитическая модель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Геометрическая модель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Символическая запись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Название числового промежутка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 </a:t>
                      </a: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 - 10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[</a:t>
                      </a: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-10; + ∞)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Луч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- 4,1 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</a:t>
                      </a: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Х 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</a:t>
                      </a: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1</a:t>
                      </a: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 - 4,1; 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Интервал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85" name="Line 25"/>
          <p:cNvSpPr>
            <a:spLocks noChangeShapeType="1"/>
          </p:cNvSpPr>
          <p:nvPr/>
        </p:nvSpPr>
        <p:spPr bwMode="auto">
          <a:xfrm>
            <a:off x="2627313" y="3644900"/>
            <a:ext cx="18732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86" name="AutoShape 26"/>
          <p:cNvSpPr>
            <a:spLocks noChangeArrowheads="1"/>
          </p:cNvSpPr>
          <p:nvPr/>
        </p:nvSpPr>
        <p:spPr bwMode="auto">
          <a:xfrm>
            <a:off x="3348038" y="3573463"/>
            <a:ext cx="144462" cy="142875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87" name="Rectangle 27"/>
          <p:cNvSpPr>
            <a:spLocks noChangeArrowheads="1"/>
          </p:cNvSpPr>
          <p:nvPr/>
        </p:nvSpPr>
        <p:spPr bwMode="auto">
          <a:xfrm>
            <a:off x="3203575" y="3789363"/>
            <a:ext cx="360363" cy="2667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- 10</a:t>
            </a:r>
          </a:p>
        </p:txBody>
      </p:sp>
      <p:sp>
        <p:nvSpPr>
          <p:cNvPr id="15388" name="Line 28"/>
          <p:cNvSpPr>
            <a:spLocks noChangeShapeType="1"/>
          </p:cNvSpPr>
          <p:nvPr/>
        </p:nvSpPr>
        <p:spPr bwMode="auto">
          <a:xfrm flipV="1">
            <a:off x="3492500" y="3500438"/>
            <a:ext cx="142875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9" name="Line 29"/>
          <p:cNvSpPr>
            <a:spLocks noChangeShapeType="1"/>
          </p:cNvSpPr>
          <p:nvPr/>
        </p:nvSpPr>
        <p:spPr bwMode="auto">
          <a:xfrm flipV="1">
            <a:off x="3635375" y="3500438"/>
            <a:ext cx="144463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90" name="Line 30"/>
          <p:cNvSpPr>
            <a:spLocks noChangeShapeType="1"/>
          </p:cNvSpPr>
          <p:nvPr/>
        </p:nvSpPr>
        <p:spPr bwMode="auto">
          <a:xfrm flipV="1">
            <a:off x="3779838" y="3500438"/>
            <a:ext cx="144462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91" name="Line 31"/>
          <p:cNvSpPr>
            <a:spLocks noChangeShapeType="1"/>
          </p:cNvSpPr>
          <p:nvPr/>
        </p:nvSpPr>
        <p:spPr bwMode="auto">
          <a:xfrm flipV="1">
            <a:off x="3924300" y="3500438"/>
            <a:ext cx="144463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92" name="Line 32"/>
          <p:cNvSpPr>
            <a:spLocks noChangeShapeType="1"/>
          </p:cNvSpPr>
          <p:nvPr/>
        </p:nvSpPr>
        <p:spPr bwMode="auto">
          <a:xfrm flipV="1">
            <a:off x="4067175" y="3500438"/>
            <a:ext cx="144463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93" name="Line 33"/>
          <p:cNvSpPr>
            <a:spLocks noChangeShapeType="1"/>
          </p:cNvSpPr>
          <p:nvPr/>
        </p:nvSpPr>
        <p:spPr bwMode="auto">
          <a:xfrm flipV="1">
            <a:off x="4211638" y="3500438"/>
            <a:ext cx="144462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94" name="Rectangle 34"/>
          <p:cNvSpPr>
            <a:spLocks noChangeArrowheads="1"/>
          </p:cNvSpPr>
          <p:nvPr/>
        </p:nvSpPr>
        <p:spPr bwMode="auto">
          <a:xfrm>
            <a:off x="4284663" y="3716338"/>
            <a:ext cx="2159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х</a:t>
            </a:r>
          </a:p>
        </p:txBody>
      </p:sp>
      <p:sp>
        <p:nvSpPr>
          <p:cNvPr id="15395" name="Line 35"/>
          <p:cNvSpPr>
            <a:spLocks noChangeShapeType="1"/>
          </p:cNvSpPr>
          <p:nvPr/>
        </p:nvSpPr>
        <p:spPr bwMode="auto">
          <a:xfrm>
            <a:off x="2700338" y="5084763"/>
            <a:ext cx="172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96" name="AutoShape 36"/>
          <p:cNvSpPr>
            <a:spLocks noChangeArrowheads="1"/>
          </p:cNvSpPr>
          <p:nvPr/>
        </p:nvSpPr>
        <p:spPr bwMode="auto">
          <a:xfrm>
            <a:off x="3851275" y="5013325"/>
            <a:ext cx="144463" cy="142875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97" name="AutoShape 37"/>
          <p:cNvSpPr>
            <a:spLocks noChangeArrowheads="1"/>
          </p:cNvSpPr>
          <p:nvPr/>
        </p:nvSpPr>
        <p:spPr bwMode="auto">
          <a:xfrm>
            <a:off x="2987675" y="5013325"/>
            <a:ext cx="144463" cy="142875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98" name="Rectangle 38"/>
          <p:cNvSpPr>
            <a:spLocks noChangeArrowheads="1"/>
          </p:cNvSpPr>
          <p:nvPr/>
        </p:nvSpPr>
        <p:spPr bwMode="auto">
          <a:xfrm>
            <a:off x="4284663" y="5157788"/>
            <a:ext cx="142875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х</a:t>
            </a:r>
          </a:p>
        </p:txBody>
      </p:sp>
      <p:sp>
        <p:nvSpPr>
          <p:cNvPr id="15399" name="Rectangle 39"/>
          <p:cNvSpPr>
            <a:spLocks noChangeArrowheads="1"/>
          </p:cNvSpPr>
          <p:nvPr/>
        </p:nvSpPr>
        <p:spPr bwMode="auto">
          <a:xfrm>
            <a:off x="2916238" y="5229225"/>
            <a:ext cx="288925" cy="2667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- 4,1</a:t>
            </a:r>
          </a:p>
        </p:txBody>
      </p:sp>
      <p:sp>
        <p:nvSpPr>
          <p:cNvPr id="15400" name="Rectangle 40"/>
          <p:cNvSpPr>
            <a:spLocks noChangeArrowheads="1"/>
          </p:cNvSpPr>
          <p:nvPr/>
        </p:nvSpPr>
        <p:spPr bwMode="auto">
          <a:xfrm>
            <a:off x="3851275" y="5229225"/>
            <a:ext cx="2159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1</a:t>
            </a:r>
          </a:p>
        </p:txBody>
      </p:sp>
      <p:sp>
        <p:nvSpPr>
          <p:cNvPr id="15401" name="Line 41"/>
          <p:cNvSpPr>
            <a:spLocks noChangeShapeType="1"/>
          </p:cNvSpPr>
          <p:nvPr/>
        </p:nvSpPr>
        <p:spPr bwMode="auto">
          <a:xfrm flipH="1">
            <a:off x="3132138" y="4941888"/>
            <a:ext cx="71437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02" name="Line 42"/>
          <p:cNvSpPr>
            <a:spLocks noChangeShapeType="1"/>
          </p:cNvSpPr>
          <p:nvPr/>
        </p:nvSpPr>
        <p:spPr bwMode="auto">
          <a:xfrm flipH="1">
            <a:off x="3276600" y="4941888"/>
            <a:ext cx="71438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03" name="Line 43"/>
          <p:cNvSpPr>
            <a:spLocks noChangeShapeType="1"/>
          </p:cNvSpPr>
          <p:nvPr/>
        </p:nvSpPr>
        <p:spPr bwMode="auto">
          <a:xfrm flipH="1">
            <a:off x="3419475" y="4941888"/>
            <a:ext cx="71438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04" name="Line 44"/>
          <p:cNvSpPr>
            <a:spLocks noChangeShapeType="1"/>
          </p:cNvSpPr>
          <p:nvPr/>
        </p:nvSpPr>
        <p:spPr bwMode="auto">
          <a:xfrm flipH="1">
            <a:off x="3563938" y="4941888"/>
            <a:ext cx="71437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05" name="Line 45"/>
          <p:cNvSpPr>
            <a:spLocks noChangeShapeType="1"/>
          </p:cNvSpPr>
          <p:nvPr/>
        </p:nvSpPr>
        <p:spPr bwMode="auto">
          <a:xfrm flipH="1">
            <a:off x="3708400" y="4941888"/>
            <a:ext cx="71438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06" name="Line 46"/>
          <p:cNvSpPr>
            <a:spLocks noChangeShapeType="1"/>
          </p:cNvSpPr>
          <p:nvPr/>
        </p:nvSpPr>
        <p:spPr bwMode="auto">
          <a:xfrm flipH="1">
            <a:off x="3851275" y="4941888"/>
            <a:ext cx="71438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07" name="Line 47"/>
          <p:cNvSpPr>
            <a:spLocks noChangeShapeType="1"/>
          </p:cNvSpPr>
          <p:nvPr/>
        </p:nvSpPr>
        <p:spPr bwMode="auto">
          <a:xfrm flipH="1">
            <a:off x="3492500" y="5157788"/>
            <a:ext cx="71438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Физкульт минутка</a:t>
            </a:r>
          </a:p>
        </p:txBody>
      </p:sp>
      <p:pic>
        <p:nvPicPr>
          <p:cNvPr id="1638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14625" y="1785938"/>
            <a:ext cx="3167063" cy="4713287"/>
          </a:xfrm>
          <a:noFill/>
        </p:spPr>
      </p:pic>
      <p:sp>
        <p:nvSpPr>
          <p:cNvPr id="4" name="Управляющая кнопка: документ 3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7143750" y="5429250"/>
            <a:ext cx="714375" cy="928688"/>
          </a:xfrm>
          <a:prstGeom prst="actionButtonDocumen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Сеть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Се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161</TotalTime>
  <Words>962</Words>
  <Application>Microsoft Office PowerPoint</Application>
  <PresentationFormat>Экран (4:3)</PresentationFormat>
  <Paragraphs>325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34</vt:i4>
      </vt:variant>
    </vt:vector>
  </HeadingPairs>
  <TitlesOfParts>
    <vt:vector size="45" baseType="lpstr">
      <vt:lpstr>Arial</vt:lpstr>
      <vt:lpstr>Wingdings</vt:lpstr>
      <vt:lpstr>Calibri</vt:lpstr>
      <vt:lpstr>Cambria</vt:lpstr>
      <vt:lpstr>Wingdings 2</vt:lpstr>
      <vt:lpstr>Perpetua</vt:lpstr>
      <vt:lpstr>Batang</vt:lpstr>
      <vt:lpstr>Times New Roman</vt:lpstr>
      <vt:lpstr>Tahoma</vt:lpstr>
      <vt:lpstr>Сеть</vt:lpstr>
      <vt:lpstr>Справедливость</vt:lpstr>
      <vt:lpstr>Мультимедийные презентации  для 6 класса по математике. Автор: Трофимова Елена Иозасовна</vt:lpstr>
      <vt:lpstr>Тема урока: Правило умножения для комбинаторных задач.</vt:lpstr>
      <vt:lpstr>Задача № 497 стр. 115</vt:lpstr>
      <vt:lpstr>Слайд 4</vt:lpstr>
      <vt:lpstr>Задание: Дана аналитическая модель числового промежутка. Заполнить таблицу.</vt:lpstr>
      <vt:lpstr>Задание: Дана аналитическая модель числового промежутка. Заполнить таблицу.</vt:lpstr>
      <vt:lpstr>Задание: Дана аналитическая модель числового промежутка. Заполнить таблицу.</vt:lpstr>
      <vt:lpstr>Задание: Дана аналитическая модель числового промежутка. Заполнить таблицу.</vt:lpstr>
      <vt:lpstr>Физкульт минутка</vt:lpstr>
      <vt:lpstr>Задание: Отметьте на координатной плоскости точки:</vt:lpstr>
      <vt:lpstr>Задание: Найдите значение выражения:</vt:lpstr>
      <vt:lpstr>Задание: Найдите значение выражения:</vt:lpstr>
      <vt:lpstr>Дома:</vt:lpstr>
      <vt:lpstr>Спасибо за урок!</vt:lpstr>
      <vt:lpstr>Тема урока:  Раскрытие скобок.</vt:lpstr>
      <vt:lpstr>Выполните действия: </vt:lpstr>
      <vt:lpstr>Выполните умножение:</vt:lpstr>
      <vt:lpstr>+(а – в + с)</vt:lpstr>
      <vt:lpstr>-(а – в + с)</vt:lpstr>
      <vt:lpstr>Продолжить запись:</vt:lpstr>
      <vt:lpstr>Продолжить запись:</vt:lpstr>
      <vt:lpstr>Физкульт минутка</vt:lpstr>
      <vt:lpstr>Раскройте скобки:</vt:lpstr>
      <vt:lpstr>Раскрой скобки:</vt:lpstr>
      <vt:lpstr>Заполнить таблицу,  если у = - 3 + х</vt:lpstr>
      <vt:lpstr>Заполнить таблицу,  если у = - 3 + х</vt:lpstr>
      <vt:lpstr>Заполнить таблицу,  если у = - х + 7</vt:lpstr>
      <vt:lpstr>Заполнить таблицу,  если у = - х + 7</vt:lpstr>
      <vt:lpstr>Работа по учебнику:</vt:lpstr>
      <vt:lpstr>ДОМА:</vt:lpstr>
      <vt:lpstr>Слайд 31</vt:lpstr>
      <vt:lpstr>Слайд 32</vt:lpstr>
      <vt:lpstr>Слайд 33</vt:lpstr>
      <vt:lpstr>Слайд 34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Правило умножения для комбинаторных задач.</dc:title>
  <dc:creator>Трофимов</dc:creator>
  <cp:lastModifiedBy>а</cp:lastModifiedBy>
  <cp:revision>17</cp:revision>
  <dcterms:created xsi:type="dcterms:W3CDTF">2008-11-30T14:49:01Z</dcterms:created>
  <dcterms:modified xsi:type="dcterms:W3CDTF">2009-03-29T19:12:14Z</dcterms:modified>
</cp:coreProperties>
</file>