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61" r:id="rId4"/>
    <p:sldId id="262" r:id="rId5"/>
    <p:sldId id="264" r:id="rId6"/>
    <p:sldId id="265" r:id="rId7"/>
    <p:sldId id="299" r:id="rId8"/>
    <p:sldId id="300" r:id="rId9"/>
    <p:sldId id="298" r:id="rId10"/>
    <p:sldId id="270" r:id="rId11"/>
    <p:sldId id="271" r:id="rId12"/>
    <p:sldId id="290" r:id="rId13"/>
    <p:sldId id="272" r:id="rId14"/>
    <p:sldId id="295" r:id="rId15"/>
    <p:sldId id="292" r:id="rId16"/>
    <p:sldId id="293" r:id="rId17"/>
    <p:sldId id="29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00CC00"/>
    <a:srgbClr val="33CC33"/>
    <a:srgbClr val="FF0000"/>
    <a:srgbClr val="3399FF"/>
    <a:srgbClr val="00FF00"/>
    <a:srgbClr val="0033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569" autoAdjust="0"/>
    <p:restoredTop sz="94504" autoAdjust="0"/>
  </p:normalViewPr>
  <p:slideViewPr>
    <p:cSldViewPr>
      <p:cViewPr varScale="1">
        <p:scale>
          <a:sx n="97" d="100"/>
          <a:sy n="97" d="100"/>
        </p:scale>
        <p:origin x="-11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AA927F-A877-42EC-B532-A2C11BC39046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58835E-A123-46AC-925D-2903EEE9C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4F097A-D05C-49EE-BB6C-557F3611F4FF}" type="datetimeFigureOut">
              <a:rPr lang="ru-RU"/>
              <a:pPr>
                <a:defRPr/>
              </a:pPr>
              <a:t>14.05.2012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9BCEEB-E0D7-4202-877B-9DB9FFB15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D8D22D-3D16-4EC3-B2A2-C0A3CA0F612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869969-E9B4-4809-95C2-80D93DEC73C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70E458-C649-47CE-98DA-EB303DC0461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C2118E-B4E7-444F-879A-189FE57DC0E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E011E8-5051-471A-AFD1-298FE22F633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F88F-517B-4919-9D2B-F1A1A0212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86F3-4BDA-442D-A79C-BC73B2E6A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EE11-81AE-4CB6-8167-61A926D34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ADDD-D30F-40AB-B1BC-6A7385E2A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3D51067-7015-4894-A0A0-373D313C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43FB-6A17-459D-B49E-4D12C910A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5426-E9D9-4086-AB5F-3A372DCA0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1D4D-31ED-41C6-95D6-2D6E00F3D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F81C-D853-4A9B-B56D-C5F5B10D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FCEB-0AB9-428F-9DFF-1AA7E3A85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CEAF-323C-46F1-A6EE-CD232DB5B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D381-64FC-491D-83B7-B9AD5D57E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FD8A20-37D3-488B-A5CE-1292DFEF6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circle/>
    <p:sndAc>
      <p:stSnd>
        <p:snd r:embed="rId14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4419600" cy="1524000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36234" dir="3224770" algn="ctr" rotWithShape="0">
                    <a:schemeClr val="bg2"/>
                  </a:outerShdw>
                </a:effectLst>
                <a:latin typeface="Impact"/>
              </a:rPr>
              <a:t>УРОК</a:t>
            </a:r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36234" dir="3224770" algn="ctr" rotWithShape="0">
                    <a:schemeClr val="bg2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643438" y="4214813"/>
            <a:ext cx="4038600" cy="1371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7E0E"/>
                </a:solidFill>
                <a:effectLst>
                  <a:outerShdw dist="236234" dir="3224770" algn="ctr" rotWithShape="0">
                    <a:schemeClr val="bg2"/>
                  </a:outerShdw>
                </a:effectLst>
                <a:latin typeface="Impact"/>
              </a:rPr>
              <a:t>ПО МАТЕМАТИКЕ</a:t>
            </a:r>
          </a:p>
        </p:txBody>
      </p:sp>
      <p:pic>
        <p:nvPicPr>
          <p:cNvPr id="5129" name="Picture 9" descr="bs00979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8088" y="0"/>
            <a:ext cx="28559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143108" y="2643182"/>
            <a:ext cx="5386398" cy="1571629"/>
          </a:xfrm>
        </p:spPr>
        <p:txBody>
          <a:bodyPr>
            <a:prstTxWarp prst="textDoubleWave1">
              <a:avLst/>
            </a:prstTxWarp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600" b="1" dirty="0" smtClean="0">
                <a:solidFill>
                  <a:srgbClr val="92D050"/>
                </a:solidFill>
              </a:rPr>
              <a:t>5 КЛАСС</a:t>
            </a:r>
          </a:p>
        </p:txBody>
      </p:sp>
      <p:pic>
        <p:nvPicPr>
          <p:cNvPr id="7" name="Picture 3" descr="dd36efffaa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5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6813" y="2962275"/>
            <a:ext cx="322262" cy="933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Rectangle 4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4013" y="-19050"/>
            <a:ext cx="8107362" cy="1092200"/>
          </a:xfrm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857750" y="1785938"/>
            <a:ext cx="3605213" cy="85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C0000"/>
                </a:solidFill>
                <a:latin typeface="Arial Unicode MS" pitchFamily="34" charset="-128"/>
              </a:rPr>
              <a:t>Сколько граней у параллелепипеда?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857750" y="3071813"/>
            <a:ext cx="3605213" cy="928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C0000"/>
                </a:solidFill>
                <a:latin typeface="Arial Unicode MS" pitchFamily="34" charset="-128"/>
              </a:rPr>
              <a:t>Сколько ребер у параллелепипеда?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28625" y="4643438"/>
            <a:ext cx="7972425" cy="428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C0000"/>
                </a:solidFill>
                <a:latin typeface="Arial Unicode MS" pitchFamily="34" charset="-128"/>
              </a:rPr>
              <a:t>Сколько вершин у параллелепипеда?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428625" y="5572125"/>
            <a:ext cx="7972425" cy="428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C0000"/>
                </a:solidFill>
                <a:latin typeface="Arial Unicode MS" pitchFamily="34" charset="-128"/>
              </a:rPr>
              <a:t>Как найти объем параллелепипеда?</a:t>
            </a:r>
          </a:p>
        </p:txBody>
      </p:sp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1071563" y="1857375"/>
            <a:ext cx="2786062" cy="1857375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endParaRPr lang="ru-RU" b="1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</a:rPr>
              <a:t>V=a b c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Заголовок 2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5950" y="1762125"/>
            <a:ext cx="7747000" cy="1706563"/>
          </a:xfrm>
        </p:spPr>
      </p:pic>
      <p:sp>
        <p:nvSpPr>
          <p:cNvPr id="4" name="Заголовок 28"/>
          <p:cNvSpPr txBox="1">
            <a:spLocks/>
          </p:cNvSpPr>
          <p:nvPr/>
        </p:nvSpPr>
        <p:spPr bwMode="auto">
          <a:xfrm>
            <a:off x="1071563" y="785813"/>
            <a:ext cx="7500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Зная, что </a:t>
            </a:r>
            <a:r>
              <a:rPr lang="en-US" sz="4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V= </a:t>
            </a:r>
            <a:r>
              <a:rPr lang="en-US" sz="48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abc</a:t>
            </a:r>
            <a:r>
              <a:rPr lang="ru-RU" sz="48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ctr">
              <a:defRPr/>
            </a:pP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вычислите объём</a:t>
            </a:r>
            <a:b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6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8"/>
          <p:cNvSpPr txBox="1">
            <a:spLocks/>
          </p:cNvSpPr>
          <p:nvPr/>
        </p:nvSpPr>
        <p:spPr bwMode="auto">
          <a:xfrm>
            <a:off x="1357313" y="2500313"/>
            <a:ext cx="75009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б)</a:t>
            </a:r>
            <a:r>
              <a:rPr lang="en-US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a</a:t>
            </a: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6 м,</a:t>
            </a:r>
            <a:r>
              <a:rPr lang="en-US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b</a:t>
            </a: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5 м, </a:t>
            </a:r>
            <a:r>
              <a:rPr lang="en-US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c</a:t>
            </a:r>
            <a:r>
              <a:rPr lang="ru-RU" sz="4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20 м</a:t>
            </a:r>
            <a:r>
              <a:rPr lang="ru-RU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defRPr/>
            </a:pPr>
            <a:r>
              <a:rPr lang="ru-RU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60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325" y="-212725"/>
            <a:ext cx="8602663" cy="2078038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2071688"/>
            <a:ext cx="8415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В КУБИЧЕСКИХ САНТИМЕТРАХ: </a:t>
            </a:r>
            <a:r>
              <a:rPr lang="ru-RU" sz="2800" b="1" dirty="0">
                <a:solidFill>
                  <a:srgbClr val="FFFF00"/>
                </a:solidFill>
                <a:cs typeface="Times New Roman" pitchFamily="18" charset="0"/>
              </a:rPr>
              <a:t>5ДМ</a:t>
            </a:r>
            <a:r>
              <a:rPr lang="ru-RU" sz="2800" b="1" baseline="30000" dirty="0">
                <a:solidFill>
                  <a:srgbClr val="FFFF00"/>
                </a:solidFill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FFFF00"/>
                </a:solidFill>
                <a:cs typeface="Times New Roman" pitchFamily="18" charset="0"/>
              </a:rPr>
              <a:t> ; 3 ДМ</a:t>
            </a:r>
            <a:r>
              <a:rPr lang="ru-RU" sz="2800" b="1" baseline="30000" dirty="0">
                <a:solidFill>
                  <a:srgbClr val="FFFF00"/>
                </a:solidFill>
                <a:cs typeface="Times New Roman" pitchFamily="18" charset="0"/>
              </a:rPr>
              <a:t>3</a:t>
            </a:r>
          </a:p>
          <a:p>
            <a:pPr algn="ctr">
              <a:defRPr/>
            </a:pPr>
            <a:endParaRPr lang="ru-RU" sz="2800" b="1" baseline="30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3714750"/>
            <a:ext cx="8143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КУБИЧЕСКИХ</a:t>
            </a:r>
            <a:r>
              <a:rPr lang="ru-RU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ДЕЦИМЕТРАХ:</a:t>
            </a:r>
            <a:r>
              <a:rPr lang="ru-RU" sz="2800" dirty="0">
                <a:solidFill>
                  <a:srgbClr val="FFFF00"/>
                </a:solidFill>
              </a:rPr>
              <a:t>  </a:t>
            </a:r>
            <a:r>
              <a:rPr lang="ru-RU" sz="2800" b="1" dirty="0">
                <a:solidFill>
                  <a:srgbClr val="FFFF00"/>
                </a:solidFill>
              </a:rPr>
              <a:t>7 М</a:t>
            </a:r>
            <a:r>
              <a:rPr lang="ru-RU" sz="2800" b="1" baseline="30000" dirty="0">
                <a:solidFill>
                  <a:srgbClr val="FFFF00"/>
                </a:solidFill>
              </a:rPr>
              <a:t>3</a:t>
            </a:r>
            <a:r>
              <a:rPr lang="ru-RU" sz="2800" b="1" dirty="0">
                <a:solidFill>
                  <a:srgbClr val="FFFF00"/>
                </a:solidFill>
              </a:rPr>
              <a:t>;    5 М</a:t>
            </a:r>
            <a:r>
              <a:rPr lang="ru-RU" sz="2800" b="1" baseline="30000" dirty="0">
                <a:solidFill>
                  <a:srgbClr val="FFFF00"/>
                </a:solidFill>
              </a:rPr>
              <a:t>3</a:t>
            </a:r>
            <a:endParaRPr lang="ru-RU" sz="28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31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folHlink"/>
                </a:solidFill>
                <a:latin typeface="Monotype Corsiva" pitchFamily="66" charset="0"/>
              </a:rPr>
              <a:t>Решение задач</a:t>
            </a:r>
          </a:p>
        </p:txBody>
      </p:sp>
      <p:sp>
        <p:nvSpPr>
          <p:cNvPr id="9728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1214438"/>
            <a:ext cx="6143625" cy="421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0070C0"/>
                </a:solidFill>
                <a:latin typeface="Arial Unicode MS" pitchFamily="34" charset="-128"/>
              </a:rPr>
              <a:t>Найдите площадь садового участка, если ширина участка 3 м 50 см, а длина в два раза больше.</a:t>
            </a:r>
          </a:p>
        </p:txBody>
      </p:sp>
      <p:pic>
        <p:nvPicPr>
          <p:cNvPr id="10" name="Picture 27" descr="j0428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3643313"/>
            <a:ext cx="30003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25" y="603250"/>
            <a:ext cx="7785100" cy="1262063"/>
          </a:xfr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857375"/>
            <a:ext cx="37147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31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folHlink"/>
                </a:solidFill>
                <a:latin typeface="Monotype Corsiva" pitchFamily="66" charset="0"/>
              </a:rPr>
              <a:t>Решение задач</a:t>
            </a:r>
          </a:p>
        </p:txBody>
      </p:sp>
      <p:sp>
        <p:nvSpPr>
          <p:cNvPr id="9728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1214438"/>
            <a:ext cx="8501063" cy="421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0070C0"/>
                </a:solidFill>
                <a:latin typeface="Arial Unicode MS" pitchFamily="34" charset="-128"/>
              </a:rPr>
              <a:t>Два прямоугольника имеют равные площади. Длина первого 22см, а ширина на 4см меньше длины. Длина второго прямоугольника 33см. Найдите ширину второго прямоугольника.</a:t>
            </a:r>
          </a:p>
        </p:txBody>
      </p:sp>
      <p:pic>
        <p:nvPicPr>
          <p:cNvPr id="10" name="Picture 27" descr="j0428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214813"/>
            <a:ext cx="27860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31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folHlink"/>
                </a:solidFill>
                <a:latin typeface="Monotype Corsiva" pitchFamily="66" charset="0"/>
              </a:rPr>
              <a:t>Решение задач</a:t>
            </a:r>
          </a:p>
        </p:txBody>
      </p:sp>
      <p:sp>
        <p:nvSpPr>
          <p:cNvPr id="9728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1214438"/>
            <a:ext cx="6357938" cy="421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0070C0"/>
                </a:solidFill>
                <a:latin typeface="Arial Unicode MS" pitchFamily="34" charset="-128"/>
              </a:rPr>
              <a:t>Объем второго параллелепипеда в 4 раза больше объема первого. Найдите объем каждого параллелепипеда, если их общий объем  170 </a:t>
            </a:r>
            <a:r>
              <a:rPr lang="ru-RU" sz="3600" b="1" dirty="0">
                <a:solidFill>
                  <a:srgbClr val="0070C0"/>
                </a:solidFill>
                <a:cs typeface="Times New Roman" pitchFamily="18" charset="0"/>
              </a:rPr>
              <a:t>М</a:t>
            </a:r>
            <a:r>
              <a:rPr lang="ru-RU" sz="3600" b="1" baseline="30000" dirty="0">
                <a:solidFill>
                  <a:srgbClr val="0070C0"/>
                </a:solidFill>
                <a:cs typeface="Times New Roman" pitchFamily="18" charset="0"/>
              </a:rPr>
              <a:t>3.</a:t>
            </a:r>
            <a:endParaRPr lang="ru-RU" sz="3600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pic>
        <p:nvPicPr>
          <p:cNvPr id="10" name="Picture 27" descr="j0428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214813"/>
            <a:ext cx="27860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772400" cy="731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6000" b="1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1071563" y="1857375"/>
            <a:ext cx="2786062" cy="1857375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endParaRPr lang="ru-RU" b="1" dirty="0">
              <a:solidFill>
                <a:schemeClr val="bg2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</a:rPr>
              <a:t>V</a:t>
            </a:r>
            <a:r>
              <a:rPr lang="ru-RU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85813" y="4357688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6000" b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V1 +V2=V</a:t>
            </a:r>
            <a:endParaRPr lang="ru-RU" sz="6000" b="1" kern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143500" y="2357438"/>
            <a:ext cx="2357438" cy="107156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endParaRPr lang="ru-RU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</a:rPr>
              <a:t>V</a:t>
            </a:r>
            <a:r>
              <a:rPr lang="ru-RU" b="1" dirty="0">
                <a:solidFill>
                  <a:schemeClr val="bg2"/>
                </a:solidFill>
              </a:rPr>
              <a:t>2</a:t>
            </a: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WordArt 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188" y="500063"/>
            <a:ext cx="7632700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25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Самостоятельная работа</a:t>
            </a:r>
          </a:p>
        </p:txBody>
      </p:sp>
      <p:pic>
        <p:nvPicPr>
          <p:cNvPr id="3" name="Picture 9" descr="j0299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286000"/>
            <a:ext cx="35893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88" y="500063"/>
            <a:ext cx="7500937" cy="45370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00063"/>
            <a:ext cx="8858250" cy="5715000"/>
          </a:xfrm>
          <a:prstGeom prst="rect">
            <a:avLst/>
          </a:prstGeom>
        </p:spPr>
        <p:txBody>
          <a:bodyPr/>
          <a:lstStyle/>
          <a:p>
            <a:pPr marL="1143000" indent="-1143000">
              <a:buFontTx/>
              <a:buAutoNum type="arabicParenR"/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v=50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км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ч,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t=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ч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=?</a:t>
            </a:r>
            <a:endParaRPr lang="en-US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1143000" indent="-1143000">
              <a:buFontTx/>
              <a:buAutoNum type="arabicParenR"/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a=40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см,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b=64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см,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P=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en-US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1143000" indent="-1143000">
              <a:buFontTx/>
              <a:buAutoNum type="arabicParenR"/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a=28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м,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S=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marL="1143000" indent="-1143000">
              <a:buFontTx/>
              <a:buAutoNum type="arabicParenR"/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a=120 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дм,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b=11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дм,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S=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marL="1143000" indent="-1143000">
              <a:buFontTx/>
              <a:buAutoNum type="arabicParenR"/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P=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1632м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a=408 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м,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b-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1143000" indent="-1143000">
              <a:buFontTx/>
              <a:buAutoNum type="arabicParenR"/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a=27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см,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b=10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см,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c=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131см,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V=</a:t>
            </a: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marL="1143000" indent="-1143000">
              <a:buFontTx/>
              <a:buAutoNum type="arabicParenR"/>
              <a:defRPr/>
            </a:pPr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Площадь прямоугольника и квадрата равны. Длина прямоугольника 36м, ширина 9м.Чему равна сторона квадрата?</a:t>
            </a:r>
            <a:endParaRPr lang="en-US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1143000" indent="-1143000" algn="ctr">
              <a:defRPr/>
            </a:pPr>
            <a:r>
              <a:rPr lang="ru-RU" sz="6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6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6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60350"/>
            <a:ext cx="9144000" cy="63373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Жила-была загадочная принцесса Формула.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Она была непоседа и постоянно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путешество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вала из государства Алгебра в государство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Геометрия. Она имела множество имён и так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часто менялась, что подданные не узнавали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её в лицо. То она Формула Пути, то Формула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для Вычисления Площади Прямоугольника.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Она очень добра и всегда готова помочь тому,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кто не только узнаёт её с первого взгляда, но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и знает наизусть все её имена. Потому что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ФОРМУЛА	 – это…</a:t>
            </a:r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  <a:p>
            <a:pPr algn="ctr">
              <a:defRPr/>
            </a:pP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7127875" cy="367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A1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 урока</a:t>
            </a: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4" descr="Частый вертикальный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188" y="908050"/>
            <a:ext cx="7632700" cy="475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938" y="571500"/>
            <a:ext cx="5529262" cy="26765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6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Домашнее </a:t>
            </a:r>
            <a:r>
              <a:rPr lang="ru-RU" sz="6600" b="1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задание </a:t>
            </a:r>
            <a:r>
              <a:rPr lang="ru-RU" sz="6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6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6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2071688" y="3286125"/>
            <a:ext cx="1530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№82</a:t>
            </a:r>
            <a:r>
              <a:rPr lang="en-US"/>
              <a:t>0</a:t>
            </a:r>
            <a:r>
              <a:rPr lang="ru-RU"/>
              <a:t>(а-в)</a:t>
            </a: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2071688" y="4286250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№82</a:t>
            </a:r>
            <a:r>
              <a:rPr lang="en-US"/>
              <a:t>1</a:t>
            </a:r>
            <a:r>
              <a:rPr lang="ru-RU"/>
              <a:t>(а)</a:t>
            </a:r>
          </a:p>
        </p:txBody>
      </p:sp>
      <p:pic>
        <p:nvPicPr>
          <p:cNvPr id="7" name="Picture 5" descr="Рисунок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571750"/>
            <a:ext cx="234791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1472" y="928670"/>
            <a:ext cx="7572428" cy="4643470"/>
          </a:xfrm>
          <a:prstGeom prst="rect">
            <a:avLst/>
          </a:prstGeom>
        </p:spPr>
        <p:txBody>
          <a:bodyPr wrap="none" fromWordArt="1" anchor="ctr">
            <a:prstTxWarp prst="textSlantUp">
              <a:avLst>
                <a:gd name="adj" fmla="val 3830"/>
              </a:avLst>
            </a:prstTxWarp>
            <a:scene3d>
              <a:camera prst="legacyObliqueTopRight">
                <a:rot lat="0" lon="21299999" rev="0"/>
              </a:camera>
              <a:lightRig rig="legacyFlat3" dir="r"/>
            </a:scene3d>
            <a:sp3d extrusionH="887400" prstMaterial="legacyMatte">
              <a:extrusionClr>
                <a:schemeClr val="folHlink"/>
              </a:extrusion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9050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Тема  </a:t>
            </a:r>
            <a:r>
              <a:rPr lang="ru-RU" sz="3600" kern="10" dirty="0">
                <a:ln w="19050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 </a:t>
            </a:r>
            <a:r>
              <a:rPr lang="ru-RU" sz="4000" kern="10" dirty="0">
                <a:ln w="19050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урока:</a:t>
            </a:r>
          </a:p>
          <a:p>
            <a:pPr algn="ctr">
              <a:defRPr/>
            </a:pPr>
            <a:r>
              <a:rPr lang="ru-RU" sz="4000" kern="10" dirty="0">
                <a:ln w="19050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Формулы.</a:t>
            </a:r>
          </a:p>
          <a:p>
            <a:pPr algn="ctr">
              <a:defRPr/>
            </a:pPr>
            <a:r>
              <a:rPr lang="ru-RU" sz="4000" kern="10" dirty="0">
                <a:ln w="19050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Решение задач</a:t>
            </a:r>
            <a:r>
              <a:rPr lang="ru-RU" sz="4000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.</a:t>
            </a:r>
            <a:endParaRPr lang="ru-RU" sz="3600" kern="10" dirty="0">
              <a:ln w="19050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2214563" y="428625"/>
            <a:ext cx="63579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Запишите формулу:</a:t>
            </a:r>
          </a:p>
          <a:p>
            <a:pPr marL="742950" indent="-742950">
              <a:defRPr/>
            </a:pP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Прямоугольник 5"/>
          <p:cNvGrpSpPr>
            <a:grpSpLocks/>
          </p:cNvGrpSpPr>
          <p:nvPr/>
        </p:nvGrpSpPr>
        <p:grpSpPr bwMode="auto">
          <a:xfrm>
            <a:off x="73025" y="1279525"/>
            <a:ext cx="8253413" cy="2165350"/>
            <a:chOff x="46" y="806"/>
            <a:chExt cx="5199" cy="1364"/>
          </a:xfrm>
        </p:grpSpPr>
        <p:pic>
          <p:nvPicPr>
            <p:cNvPr id="21506" name="Прямоугольник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" y="806"/>
              <a:ext cx="5199" cy="1364"/>
            </a:xfrm>
            <a:prstGeom prst="rect">
              <a:avLst/>
            </a:prstGeom>
            <a:noFill/>
          </p:spPr>
        </p:pic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225" y="900"/>
              <a:ext cx="486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indent="-742950">
                <a:buFontTx/>
                <a:buAutoNum type="arabicPeriod"/>
              </a:pPr>
              <a:r>
                <a:rPr lang="ru-RU" sz="4400" b="1">
                  <a:solidFill>
                    <a:srgbClr val="9EB160"/>
                  </a:solidFill>
                </a:rPr>
                <a:t>Площади прямоугольника</a:t>
              </a:r>
            </a:p>
            <a:p>
              <a:pPr marL="742950" indent="-742950">
                <a:buFontTx/>
                <a:buAutoNum type="arabicPeriod"/>
              </a:pPr>
              <a:endParaRPr lang="ru-RU" sz="4400" b="1">
                <a:solidFill>
                  <a:srgbClr val="FF0000"/>
                </a:solidFill>
              </a:endParaRPr>
            </a:p>
          </p:txBody>
        </p:sp>
      </p:grp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071688" y="2786063"/>
            <a:ext cx="6357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 Периметра квадрата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28813" y="3643313"/>
            <a:ext cx="79295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Периметра</a:t>
            </a:r>
            <a:endParaRPr lang="en-US" sz="4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прямоугольника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0" y="5500688"/>
            <a:ext cx="6357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4. Площади  квадрата</a:t>
            </a:r>
          </a:p>
        </p:txBody>
      </p:sp>
      <p:pic>
        <p:nvPicPr>
          <p:cNvPr id="11" name="Picture 4" descr="dd36efffaa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1450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 bwMode="auto">
          <a:xfrm>
            <a:off x="285750" y="2000250"/>
            <a:ext cx="7921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6000" b="1" kern="0" dirty="0">
                <a:solidFill>
                  <a:srgbClr val="FFC000"/>
                </a:solidFill>
                <a:latin typeface="+mn-lt"/>
              </a:rPr>
              <a:t>1)  S=a b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6000" b="1" kern="0" dirty="0">
                <a:solidFill>
                  <a:srgbClr val="FFC000"/>
                </a:solidFill>
                <a:latin typeface="+mn-lt"/>
              </a:rPr>
              <a:t>2) P= 4 a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6000" b="1" kern="0" dirty="0">
                <a:solidFill>
                  <a:srgbClr val="FFC000"/>
                </a:solidFill>
                <a:latin typeface="+mn-lt"/>
              </a:rPr>
              <a:t>3) P= ( a + b ) 2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6000" b="1" kern="0" dirty="0">
                <a:solidFill>
                  <a:srgbClr val="FFC000"/>
                </a:solidFill>
                <a:latin typeface="+mn-lt"/>
              </a:rPr>
              <a:t>4) S= </a:t>
            </a:r>
            <a:r>
              <a:rPr lang="en-US" sz="6000" b="1" kern="0" dirty="0" err="1">
                <a:solidFill>
                  <a:srgbClr val="FFC000"/>
                </a:solidFill>
                <a:latin typeface="+mn-lt"/>
              </a:rPr>
              <a:t>aa</a:t>
            </a:r>
            <a:endParaRPr lang="ru-RU" sz="6000" b="1" kern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00063" y="1928813"/>
            <a:ext cx="7921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Правильный ответ</a:t>
            </a:r>
            <a:br>
              <a:rPr lang="ru-RU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4" descr="Рисунок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2714625"/>
            <a:ext cx="234791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j0428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00500"/>
            <a:ext cx="24526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6"/>
          <p:cNvSpPr txBox="1">
            <a:spLocks/>
          </p:cNvSpPr>
          <p:nvPr/>
        </p:nvSpPr>
        <p:spPr bwMode="auto">
          <a:xfrm>
            <a:off x="857250" y="2428875"/>
            <a:ext cx="7772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9600" kern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S= </a:t>
            </a:r>
            <a:r>
              <a:rPr lang="en-US" sz="9600" kern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</a:t>
            </a:r>
            <a:r>
              <a:rPr lang="en-US" sz="9600" kern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endParaRPr lang="ru-RU" sz="9600" kern="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 7"/>
          <p:cNvSpPr txBox="1">
            <a:spLocks/>
          </p:cNvSpPr>
          <p:nvPr/>
        </p:nvSpPr>
        <p:spPr bwMode="auto">
          <a:xfrm>
            <a:off x="722313" y="714375"/>
            <a:ext cx="77724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ru-RU" sz="4800" b="1" kern="0" dirty="0">
                <a:solidFill>
                  <a:srgbClr val="92D050"/>
                </a:solidFill>
                <a:cs typeface="Times New Roman" pitchFamily="18" charset="0"/>
              </a:rPr>
              <a:t>Как называется формула?</a:t>
            </a:r>
          </a:p>
        </p:txBody>
      </p:sp>
    </p:spTree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692275" y="188913"/>
            <a:ext cx="2447925" cy="720725"/>
          </a:xfrm>
          <a:prstGeom prst="wedgeRoundRectCallout">
            <a:avLst>
              <a:gd name="adj1" fmla="val -57588"/>
              <a:gd name="adj2" fmla="val 132157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A50021"/>
                </a:solidFill>
              </a:rPr>
              <a:t>Задача.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411413" y="908050"/>
            <a:ext cx="6008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 </a:t>
            </a:r>
            <a:r>
              <a:rPr lang="ru-RU" b="1"/>
              <a:t>какой скоростью должен идти человек, </a:t>
            </a:r>
          </a:p>
          <a:p>
            <a:r>
              <a:rPr lang="ru-RU" b="1"/>
              <a:t>чтобы пройти 24 км за 4 ч?</a:t>
            </a:r>
          </a:p>
        </p:txBody>
      </p:sp>
      <p:grpSp>
        <p:nvGrpSpPr>
          <p:cNvPr id="27652" name="Group 12"/>
          <p:cNvGrpSpPr>
            <a:grpSpLocks/>
          </p:cNvGrpSpPr>
          <p:nvPr/>
        </p:nvGrpSpPr>
        <p:grpSpPr bwMode="auto">
          <a:xfrm>
            <a:off x="0" y="2852738"/>
            <a:ext cx="9812338" cy="1019175"/>
            <a:chOff x="-165" y="584"/>
            <a:chExt cx="6181" cy="642"/>
          </a:xfrm>
        </p:grpSpPr>
        <p:sp>
          <p:nvSpPr>
            <p:cNvPr id="27658" name="Rectangle 13"/>
            <p:cNvSpPr>
              <a:spLocks noChangeArrowheads="1"/>
            </p:cNvSpPr>
            <p:nvPr/>
          </p:nvSpPr>
          <p:spPr bwMode="auto"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9600" b="1">
                <a:cs typeface="Arial" charset="0"/>
              </a:endParaRPr>
            </a:p>
          </p:txBody>
        </p:sp>
        <p:sp>
          <p:nvSpPr>
            <p:cNvPr id="27659" name="Line 14"/>
            <p:cNvSpPr>
              <a:spLocks noChangeShapeType="1"/>
            </p:cNvSpPr>
            <p:nvPr/>
          </p:nvSpPr>
          <p:spPr bwMode="auto">
            <a:xfrm flipV="1">
              <a:off x="-165" y="584"/>
              <a:ext cx="6180" cy="64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75" name="Picture 15" descr="aluno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7185" flipH="1">
            <a:off x="8388350" y="1412875"/>
            <a:ext cx="9667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23850" y="4437063"/>
            <a:ext cx="22812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 = v ∙ t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23850" y="5516563"/>
            <a:ext cx="22812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 = s : t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4140200" y="4221163"/>
            <a:ext cx="37449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 = 24 : 4</a:t>
            </a:r>
            <a:endParaRPr lang="ru-RU" sz="3600" b="1" i="1" kern="1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5219700" y="5300663"/>
            <a:ext cx="18732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 = 6</a:t>
            </a:r>
            <a:endParaRPr lang="ru-RU" sz="3600" b="1" i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6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91111 0.1199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76" grpId="0" animBg="1" autoUpdateAnimBg="0"/>
      <p:bldP spid="15377" grpId="0" animBg="1" autoUpdateAnimBg="0"/>
      <p:bldP spid="15378" grpId="0" animBg="1"/>
      <p:bldP spid="15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d36efffaa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4" name="Group 6"/>
          <p:cNvGrpSpPr>
            <a:grpSpLocks/>
          </p:cNvGrpSpPr>
          <p:nvPr/>
        </p:nvGrpSpPr>
        <p:grpSpPr bwMode="auto">
          <a:xfrm>
            <a:off x="-25400" y="4876800"/>
            <a:ext cx="9169400" cy="914400"/>
            <a:chOff x="-16" y="2352"/>
            <a:chExt cx="5776" cy="572"/>
          </a:xfrm>
        </p:grpSpPr>
        <p:sp>
          <p:nvSpPr>
            <p:cNvPr id="55329" name="Freeform 7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0" name="Freeform 8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1" name="Freeform 9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2" name="Freeform 10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3" name="Freeform 11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4" name="Freeform 12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5" name="Freeform 13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6" name="Freeform 14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7" name="Freeform 15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8" name="Freeform 16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39" name="Freeform 17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0" name="Freeform 18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1" name="Freeform 19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2" name="Freeform 20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3" name="Freeform 21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4" name="Freeform 22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5" name="Freeform 23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6" name="Freeform 24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7" name="Freeform 25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8" name="Freeform 26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49" name="Freeform 27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0" name="Freeform 28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1" name="Freeform 29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2" name="Freeform 30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3" name="Freeform 31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4" name="Freeform 32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5" name="Freeform 33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6" name="Freeform 34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7" name="Freeform 35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58" name="Freeform 36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grpSp>
          <p:nvGrpSpPr>
            <p:cNvPr id="55359" name="Group 37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55360" name="Line 38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" name="Freeform 39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5736" y="0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28675" name="Group 40"/>
          <p:cNvGrpSpPr>
            <a:grpSpLocks/>
          </p:cNvGrpSpPr>
          <p:nvPr/>
        </p:nvGrpSpPr>
        <p:grpSpPr bwMode="auto">
          <a:xfrm>
            <a:off x="0" y="5661025"/>
            <a:ext cx="9169400" cy="914400"/>
            <a:chOff x="-16" y="2352"/>
            <a:chExt cx="5776" cy="572"/>
          </a:xfrm>
        </p:grpSpPr>
        <p:sp>
          <p:nvSpPr>
            <p:cNvPr id="55296" name="Freeform 41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297" name="Freeform 42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298" name="Freeform 43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299" name="Freeform 44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0" name="Freeform 45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1" name="Freeform 46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2" name="Freeform 47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3" name="Freeform 48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4" name="Freeform 49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5" name="Freeform 50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6" name="Freeform 51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7" name="Freeform 52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8" name="Freeform 53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09" name="Freeform 54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0" name="Freeform 55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1" name="Freeform 56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2" name="Freeform 57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3" name="Freeform 58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4" name="Freeform 59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5" name="Freeform 60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6" name="Freeform 61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7" name="Freeform 62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8" name="Freeform 63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19" name="Freeform 64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20" name="Freeform 65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21" name="Freeform 66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22" name="Freeform 67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23" name="Freeform 68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24" name="Freeform 69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sp>
          <p:nvSpPr>
            <p:cNvPr id="55325" name="Freeform 70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</a:sp3d>
          </p:spPr>
          <p:txBody>
            <a:bodyPr wrap="none">
              <a:flatTx/>
            </a:bodyPr>
            <a:lstStyle/>
            <a:p>
              <a:endParaRPr lang="ru-RU"/>
            </a:p>
          </p:txBody>
        </p:sp>
        <p:grpSp>
          <p:nvGrpSpPr>
            <p:cNvPr id="55326" name="Group 71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55327" name="Line 72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" name="Freeform 73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5736" y="0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188913"/>
            <a:ext cx="2447925" cy="720725"/>
          </a:xfrm>
          <a:prstGeom prst="wedgeRoundRectCallout">
            <a:avLst>
              <a:gd name="adj1" fmla="val -57588"/>
              <a:gd name="adj2" fmla="val 132157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A50021"/>
                </a:solidFill>
              </a:rPr>
              <a:t>Задача.</a:t>
            </a:r>
          </a:p>
        </p:txBody>
      </p:sp>
      <p:grpSp>
        <p:nvGrpSpPr>
          <p:cNvPr id="8" name="Group 1398"/>
          <p:cNvGrpSpPr>
            <a:grpSpLocks/>
          </p:cNvGrpSpPr>
          <p:nvPr/>
        </p:nvGrpSpPr>
        <p:grpSpPr bwMode="auto">
          <a:xfrm>
            <a:off x="-468313" y="5300663"/>
            <a:ext cx="5703888" cy="1281112"/>
            <a:chOff x="1087" y="379"/>
            <a:chExt cx="3593" cy="807"/>
          </a:xfrm>
        </p:grpSpPr>
        <p:grpSp>
          <p:nvGrpSpPr>
            <p:cNvPr id="29265" name="Group 854"/>
            <p:cNvGrpSpPr>
              <a:grpSpLocks/>
            </p:cNvGrpSpPr>
            <p:nvPr/>
          </p:nvGrpSpPr>
          <p:grpSpPr bwMode="auto">
            <a:xfrm rot="-282430">
              <a:off x="1087" y="917"/>
              <a:ext cx="800" cy="269"/>
              <a:chOff x="3792" y="3408"/>
              <a:chExt cx="1251" cy="480"/>
            </a:xfrm>
          </p:grpSpPr>
          <p:grpSp>
            <p:nvGrpSpPr>
              <p:cNvPr id="29613" name="Group 855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9686" name="Group 85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29690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9694" name="Oval 8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695" name="Oval 8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69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9692" name="Oval 8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693" name="Oval 8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687" name="Group 863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9688" name="Freeform 864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89" name="Freeform 86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614" name="Group 866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9676" name="Group 867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29680" name="Group 86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9684" name="Oval 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685" name="Oval 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681" name="Group 87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682" name="Oval 8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683" name="Oval 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677" name="Group 87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9678" name="Freeform 8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79" name="Freeform 8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615" name="Group 877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9670" name="Group 878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29674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75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671" name="Group 88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9672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73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616" name="Group 884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668" name="Freeform 88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69" name="Freeform 88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17" name="Group 887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9666" name="Oval 888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67" name="Oval 88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18" name="Group 890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664" name="Oval 891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65" name="Oval 89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19" name="Group 893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9662" name="Oval 89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63" name="Oval 89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0" name="Group 896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660" name="Oval 89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61" name="Oval 89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1" name="Group 899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658" name="Freeform 90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59" name="Freeform 90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2" name="Group 902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9652" name="Group 903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29656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57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653" name="Group 906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9654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55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623" name="Group 909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650" name="Freeform 91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51" name="Freeform 91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4" name="Group 912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9648" name="Oval 913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49" name="Oval 91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5" name="Group 915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646" name="Oval 916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47" name="Oval 91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6" name="Group 918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9644" name="Oval 91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45" name="Oval 92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7" name="Group 921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642" name="Oval 92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43" name="Oval 92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8" name="Group 924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640" name="Freeform 92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41" name="Freeform 92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629" name="Group 927"/>
              <p:cNvGrpSpPr>
                <a:grpSpLocks/>
              </p:cNvGrpSpPr>
              <p:nvPr/>
            </p:nvGrpSpPr>
            <p:grpSpPr bwMode="auto">
              <a:xfrm rot="-1131">
                <a:off x="3792" y="3551"/>
                <a:ext cx="1070" cy="134"/>
                <a:chOff x="3936" y="2509"/>
                <a:chExt cx="630" cy="288"/>
              </a:xfrm>
            </p:grpSpPr>
            <p:pic>
              <p:nvPicPr>
                <p:cNvPr id="29638" name="Picture 92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936" y="2509"/>
                  <a:ext cx="6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639" name="Rectangle 929"/>
                <p:cNvSpPr>
                  <a:spLocks noChangeArrowheads="1"/>
                </p:cNvSpPr>
                <p:nvPr/>
              </p:nvSpPr>
              <p:spPr bwMode="auto">
                <a:xfrm>
                  <a:off x="3936" y="2511"/>
                  <a:ext cx="630" cy="2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630" name="Freeform 930" descr="Дуб"/>
              <p:cNvSpPr>
                <a:spLocks/>
              </p:cNvSpPr>
              <p:nvPr/>
            </p:nvSpPr>
            <p:spPr bwMode="auto">
              <a:xfrm>
                <a:off x="3792" y="3408"/>
                <a:ext cx="1200" cy="144"/>
              </a:xfrm>
              <a:custGeom>
                <a:avLst/>
                <a:gdLst>
                  <a:gd name="T0" fmla="*/ 0 w 1200"/>
                  <a:gd name="T1" fmla="*/ 144 h 144"/>
                  <a:gd name="T2" fmla="*/ 208 w 1200"/>
                  <a:gd name="T3" fmla="*/ 0 h 144"/>
                  <a:gd name="T4" fmla="*/ 1200 w 1200"/>
                  <a:gd name="T5" fmla="*/ 0 h 144"/>
                  <a:gd name="T6" fmla="*/ 1056 w 1200"/>
                  <a:gd name="T7" fmla="*/ 144 h 144"/>
                  <a:gd name="T8" fmla="*/ 0 w 120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144"/>
                  <a:gd name="T17" fmla="*/ 1200 w 120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144">
                    <a:moveTo>
                      <a:pt x="0" y="144"/>
                    </a:moveTo>
                    <a:lnTo>
                      <a:pt x="208" y="0"/>
                    </a:lnTo>
                    <a:lnTo>
                      <a:pt x="1200" y="0"/>
                    </a:lnTo>
                    <a:lnTo>
                      <a:pt x="10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31" name="Freeform 931" descr="Дуб"/>
              <p:cNvSpPr>
                <a:spLocks/>
              </p:cNvSpPr>
              <p:nvPr/>
            </p:nvSpPr>
            <p:spPr bwMode="auto">
              <a:xfrm>
                <a:off x="4848" y="3408"/>
                <a:ext cx="144" cy="272"/>
              </a:xfrm>
              <a:custGeom>
                <a:avLst/>
                <a:gdLst>
                  <a:gd name="T0" fmla="*/ 144 w 144"/>
                  <a:gd name="T1" fmla="*/ 0 h 272"/>
                  <a:gd name="T2" fmla="*/ 144 w 144"/>
                  <a:gd name="T3" fmla="*/ 144 h 272"/>
                  <a:gd name="T4" fmla="*/ 0 w 144"/>
                  <a:gd name="T5" fmla="*/ 272 h 272"/>
                  <a:gd name="T6" fmla="*/ 0 w 144"/>
                  <a:gd name="T7" fmla="*/ 144 h 272"/>
                  <a:gd name="T8" fmla="*/ 144 w 144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72"/>
                  <a:gd name="T17" fmla="*/ 144 w 14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72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272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632" name="Group 932"/>
              <p:cNvGrpSpPr>
                <a:grpSpLocks/>
              </p:cNvGrpSpPr>
              <p:nvPr/>
            </p:nvGrpSpPr>
            <p:grpSpPr bwMode="auto">
              <a:xfrm>
                <a:off x="4896" y="3504"/>
                <a:ext cx="147" cy="161"/>
                <a:chOff x="5325" y="3391"/>
                <a:chExt cx="289" cy="198"/>
              </a:xfrm>
            </p:grpSpPr>
            <p:sp>
              <p:nvSpPr>
                <p:cNvPr id="29633" name="Line 933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34" name="Line 934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35" name="Line 935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36" name="Line 936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37" name="Freeform 937"/>
                <p:cNvSpPr>
                  <a:spLocks noEditPoints="1"/>
                </p:cNvSpPr>
                <p:nvPr/>
              </p:nvSpPr>
              <p:spPr bwMode="auto">
                <a:xfrm rot="-1131">
                  <a:off x="5325" y="3471"/>
                  <a:ext cx="289" cy="47"/>
                </a:xfrm>
                <a:custGeom>
                  <a:avLst/>
                  <a:gdLst>
                    <a:gd name="T0" fmla="*/ 0 w 190"/>
                    <a:gd name="T1" fmla="*/ 0 h 18"/>
                    <a:gd name="T2" fmla="*/ 27 w 190"/>
                    <a:gd name="T3" fmla="*/ 0 h 18"/>
                    <a:gd name="T4" fmla="*/ 27 w 190"/>
                    <a:gd name="T5" fmla="*/ 47 h 18"/>
                    <a:gd name="T6" fmla="*/ 0 w 190"/>
                    <a:gd name="T7" fmla="*/ 47 h 18"/>
                    <a:gd name="T8" fmla="*/ 0 w 190"/>
                    <a:gd name="T9" fmla="*/ 0 h 18"/>
                    <a:gd name="T10" fmla="*/ 55 w 190"/>
                    <a:gd name="T11" fmla="*/ 0 h 18"/>
                    <a:gd name="T12" fmla="*/ 82 w 190"/>
                    <a:gd name="T13" fmla="*/ 0 h 18"/>
                    <a:gd name="T14" fmla="*/ 82 w 190"/>
                    <a:gd name="T15" fmla="*/ 47 h 18"/>
                    <a:gd name="T16" fmla="*/ 55 w 190"/>
                    <a:gd name="T17" fmla="*/ 47 h 18"/>
                    <a:gd name="T18" fmla="*/ 55 w 190"/>
                    <a:gd name="T19" fmla="*/ 0 h 18"/>
                    <a:gd name="T20" fmla="*/ 110 w 190"/>
                    <a:gd name="T21" fmla="*/ 0 h 18"/>
                    <a:gd name="T22" fmla="*/ 137 w 190"/>
                    <a:gd name="T23" fmla="*/ 0 h 18"/>
                    <a:gd name="T24" fmla="*/ 137 w 190"/>
                    <a:gd name="T25" fmla="*/ 47 h 18"/>
                    <a:gd name="T26" fmla="*/ 110 w 190"/>
                    <a:gd name="T27" fmla="*/ 47 h 18"/>
                    <a:gd name="T28" fmla="*/ 110 w 190"/>
                    <a:gd name="T29" fmla="*/ 0 h 18"/>
                    <a:gd name="T30" fmla="*/ 164 w 190"/>
                    <a:gd name="T31" fmla="*/ 0 h 18"/>
                    <a:gd name="T32" fmla="*/ 192 w 190"/>
                    <a:gd name="T33" fmla="*/ 0 h 18"/>
                    <a:gd name="T34" fmla="*/ 192 w 190"/>
                    <a:gd name="T35" fmla="*/ 47 h 18"/>
                    <a:gd name="T36" fmla="*/ 164 w 190"/>
                    <a:gd name="T37" fmla="*/ 47 h 18"/>
                    <a:gd name="T38" fmla="*/ 164 w 190"/>
                    <a:gd name="T39" fmla="*/ 0 h 18"/>
                    <a:gd name="T40" fmla="*/ 219 w 190"/>
                    <a:gd name="T41" fmla="*/ 0 h 18"/>
                    <a:gd name="T42" fmla="*/ 246 w 190"/>
                    <a:gd name="T43" fmla="*/ 0 h 18"/>
                    <a:gd name="T44" fmla="*/ 246 w 190"/>
                    <a:gd name="T45" fmla="*/ 47 h 18"/>
                    <a:gd name="T46" fmla="*/ 219 w 190"/>
                    <a:gd name="T47" fmla="*/ 47 h 18"/>
                    <a:gd name="T48" fmla="*/ 219 w 190"/>
                    <a:gd name="T49" fmla="*/ 0 h 18"/>
                    <a:gd name="T50" fmla="*/ 274 w 190"/>
                    <a:gd name="T51" fmla="*/ 0 h 18"/>
                    <a:gd name="T52" fmla="*/ 289 w 190"/>
                    <a:gd name="T53" fmla="*/ 0 h 18"/>
                    <a:gd name="T54" fmla="*/ 289 w 190"/>
                    <a:gd name="T55" fmla="*/ 47 h 18"/>
                    <a:gd name="T56" fmla="*/ 274 w 190"/>
                    <a:gd name="T57" fmla="*/ 47 h 18"/>
                    <a:gd name="T58" fmla="*/ 27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266" name="Group 938"/>
            <p:cNvGrpSpPr>
              <a:grpSpLocks/>
            </p:cNvGrpSpPr>
            <p:nvPr/>
          </p:nvGrpSpPr>
          <p:grpSpPr bwMode="auto">
            <a:xfrm rot="-282430">
              <a:off x="2699" y="565"/>
              <a:ext cx="951" cy="457"/>
              <a:chOff x="4128" y="2544"/>
              <a:chExt cx="1488" cy="816"/>
            </a:xfrm>
          </p:grpSpPr>
          <p:grpSp>
            <p:nvGrpSpPr>
              <p:cNvPr id="29589" name="Group 939"/>
              <p:cNvGrpSpPr>
                <a:grpSpLocks/>
              </p:cNvGrpSpPr>
              <p:nvPr/>
            </p:nvGrpSpPr>
            <p:grpSpPr bwMode="auto">
              <a:xfrm>
                <a:off x="4128" y="2544"/>
                <a:ext cx="1344" cy="816"/>
                <a:chOff x="1871" y="2560"/>
                <a:chExt cx="2304" cy="1280"/>
              </a:xfrm>
            </p:grpSpPr>
            <p:sp>
              <p:nvSpPr>
                <p:cNvPr id="10156" name="Oval 940"/>
                <p:cNvSpPr>
                  <a:spLocks noChangeArrowheads="1"/>
                </p:cNvSpPr>
                <p:nvPr/>
              </p:nvSpPr>
              <p:spPr bwMode="auto">
                <a:xfrm>
                  <a:off x="1867" y="2721"/>
                  <a:ext cx="233" cy="8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9597" name="Group 941"/>
                <p:cNvGrpSpPr>
                  <a:grpSpLocks/>
                </p:cNvGrpSpPr>
                <p:nvPr/>
              </p:nvGrpSpPr>
              <p:grpSpPr bwMode="auto">
                <a:xfrm>
                  <a:off x="2111" y="3503"/>
                  <a:ext cx="331" cy="337"/>
                  <a:chOff x="1000" y="3040"/>
                  <a:chExt cx="432" cy="432"/>
                </a:xfrm>
              </p:grpSpPr>
              <p:sp>
                <p:nvSpPr>
                  <p:cNvPr id="10158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989" y="3033"/>
                    <a:ext cx="434" cy="4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59" name="AutoShape 943"/>
                  <p:cNvSpPr>
                    <a:spLocks noChangeArrowheads="1"/>
                  </p:cNvSpPr>
                  <p:nvPr/>
                </p:nvSpPr>
                <p:spPr bwMode="auto">
                  <a:xfrm>
                    <a:off x="992" y="3044"/>
                    <a:ext cx="434" cy="416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9598" name="Group 944"/>
                <p:cNvGrpSpPr>
                  <a:grpSpLocks/>
                </p:cNvGrpSpPr>
                <p:nvPr/>
              </p:nvGrpSpPr>
              <p:grpSpPr bwMode="auto">
                <a:xfrm>
                  <a:off x="3530" y="3490"/>
                  <a:ext cx="332" cy="338"/>
                  <a:chOff x="1000" y="3040"/>
                  <a:chExt cx="432" cy="432"/>
                </a:xfrm>
              </p:grpSpPr>
              <p:sp>
                <p:nvSpPr>
                  <p:cNvPr id="10161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3026"/>
                    <a:ext cx="426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62" name="AutoShape 946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3037"/>
                    <a:ext cx="426" cy="422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163" name="Freeform 947"/>
                <p:cNvSpPr>
                  <a:spLocks/>
                </p:cNvSpPr>
                <p:nvPr/>
              </p:nvSpPr>
              <p:spPr bwMode="auto">
                <a:xfrm>
                  <a:off x="1877" y="2735"/>
                  <a:ext cx="2189" cy="818"/>
                </a:xfrm>
                <a:custGeom>
                  <a:avLst/>
                  <a:gdLst/>
                  <a:ahLst/>
                  <a:cxnLst>
                    <a:cxn ang="0">
                      <a:pos x="136" y="32"/>
                    </a:cxn>
                    <a:cxn ang="0">
                      <a:pos x="2720" y="0"/>
                    </a:cxn>
                    <a:cxn ang="0">
                      <a:pos x="2781" y="139"/>
                    </a:cxn>
                    <a:cxn ang="0">
                      <a:pos x="2832" y="312"/>
                    </a:cxn>
                    <a:cxn ang="0">
                      <a:pos x="2847" y="499"/>
                    </a:cxn>
                    <a:cxn ang="0">
                      <a:pos x="2848" y="632"/>
                    </a:cxn>
                    <a:cxn ang="0">
                      <a:pos x="2816" y="824"/>
                    </a:cxn>
                    <a:cxn ang="0">
                      <a:pos x="2768" y="936"/>
                    </a:cxn>
                    <a:cxn ang="0">
                      <a:pos x="2800" y="1008"/>
                    </a:cxn>
                    <a:cxn ang="0">
                      <a:pos x="176" y="1048"/>
                    </a:cxn>
                    <a:cxn ang="0">
                      <a:pos x="80" y="920"/>
                    </a:cxn>
                    <a:cxn ang="0">
                      <a:pos x="16" y="760"/>
                    </a:cxn>
                    <a:cxn ang="0">
                      <a:pos x="0" y="624"/>
                    </a:cxn>
                    <a:cxn ang="0">
                      <a:pos x="0" y="504"/>
                    </a:cxn>
                    <a:cxn ang="0">
                      <a:pos x="8" y="320"/>
                    </a:cxn>
                    <a:cxn ang="0">
                      <a:pos x="40" y="176"/>
                    </a:cxn>
                    <a:cxn ang="0">
                      <a:pos x="104" y="32"/>
                    </a:cxn>
                  </a:cxnLst>
                  <a:rect l="0" t="0" r="r" b="b"/>
                  <a:pathLst>
                    <a:path w="2848" h="1048">
                      <a:moveTo>
                        <a:pt x="136" y="32"/>
                      </a:moveTo>
                      <a:lnTo>
                        <a:pt x="2720" y="0"/>
                      </a:lnTo>
                      <a:lnTo>
                        <a:pt x="2781" y="139"/>
                      </a:lnTo>
                      <a:lnTo>
                        <a:pt x="2832" y="312"/>
                      </a:lnTo>
                      <a:lnTo>
                        <a:pt x="2847" y="499"/>
                      </a:lnTo>
                      <a:lnTo>
                        <a:pt x="2848" y="632"/>
                      </a:lnTo>
                      <a:lnTo>
                        <a:pt x="2816" y="824"/>
                      </a:lnTo>
                      <a:lnTo>
                        <a:pt x="2768" y="936"/>
                      </a:lnTo>
                      <a:lnTo>
                        <a:pt x="2800" y="1008"/>
                      </a:lnTo>
                      <a:lnTo>
                        <a:pt x="176" y="1048"/>
                      </a:lnTo>
                      <a:lnTo>
                        <a:pt x="80" y="920"/>
                      </a:lnTo>
                      <a:lnTo>
                        <a:pt x="16" y="760"/>
                      </a:lnTo>
                      <a:lnTo>
                        <a:pt x="0" y="624"/>
                      </a:lnTo>
                      <a:lnTo>
                        <a:pt x="0" y="504"/>
                      </a:lnTo>
                      <a:lnTo>
                        <a:pt x="8" y="320"/>
                      </a:lnTo>
                      <a:lnTo>
                        <a:pt x="40" y="176"/>
                      </a:lnTo>
                      <a:lnTo>
                        <a:pt x="104" y="3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99190" dir="18588334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9600" name="Group 948"/>
                <p:cNvGrpSpPr>
                  <a:grpSpLocks/>
                </p:cNvGrpSpPr>
                <p:nvPr/>
              </p:nvGrpSpPr>
              <p:grpSpPr bwMode="auto">
                <a:xfrm>
                  <a:off x="3495" y="2560"/>
                  <a:ext cx="353" cy="212"/>
                  <a:chOff x="2299" y="1640"/>
                  <a:chExt cx="427" cy="336"/>
                </a:xfrm>
              </p:grpSpPr>
              <p:sp>
                <p:nvSpPr>
                  <p:cNvPr id="10165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791"/>
                    <a:ext cx="415" cy="1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66" name="Freeform 950"/>
                  <p:cNvSpPr>
                    <a:spLocks/>
                  </p:cNvSpPr>
                  <p:nvPr/>
                </p:nvSpPr>
                <p:spPr bwMode="auto">
                  <a:xfrm>
                    <a:off x="2304" y="1706"/>
                    <a:ext cx="380" cy="138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67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2292" y="1623"/>
                    <a:ext cx="428" cy="1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168" name="Oval 952"/>
                <p:cNvSpPr>
                  <a:spLocks noChangeArrowheads="1"/>
                </p:cNvSpPr>
                <p:nvPr/>
              </p:nvSpPr>
              <p:spPr bwMode="auto">
                <a:xfrm>
                  <a:off x="3941" y="2691"/>
                  <a:ext cx="233" cy="83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9602" name="Group 953"/>
                <p:cNvGrpSpPr>
                  <a:grpSpLocks/>
                </p:cNvGrpSpPr>
                <p:nvPr/>
              </p:nvGrpSpPr>
              <p:grpSpPr bwMode="auto">
                <a:xfrm>
                  <a:off x="2248" y="2572"/>
                  <a:ext cx="353" cy="213"/>
                  <a:chOff x="2299" y="1640"/>
                  <a:chExt cx="427" cy="336"/>
                </a:xfrm>
              </p:grpSpPr>
              <p:sp>
                <p:nvSpPr>
                  <p:cNvPr id="10170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2294" y="1789"/>
                    <a:ext cx="409" cy="1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71" name="Freeform 955"/>
                  <p:cNvSpPr>
                    <a:spLocks/>
                  </p:cNvSpPr>
                  <p:nvPr/>
                </p:nvSpPr>
                <p:spPr bwMode="auto">
                  <a:xfrm>
                    <a:off x="2310" y="1705"/>
                    <a:ext cx="376" cy="137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172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622"/>
                    <a:ext cx="422" cy="1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29590" name="Group 957"/>
              <p:cNvGrpSpPr>
                <a:grpSpLocks/>
              </p:cNvGrpSpPr>
              <p:nvPr/>
            </p:nvGrpSpPr>
            <p:grpSpPr bwMode="auto">
              <a:xfrm>
                <a:off x="5424" y="2976"/>
                <a:ext cx="192" cy="144"/>
                <a:chOff x="3981" y="3391"/>
                <a:chExt cx="321" cy="199"/>
              </a:xfrm>
            </p:grpSpPr>
            <p:sp>
              <p:nvSpPr>
                <p:cNvPr id="29591" name="Line 958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92" name="Line 959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93" name="Line 960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94" name="Line 961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95" name="Freeform 962"/>
                <p:cNvSpPr>
                  <a:spLocks noEditPoints="1"/>
                </p:cNvSpPr>
                <p:nvPr/>
              </p:nvSpPr>
              <p:spPr bwMode="auto">
                <a:xfrm rot="-1131">
                  <a:off x="3981" y="3473"/>
                  <a:ext cx="321" cy="30"/>
                </a:xfrm>
                <a:custGeom>
                  <a:avLst/>
                  <a:gdLst>
                    <a:gd name="T0" fmla="*/ 0 w 190"/>
                    <a:gd name="T1" fmla="*/ 0 h 18"/>
                    <a:gd name="T2" fmla="*/ 30 w 190"/>
                    <a:gd name="T3" fmla="*/ 0 h 18"/>
                    <a:gd name="T4" fmla="*/ 30 w 190"/>
                    <a:gd name="T5" fmla="*/ 30 h 18"/>
                    <a:gd name="T6" fmla="*/ 0 w 190"/>
                    <a:gd name="T7" fmla="*/ 30 h 18"/>
                    <a:gd name="T8" fmla="*/ 0 w 190"/>
                    <a:gd name="T9" fmla="*/ 0 h 18"/>
                    <a:gd name="T10" fmla="*/ 61 w 190"/>
                    <a:gd name="T11" fmla="*/ 0 h 18"/>
                    <a:gd name="T12" fmla="*/ 91 w 190"/>
                    <a:gd name="T13" fmla="*/ 0 h 18"/>
                    <a:gd name="T14" fmla="*/ 91 w 190"/>
                    <a:gd name="T15" fmla="*/ 30 h 18"/>
                    <a:gd name="T16" fmla="*/ 61 w 190"/>
                    <a:gd name="T17" fmla="*/ 30 h 18"/>
                    <a:gd name="T18" fmla="*/ 61 w 190"/>
                    <a:gd name="T19" fmla="*/ 0 h 18"/>
                    <a:gd name="T20" fmla="*/ 122 w 190"/>
                    <a:gd name="T21" fmla="*/ 0 h 18"/>
                    <a:gd name="T22" fmla="*/ 152 w 190"/>
                    <a:gd name="T23" fmla="*/ 0 h 18"/>
                    <a:gd name="T24" fmla="*/ 152 w 190"/>
                    <a:gd name="T25" fmla="*/ 30 h 18"/>
                    <a:gd name="T26" fmla="*/ 122 w 190"/>
                    <a:gd name="T27" fmla="*/ 30 h 18"/>
                    <a:gd name="T28" fmla="*/ 122 w 190"/>
                    <a:gd name="T29" fmla="*/ 0 h 18"/>
                    <a:gd name="T30" fmla="*/ 182 w 190"/>
                    <a:gd name="T31" fmla="*/ 0 h 18"/>
                    <a:gd name="T32" fmla="*/ 213 w 190"/>
                    <a:gd name="T33" fmla="*/ 0 h 18"/>
                    <a:gd name="T34" fmla="*/ 213 w 190"/>
                    <a:gd name="T35" fmla="*/ 30 h 18"/>
                    <a:gd name="T36" fmla="*/ 182 w 190"/>
                    <a:gd name="T37" fmla="*/ 30 h 18"/>
                    <a:gd name="T38" fmla="*/ 182 w 190"/>
                    <a:gd name="T39" fmla="*/ 0 h 18"/>
                    <a:gd name="T40" fmla="*/ 243 w 190"/>
                    <a:gd name="T41" fmla="*/ 0 h 18"/>
                    <a:gd name="T42" fmla="*/ 274 w 190"/>
                    <a:gd name="T43" fmla="*/ 0 h 18"/>
                    <a:gd name="T44" fmla="*/ 274 w 190"/>
                    <a:gd name="T45" fmla="*/ 30 h 18"/>
                    <a:gd name="T46" fmla="*/ 243 w 190"/>
                    <a:gd name="T47" fmla="*/ 30 h 18"/>
                    <a:gd name="T48" fmla="*/ 243 w 190"/>
                    <a:gd name="T49" fmla="*/ 0 h 18"/>
                    <a:gd name="T50" fmla="*/ 304 w 190"/>
                    <a:gd name="T51" fmla="*/ 0 h 18"/>
                    <a:gd name="T52" fmla="*/ 321 w 190"/>
                    <a:gd name="T53" fmla="*/ 0 h 18"/>
                    <a:gd name="T54" fmla="*/ 321 w 190"/>
                    <a:gd name="T55" fmla="*/ 30 h 18"/>
                    <a:gd name="T56" fmla="*/ 304 w 190"/>
                    <a:gd name="T57" fmla="*/ 30 h 18"/>
                    <a:gd name="T58" fmla="*/ 30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267" name="Group 969"/>
            <p:cNvGrpSpPr>
              <a:grpSpLocks/>
            </p:cNvGrpSpPr>
            <p:nvPr/>
          </p:nvGrpSpPr>
          <p:grpSpPr bwMode="auto">
            <a:xfrm rot="-282430">
              <a:off x="1913" y="849"/>
              <a:ext cx="800" cy="269"/>
              <a:chOff x="3792" y="3408"/>
              <a:chExt cx="1251" cy="480"/>
            </a:xfrm>
          </p:grpSpPr>
          <p:grpSp>
            <p:nvGrpSpPr>
              <p:cNvPr id="29506" name="Group 970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9579" name="Group 971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2958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9587" name="Oval 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588" name="Oval 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584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9585" name="Oval 9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586" name="Oval 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580" name="Group 978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9581" name="Freeform 97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82" name="Freeform 98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507" name="Group 981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9569" name="Group 982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29573" name="Group 98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9577" name="Oval 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578" name="Oval 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574" name="Group 9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575" name="Oval 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576" name="Oval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570" name="Group 989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9571" name="Freeform 9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72" name="Freeform 99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508" name="Group 992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29563" name="Group 993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29567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68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564" name="Group 996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9565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66" name="Oval 99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509" name="Group 999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561" name="Freeform 100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62" name="Freeform 100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0" name="Group 1002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9559" name="Oval 100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60" name="Oval 100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1" name="Group 1005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557" name="Oval 100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58" name="Oval 100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2" name="Group 1008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29555" name="Oval 100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56" name="Oval 101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3" name="Group 1011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553" name="Oval 101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54" name="Oval 101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4" name="Group 1014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29551" name="Freeform 101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52" name="Freeform 101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5" name="Group 1017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29545" name="Group 101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29549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50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546" name="Group 1021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9547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548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516" name="Group 1024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543" name="Freeform 102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44" name="Freeform 102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7" name="Group 1027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9541" name="Oval 102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42" name="Oval 102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8" name="Group 1030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539" name="Oval 103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40" name="Oval 103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19" name="Group 1033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29537" name="Oval 103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38" name="Oval 103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20" name="Group 1036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535" name="Oval 103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36" name="Oval 103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21" name="Group 1039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29533" name="Freeform 104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34" name="Freeform 104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522" name="Group 1042"/>
              <p:cNvGrpSpPr>
                <a:grpSpLocks/>
              </p:cNvGrpSpPr>
              <p:nvPr/>
            </p:nvGrpSpPr>
            <p:grpSpPr bwMode="auto">
              <a:xfrm rot="-1131">
                <a:off x="3792" y="3551"/>
                <a:ext cx="1070" cy="134"/>
                <a:chOff x="3936" y="2509"/>
                <a:chExt cx="630" cy="288"/>
              </a:xfrm>
            </p:grpSpPr>
            <p:pic>
              <p:nvPicPr>
                <p:cNvPr id="29531" name="Picture 1043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936" y="2509"/>
                  <a:ext cx="6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532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936" y="2511"/>
                  <a:ext cx="630" cy="2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523" name="Freeform 1045" descr="Дуб"/>
              <p:cNvSpPr>
                <a:spLocks/>
              </p:cNvSpPr>
              <p:nvPr/>
            </p:nvSpPr>
            <p:spPr bwMode="auto">
              <a:xfrm>
                <a:off x="3792" y="3408"/>
                <a:ext cx="1200" cy="144"/>
              </a:xfrm>
              <a:custGeom>
                <a:avLst/>
                <a:gdLst>
                  <a:gd name="T0" fmla="*/ 0 w 1200"/>
                  <a:gd name="T1" fmla="*/ 144 h 144"/>
                  <a:gd name="T2" fmla="*/ 208 w 1200"/>
                  <a:gd name="T3" fmla="*/ 0 h 144"/>
                  <a:gd name="T4" fmla="*/ 1200 w 1200"/>
                  <a:gd name="T5" fmla="*/ 0 h 144"/>
                  <a:gd name="T6" fmla="*/ 1056 w 1200"/>
                  <a:gd name="T7" fmla="*/ 144 h 144"/>
                  <a:gd name="T8" fmla="*/ 0 w 120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144"/>
                  <a:gd name="T17" fmla="*/ 1200 w 120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144">
                    <a:moveTo>
                      <a:pt x="0" y="144"/>
                    </a:moveTo>
                    <a:lnTo>
                      <a:pt x="208" y="0"/>
                    </a:lnTo>
                    <a:lnTo>
                      <a:pt x="1200" y="0"/>
                    </a:lnTo>
                    <a:lnTo>
                      <a:pt x="10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24" name="Freeform 1046" descr="Дуб"/>
              <p:cNvSpPr>
                <a:spLocks/>
              </p:cNvSpPr>
              <p:nvPr/>
            </p:nvSpPr>
            <p:spPr bwMode="auto">
              <a:xfrm>
                <a:off x="4848" y="3408"/>
                <a:ext cx="144" cy="272"/>
              </a:xfrm>
              <a:custGeom>
                <a:avLst/>
                <a:gdLst>
                  <a:gd name="T0" fmla="*/ 144 w 144"/>
                  <a:gd name="T1" fmla="*/ 0 h 272"/>
                  <a:gd name="T2" fmla="*/ 144 w 144"/>
                  <a:gd name="T3" fmla="*/ 144 h 272"/>
                  <a:gd name="T4" fmla="*/ 0 w 144"/>
                  <a:gd name="T5" fmla="*/ 272 h 272"/>
                  <a:gd name="T6" fmla="*/ 0 w 144"/>
                  <a:gd name="T7" fmla="*/ 144 h 272"/>
                  <a:gd name="T8" fmla="*/ 144 w 144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72"/>
                  <a:gd name="T17" fmla="*/ 144 w 14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72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272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525" name="Group 1047"/>
              <p:cNvGrpSpPr>
                <a:grpSpLocks/>
              </p:cNvGrpSpPr>
              <p:nvPr/>
            </p:nvGrpSpPr>
            <p:grpSpPr bwMode="auto">
              <a:xfrm>
                <a:off x="4896" y="3504"/>
                <a:ext cx="147" cy="161"/>
                <a:chOff x="5325" y="3391"/>
                <a:chExt cx="289" cy="198"/>
              </a:xfrm>
            </p:grpSpPr>
            <p:sp>
              <p:nvSpPr>
                <p:cNvPr id="29526" name="Line 1048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27" name="Line 1049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28" name="Line 1050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29" name="Line 1051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30" name="Freeform 1052"/>
                <p:cNvSpPr>
                  <a:spLocks noEditPoints="1"/>
                </p:cNvSpPr>
                <p:nvPr/>
              </p:nvSpPr>
              <p:spPr bwMode="auto">
                <a:xfrm rot="-1131">
                  <a:off x="5325" y="3471"/>
                  <a:ext cx="289" cy="47"/>
                </a:xfrm>
                <a:custGeom>
                  <a:avLst/>
                  <a:gdLst>
                    <a:gd name="T0" fmla="*/ 0 w 190"/>
                    <a:gd name="T1" fmla="*/ 0 h 18"/>
                    <a:gd name="T2" fmla="*/ 27 w 190"/>
                    <a:gd name="T3" fmla="*/ 0 h 18"/>
                    <a:gd name="T4" fmla="*/ 27 w 190"/>
                    <a:gd name="T5" fmla="*/ 47 h 18"/>
                    <a:gd name="T6" fmla="*/ 0 w 190"/>
                    <a:gd name="T7" fmla="*/ 47 h 18"/>
                    <a:gd name="T8" fmla="*/ 0 w 190"/>
                    <a:gd name="T9" fmla="*/ 0 h 18"/>
                    <a:gd name="T10" fmla="*/ 55 w 190"/>
                    <a:gd name="T11" fmla="*/ 0 h 18"/>
                    <a:gd name="T12" fmla="*/ 82 w 190"/>
                    <a:gd name="T13" fmla="*/ 0 h 18"/>
                    <a:gd name="T14" fmla="*/ 82 w 190"/>
                    <a:gd name="T15" fmla="*/ 47 h 18"/>
                    <a:gd name="T16" fmla="*/ 55 w 190"/>
                    <a:gd name="T17" fmla="*/ 47 h 18"/>
                    <a:gd name="T18" fmla="*/ 55 w 190"/>
                    <a:gd name="T19" fmla="*/ 0 h 18"/>
                    <a:gd name="T20" fmla="*/ 110 w 190"/>
                    <a:gd name="T21" fmla="*/ 0 h 18"/>
                    <a:gd name="T22" fmla="*/ 137 w 190"/>
                    <a:gd name="T23" fmla="*/ 0 h 18"/>
                    <a:gd name="T24" fmla="*/ 137 w 190"/>
                    <a:gd name="T25" fmla="*/ 47 h 18"/>
                    <a:gd name="T26" fmla="*/ 110 w 190"/>
                    <a:gd name="T27" fmla="*/ 47 h 18"/>
                    <a:gd name="T28" fmla="*/ 110 w 190"/>
                    <a:gd name="T29" fmla="*/ 0 h 18"/>
                    <a:gd name="T30" fmla="*/ 164 w 190"/>
                    <a:gd name="T31" fmla="*/ 0 h 18"/>
                    <a:gd name="T32" fmla="*/ 192 w 190"/>
                    <a:gd name="T33" fmla="*/ 0 h 18"/>
                    <a:gd name="T34" fmla="*/ 192 w 190"/>
                    <a:gd name="T35" fmla="*/ 47 h 18"/>
                    <a:gd name="T36" fmla="*/ 164 w 190"/>
                    <a:gd name="T37" fmla="*/ 47 h 18"/>
                    <a:gd name="T38" fmla="*/ 164 w 190"/>
                    <a:gd name="T39" fmla="*/ 0 h 18"/>
                    <a:gd name="T40" fmla="*/ 219 w 190"/>
                    <a:gd name="T41" fmla="*/ 0 h 18"/>
                    <a:gd name="T42" fmla="*/ 246 w 190"/>
                    <a:gd name="T43" fmla="*/ 0 h 18"/>
                    <a:gd name="T44" fmla="*/ 246 w 190"/>
                    <a:gd name="T45" fmla="*/ 47 h 18"/>
                    <a:gd name="T46" fmla="*/ 219 w 190"/>
                    <a:gd name="T47" fmla="*/ 47 h 18"/>
                    <a:gd name="T48" fmla="*/ 219 w 190"/>
                    <a:gd name="T49" fmla="*/ 0 h 18"/>
                    <a:gd name="T50" fmla="*/ 274 w 190"/>
                    <a:gd name="T51" fmla="*/ 0 h 18"/>
                    <a:gd name="T52" fmla="*/ 289 w 190"/>
                    <a:gd name="T53" fmla="*/ 0 h 18"/>
                    <a:gd name="T54" fmla="*/ 289 w 190"/>
                    <a:gd name="T55" fmla="*/ 47 h 18"/>
                    <a:gd name="T56" fmla="*/ 274 w 190"/>
                    <a:gd name="T57" fmla="*/ 47 h 18"/>
                    <a:gd name="T58" fmla="*/ 27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268" name="Group 1159"/>
            <p:cNvGrpSpPr>
              <a:grpSpLocks/>
            </p:cNvGrpSpPr>
            <p:nvPr/>
          </p:nvGrpSpPr>
          <p:grpSpPr bwMode="auto">
            <a:xfrm rot="-282430">
              <a:off x="1899" y="581"/>
              <a:ext cx="798" cy="462"/>
              <a:chOff x="2256" y="1632"/>
              <a:chExt cx="1248" cy="824"/>
            </a:xfrm>
          </p:grpSpPr>
          <p:sp>
            <p:nvSpPr>
              <p:cNvPr id="29443" name="Rectangle 1160"/>
              <p:cNvSpPr>
                <a:spLocks noChangeArrowheads="1"/>
              </p:cNvSpPr>
              <p:nvPr/>
            </p:nvSpPr>
            <p:spPr bwMode="auto">
              <a:xfrm>
                <a:off x="2806" y="2044"/>
                <a:ext cx="238" cy="412"/>
              </a:xfrm>
              <a:prstGeom prst="rect">
                <a:avLst/>
              </a:prstGeom>
              <a:noFill/>
              <a:ln w="9525" algn="ctr">
                <a:noFill/>
                <a:prstDash val="sysDot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i="1">
                    <a:cs typeface="Arial" charset="0"/>
                  </a:rPr>
                  <a:t> </a:t>
                </a:r>
              </a:p>
            </p:txBody>
          </p:sp>
          <p:grpSp>
            <p:nvGrpSpPr>
              <p:cNvPr id="29444" name="Group 1161"/>
              <p:cNvGrpSpPr>
                <a:grpSpLocks/>
              </p:cNvGrpSpPr>
              <p:nvPr/>
            </p:nvGrpSpPr>
            <p:grpSpPr bwMode="auto">
              <a:xfrm rot="20286216" flipH="1">
                <a:off x="2448" y="1882"/>
                <a:ext cx="1056" cy="412"/>
                <a:chOff x="672" y="997"/>
                <a:chExt cx="2952" cy="2163"/>
              </a:xfrm>
            </p:grpSpPr>
            <p:sp>
              <p:nvSpPr>
                <p:cNvPr id="29501" name="Freeform 1162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02" name="Oval 1163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503" name="Oval 1164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504" name="Oval 1165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505" name="Oval 1166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45" name="Group 1167"/>
              <p:cNvGrpSpPr>
                <a:grpSpLocks/>
              </p:cNvGrpSpPr>
              <p:nvPr/>
            </p:nvGrpSpPr>
            <p:grpSpPr bwMode="auto">
              <a:xfrm rot="20286216" flipH="1">
                <a:off x="2352" y="2016"/>
                <a:ext cx="1056" cy="412"/>
                <a:chOff x="672" y="997"/>
                <a:chExt cx="2952" cy="2163"/>
              </a:xfrm>
            </p:grpSpPr>
            <p:sp>
              <p:nvSpPr>
                <p:cNvPr id="29496" name="Freeform 1168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97" name="Oval 1169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98" name="Oval 1170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99" name="Oval 1171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500" name="Oval 1172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46" name="Group 1173"/>
              <p:cNvGrpSpPr>
                <a:grpSpLocks/>
              </p:cNvGrpSpPr>
              <p:nvPr/>
            </p:nvGrpSpPr>
            <p:grpSpPr bwMode="auto">
              <a:xfrm rot="20286216" flipH="1">
                <a:off x="2400" y="1920"/>
                <a:ext cx="1056" cy="412"/>
                <a:chOff x="672" y="997"/>
                <a:chExt cx="2952" cy="2163"/>
              </a:xfrm>
            </p:grpSpPr>
            <p:sp>
              <p:nvSpPr>
                <p:cNvPr id="29491" name="Freeform 1174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92" name="Oval 1175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93" name="Oval 1176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94" name="Oval 1177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95" name="Oval 1178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47" name="Group 1179"/>
              <p:cNvGrpSpPr>
                <a:grpSpLocks/>
              </p:cNvGrpSpPr>
              <p:nvPr/>
            </p:nvGrpSpPr>
            <p:grpSpPr bwMode="auto">
              <a:xfrm rot="20286216" flipH="1">
                <a:off x="2256" y="1968"/>
                <a:ext cx="1056" cy="412"/>
                <a:chOff x="672" y="997"/>
                <a:chExt cx="2952" cy="2163"/>
              </a:xfrm>
            </p:grpSpPr>
            <p:sp>
              <p:nvSpPr>
                <p:cNvPr id="29486" name="Freeform 1180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87" name="Oval 1181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88" name="Oval 1182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89" name="Oval 1183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90" name="Oval 1184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48" name="Group 1185"/>
              <p:cNvGrpSpPr>
                <a:grpSpLocks/>
              </p:cNvGrpSpPr>
              <p:nvPr/>
            </p:nvGrpSpPr>
            <p:grpSpPr bwMode="auto">
              <a:xfrm rot="20286216" flipH="1">
                <a:off x="2400" y="1796"/>
                <a:ext cx="1056" cy="412"/>
                <a:chOff x="672" y="997"/>
                <a:chExt cx="2952" cy="2163"/>
              </a:xfrm>
            </p:grpSpPr>
            <p:sp>
              <p:nvSpPr>
                <p:cNvPr id="29481" name="Freeform 1186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82" name="Oval 1187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83" name="Oval 1188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84" name="Oval 1189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85" name="Oval 1190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49" name="Group 1191"/>
              <p:cNvGrpSpPr>
                <a:grpSpLocks/>
              </p:cNvGrpSpPr>
              <p:nvPr/>
            </p:nvGrpSpPr>
            <p:grpSpPr bwMode="auto">
              <a:xfrm rot="20286216" flipH="1">
                <a:off x="2304" y="1872"/>
                <a:ext cx="1056" cy="412"/>
                <a:chOff x="672" y="997"/>
                <a:chExt cx="2952" cy="2163"/>
              </a:xfrm>
            </p:grpSpPr>
            <p:sp>
              <p:nvSpPr>
                <p:cNvPr id="29476" name="Freeform 1192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77" name="Oval 1193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78" name="Oval 1194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79" name="Oval 1195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80" name="Oval 1196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50" name="Group 1197"/>
              <p:cNvGrpSpPr>
                <a:grpSpLocks/>
              </p:cNvGrpSpPr>
              <p:nvPr/>
            </p:nvGrpSpPr>
            <p:grpSpPr bwMode="auto">
              <a:xfrm rot="20286216" flipH="1">
                <a:off x="2256" y="1872"/>
                <a:ext cx="1056" cy="412"/>
                <a:chOff x="672" y="997"/>
                <a:chExt cx="2952" cy="2163"/>
              </a:xfrm>
            </p:grpSpPr>
            <p:sp>
              <p:nvSpPr>
                <p:cNvPr id="29471" name="Freeform 1198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72" name="Oval 1199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73" name="Oval 1200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74" name="Oval 1201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75" name="Oval 1202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51" name="Group 1203"/>
              <p:cNvGrpSpPr>
                <a:grpSpLocks/>
              </p:cNvGrpSpPr>
              <p:nvPr/>
            </p:nvGrpSpPr>
            <p:grpSpPr bwMode="auto">
              <a:xfrm rot="20286216" flipH="1">
                <a:off x="2352" y="1728"/>
                <a:ext cx="1056" cy="412"/>
                <a:chOff x="672" y="997"/>
                <a:chExt cx="2952" cy="2163"/>
              </a:xfrm>
            </p:grpSpPr>
            <p:sp>
              <p:nvSpPr>
                <p:cNvPr id="29466" name="Freeform 1204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67" name="Oval 1205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68" name="Oval 1206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69" name="Oval 1207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70" name="Oval 1208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52" name="Group 1209"/>
              <p:cNvGrpSpPr>
                <a:grpSpLocks/>
              </p:cNvGrpSpPr>
              <p:nvPr/>
            </p:nvGrpSpPr>
            <p:grpSpPr bwMode="auto">
              <a:xfrm rot="20286216" flipH="1">
                <a:off x="2352" y="1632"/>
                <a:ext cx="1056" cy="412"/>
                <a:chOff x="672" y="997"/>
                <a:chExt cx="2952" cy="2163"/>
              </a:xfrm>
            </p:grpSpPr>
            <p:sp>
              <p:nvSpPr>
                <p:cNvPr id="29461" name="Freeform 1210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62" name="Oval 1211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63" name="Oval 1212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64" name="Oval 1213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65" name="Oval 1214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453" name="Group 1215"/>
              <p:cNvGrpSpPr>
                <a:grpSpLocks/>
              </p:cNvGrpSpPr>
              <p:nvPr/>
            </p:nvGrpSpPr>
            <p:grpSpPr bwMode="auto">
              <a:xfrm rot="20286216" flipH="1">
                <a:off x="2256" y="1680"/>
                <a:ext cx="1056" cy="412"/>
                <a:chOff x="672" y="997"/>
                <a:chExt cx="2952" cy="2163"/>
              </a:xfrm>
            </p:grpSpPr>
            <p:sp>
              <p:nvSpPr>
                <p:cNvPr id="29456" name="Freeform 1216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57" name="Oval 1217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5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58" name="Oval 1218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59" name="Oval 1219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60" name="Oval 1220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9454" name="Freeform 1221" descr="Орех"/>
              <p:cNvSpPr>
                <a:spLocks/>
              </p:cNvSpPr>
              <p:nvPr/>
            </p:nvSpPr>
            <p:spPr bwMode="auto">
              <a:xfrm>
                <a:off x="2884" y="1776"/>
                <a:ext cx="332" cy="486"/>
              </a:xfrm>
              <a:custGeom>
                <a:avLst/>
                <a:gdLst>
                  <a:gd name="T0" fmla="*/ 302 w 332"/>
                  <a:gd name="T1" fmla="*/ 0 h 486"/>
                  <a:gd name="T2" fmla="*/ 60 w 332"/>
                  <a:gd name="T3" fmla="*/ 126 h 486"/>
                  <a:gd name="T4" fmla="*/ 0 w 332"/>
                  <a:gd name="T5" fmla="*/ 486 h 486"/>
                  <a:gd name="T6" fmla="*/ 36 w 332"/>
                  <a:gd name="T7" fmla="*/ 486 h 486"/>
                  <a:gd name="T8" fmla="*/ 97 w 332"/>
                  <a:gd name="T9" fmla="*/ 150 h 486"/>
                  <a:gd name="T10" fmla="*/ 157 w 332"/>
                  <a:gd name="T11" fmla="*/ 106 h 486"/>
                  <a:gd name="T12" fmla="*/ 332 w 332"/>
                  <a:gd name="T13" fmla="*/ 15 h 486"/>
                  <a:gd name="T14" fmla="*/ 302 w 332"/>
                  <a:gd name="T15" fmla="*/ 0 h 4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2"/>
                  <a:gd name="T25" fmla="*/ 0 h 486"/>
                  <a:gd name="T26" fmla="*/ 332 w 332"/>
                  <a:gd name="T27" fmla="*/ 486 h 4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2" h="486">
                    <a:moveTo>
                      <a:pt x="302" y="0"/>
                    </a:moveTo>
                    <a:lnTo>
                      <a:pt x="60" y="126"/>
                    </a:lnTo>
                    <a:lnTo>
                      <a:pt x="0" y="486"/>
                    </a:lnTo>
                    <a:lnTo>
                      <a:pt x="36" y="486"/>
                    </a:lnTo>
                    <a:lnTo>
                      <a:pt x="97" y="150"/>
                    </a:lnTo>
                    <a:lnTo>
                      <a:pt x="157" y="106"/>
                    </a:lnTo>
                    <a:lnTo>
                      <a:pt x="332" y="15"/>
                    </a:lnTo>
                    <a:lnTo>
                      <a:pt x="302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55" name="Freeform 1222" descr="Орех"/>
              <p:cNvSpPr>
                <a:spLocks/>
              </p:cNvSpPr>
              <p:nvPr/>
            </p:nvSpPr>
            <p:spPr bwMode="auto">
              <a:xfrm>
                <a:off x="2400" y="1776"/>
                <a:ext cx="332" cy="486"/>
              </a:xfrm>
              <a:custGeom>
                <a:avLst/>
                <a:gdLst>
                  <a:gd name="T0" fmla="*/ 302 w 332"/>
                  <a:gd name="T1" fmla="*/ 0 h 486"/>
                  <a:gd name="T2" fmla="*/ 60 w 332"/>
                  <a:gd name="T3" fmla="*/ 126 h 486"/>
                  <a:gd name="T4" fmla="*/ 0 w 332"/>
                  <a:gd name="T5" fmla="*/ 486 h 486"/>
                  <a:gd name="T6" fmla="*/ 36 w 332"/>
                  <a:gd name="T7" fmla="*/ 486 h 486"/>
                  <a:gd name="T8" fmla="*/ 97 w 332"/>
                  <a:gd name="T9" fmla="*/ 150 h 486"/>
                  <a:gd name="T10" fmla="*/ 157 w 332"/>
                  <a:gd name="T11" fmla="*/ 106 h 486"/>
                  <a:gd name="T12" fmla="*/ 332 w 332"/>
                  <a:gd name="T13" fmla="*/ 15 h 486"/>
                  <a:gd name="T14" fmla="*/ 302 w 332"/>
                  <a:gd name="T15" fmla="*/ 0 h 4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2"/>
                  <a:gd name="T25" fmla="*/ 0 h 486"/>
                  <a:gd name="T26" fmla="*/ 332 w 332"/>
                  <a:gd name="T27" fmla="*/ 486 h 4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2" h="486">
                    <a:moveTo>
                      <a:pt x="302" y="0"/>
                    </a:moveTo>
                    <a:lnTo>
                      <a:pt x="60" y="126"/>
                    </a:lnTo>
                    <a:lnTo>
                      <a:pt x="0" y="486"/>
                    </a:lnTo>
                    <a:lnTo>
                      <a:pt x="36" y="486"/>
                    </a:lnTo>
                    <a:lnTo>
                      <a:pt x="97" y="150"/>
                    </a:lnTo>
                    <a:lnTo>
                      <a:pt x="157" y="106"/>
                    </a:lnTo>
                    <a:lnTo>
                      <a:pt x="332" y="15"/>
                    </a:lnTo>
                    <a:lnTo>
                      <a:pt x="302" y="0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269" name="Group 1223"/>
            <p:cNvGrpSpPr>
              <a:grpSpLocks/>
            </p:cNvGrpSpPr>
            <p:nvPr/>
          </p:nvGrpSpPr>
          <p:grpSpPr bwMode="auto">
            <a:xfrm rot="-282430">
              <a:off x="3564" y="379"/>
              <a:ext cx="1116" cy="590"/>
              <a:chOff x="723" y="872"/>
              <a:chExt cx="2390" cy="1386"/>
            </a:xfrm>
          </p:grpSpPr>
          <p:grpSp>
            <p:nvGrpSpPr>
              <p:cNvPr id="29270" name="Group 1224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29407" name="Group 122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9433" name="Group 122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9437" name="Group 1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9441" name="Oval 1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442" name="Oval 1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438" name="Group 1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439" name="Oval 1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440" name="Oval 1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434" name="Group 123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435" name="Freeform 123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436" name="Freeform 123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408" name="Group 12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9427" name="Group 123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9431" name="Oval 1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432" name="Oval 1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428" name="Group 124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429" name="Oval 1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430" name="Oval 1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409" name="Group 124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425" name="Freeform 124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426" name="Freeform 124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410" name="Group 124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9423" name="Oval 124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424" name="Oval 124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411" name="Group 124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421" name="Oval 125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422" name="Oval 125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412" name="Group 12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9419" name="Oval 125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420" name="Oval 125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413" name="Group 125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417" name="Oval 125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418" name="Oval 125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414" name="Group 125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415" name="Freeform 12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416" name="Freeform 12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271" name="Group 1261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29371" name="Group 12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9397" name="Group 126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9401" name="Group 1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9405" name="Oval 1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406" name="Oval 1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402" name="Group 1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403" name="Oval 1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404" name="Oval 1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398" name="Group 1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399" name="Freeform 12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400" name="Freeform 127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372" name="Group 127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9391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9395" name="Oval 1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96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392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393" name="Oval 1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94" name="Oval 1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373" name="Group 128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89" name="Freeform 128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90" name="Freeform 128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74" name="Group 128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9387" name="Oval 1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88" name="Oval 128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75" name="Group 12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85" name="Oval 1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86" name="Oval 128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76" name="Group 12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9383" name="Oval 129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84" name="Oval 129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77" name="Group 129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81" name="Oval 129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82" name="Oval 129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78" name="Group 129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79" name="Freeform 12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80" name="Freeform 12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272" name="Group 1298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29369" name="Line 1299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370" name="Freeform 1300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273" name="Group 1301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29333" name="Group 1302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9359" name="Group 1303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29363" name="Group 13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9367" name="Oval 1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368" name="Oval 1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364" name="Group 13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9365" name="Oval 13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366" name="Oval 13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360" name="Group 131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9361" name="Freeform 131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62" name="Freeform 131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334" name="Group 131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9353" name="Group 131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9357" name="Oval 1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58" name="Oval 1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354" name="Group 1317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9355" name="Oval 1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56" name="Oval 1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335" name="Group 132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9351" name="Freeform 132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52" name="Freeform 132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36" name="Group 132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9349" name="Oval 132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50" name="Oval 132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37" name="Group 132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9347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48" name="Oval 132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38" name="Group 13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9345" name="Oval 133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46" name="Oval 133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39" name="Group 133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9343" name="Oval 133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44" name="Oval 133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40" name="Group 1335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9341" name="Freeform 133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42" name="Freeform 13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274" name="Group 1338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29297" name="Group 133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9323" name="Group 134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9327" name="Group 13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9331" name="Oval 13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332" name="Oval 13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328" name="Group 13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329" name="Oval 1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330" name="Oval 1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324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325" name="Freeform 134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26" name="Freeform 134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298" name="Group 135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931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9321" name="Oval 1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22" name="Oval 1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318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9319" name="Oval 1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320" name="Oval 1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9299" name="Group 135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15" name="Freeform 135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16" name="Freeform 13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00" name="Group 136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9313" name="Oval 136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14" name="Oval 136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01" name="Group 13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11" name="Oval 136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12" name="Oval 136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02" name="Group 13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9309" name="Oval 13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10" name="Oval 136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03" name="Group 13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07" name="Oval 137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08" name="Oval 137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304" name="Group 137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9305" name="Freeform 13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306" name="Freeform 13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9275" name="Freeform 1375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6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276" name="Group 1376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29295" name="Line 137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296" name="Freeform 137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95" name="Freeform 1379"/>
              <p:cNvSpPr>
                <a:spLocks/>
              </p:cNvSpPr>
              <p:nvPr/>
            </p:nvSpPr>
            <p:spPr bwMode="auto">
              <a:xfrm>
                <a:off x="989" y="1094"/>
                <a:ext cx="2088" cy="888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278" name="Rectangle 1380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79" name="Rectangle 1381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80" name="Rectangle 1382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9281" name="Group 1383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29293" name="Oval 1384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294" name="Freeform 1385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282" name="Freeform 1386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81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83" name="Freeform 1387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854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9284" name="Group 1388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29291" name="Oval 1389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292" name="Freeform 1390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285" name="Freeform 1391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35 h 31"/>
                  <a:gd name="T2" fmla="*/ 17 w 16"/>
                  <a:gd name="T3" fmla="*/ 0 h 31"/>
                  <a:gd name="T4" fmla="*/ 0 w 16"/>
                  <a:gd name="T5" fmla="*/ 3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86" name="Freeform 1392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25 w 214"/>
                  <a:gd name="T1" fmla="*/ 594 h 528"/>
                  <a:gd name="T2" fmla="*/ 225 w 214"/>
                  <a:gd name="T3" fmla="*/ 0 h 528"/>
                  <a:gd name="T4" fmla="*/ 0 w 214"/>
                  <a:gd name="T5" fmla="*/ 2 h 528"/>
                  <a:gd name="T6" fmla="*/ 0 w 214"/>
                  <a:gd name="T7" fmla="*/ 593 h 528"/>
                  <a:gd name="T8" fmla="*/ 225 w 214"/>
                  <a:gd name="T9" fmla="*/ 594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87" name="Freeform 1393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88" name="Rectangle 1394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89" name="Freeform 1395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90" name="Rectangle 1396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615" name="Text Box 1399"/>
          <p:cNvSpPr txBox="1">
            <a:spLocks noChangeArrowheads="1"/>
          </p:cNvSpPr>
          <p:nvPr/>
        </p:nvSpPr>
        <p:spPr bwMode="auto">
          <a:xfrm>
            <a:off x="1690688" y="981075"/>
            <a:ext cx="74533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 одной станции в противоположных направлениях</a:t>
            </a:r>
          </a:p>
          <a:p>
            <a:r>
              <a:rPr lang="ru-RU" b="1"/>
              <a:t>вышли два поезда в одно и то же время. Скорость</a:t>
            </a:r>
          </a:p>
          <a:p>
            <a:r>
              <a:rPr lang="ru-RU" b="1"/>
              <a:t>     одного поезда 50 км/ч, а другого – 70 км/ч. Какое </a:t>
            </a:r>
          </a:p>
          <a:p>
            <a:r>
              <a:rPr lang="ru-RU" b="1"/>
              <a:t>     расстояние между ними будет через 2 часа?</a:t>
            </a:r>
          </a:p>
        </p:txBody>
      </p:sp>
      <p:sp>
        <p:nvSpPr>
          <p:cNvPr id="28679" name="AutoShape 140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77050" y="260350"/>
            <a:ext cx="1943100" cy="476250"/>
          </a:xfrm>
          <a:prstGeom prst="actionButtonBlank">
            <a:avLst/>
          </a:prstGeom>
          <a:gradFill rotWithShape="1">
            <a:gsLst>
              <a:gs pos="0">
                <a:srgbClr val="800080"/>
              </a:gs>
              <a:gs pos="50000">
                <a:srgbClr val="FFFFFF"/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Подсказка</a:t>
            </a:r>
          </a:p>
        </p:txBody>
      </p:sp>
      <p:pic>
        <p:nvPicPr>
          <p:cNvPr id="28680" name="Picture 1403" descr="Рисунок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3284538"/>
            <a:ext cx="4537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13" name="Group 1404"/>
          <p:cNvGrpSpPr>
            <a:grpSpLocks/>
          </p:cNvGrpSpPr>
          <p:nvPr/>
        </p:nvGrpSpPr>
        <p:grpSpPr bwMode="auto">
          <a:xfrm rot="21395801" flipH="1">
            <a:off x="3419475" y="4149725"/>
            <a:ext cx="8458200" cy="1066800"/>
            <a:chOff x="96" y="3024"/>
            <a:chExt cx="6240" cy="816"/>
          </a:xfrm>
        </p:grpSpPr>
        <p:grpSp>
          <p:nvGrpSpPr>
            <p:cNvPr id="28682" name="Group 1405"/>
            <p:cNvGrpSpPr>
              <a:grpSpLocks/>
            </p:cNvGrpSpPr>
            <p:nvPr/>
          </p:nvGrpSpPr>
          <p:grpSpPr bwMode="auto">
            <a:xfrm>
              <a:off x="96" y="3120"/>
              <a:ext cx="4896" cy="720"/>
              <a:chOff x="336" y="2928"/>
              <a:chExt cx="4896" cy="720"/>
            </a:xfrm>
          </p:grpSpPr>
          <p:grpSp>
            <p:nvGrpSpPr>
              <p:cNvPr id="28857" name="Group 1406"/>
              <p:cNvGrpSpPr>
                <a:grpSpLocks/>
              </p:cNvGrpSpPr>
              <p:nvPr/>
            </p:nvGrpSpPr>
            <p:grpSpPr bwMode="auto">
              <a:xfrm>
                <a:off x="336" y="2928"/>
                <a:ext cx="2496" cy="720"/>
                <a:chOff x="-48" y="1920"/>
                <a:chExt cx="4288" cy="1152"/>
              </a:xfrm>
            </p:grpSpPr>
            <p:grpSp>
              <p:nvGrpSpPr>
                <p:cNvPr id="29062" name="Group 1407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29263" name="Line 140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64" name="Freeform 140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063" name="Group 1410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9261" name="Line 1411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262" name="Freeform 1412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064" name="Group 1413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9165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9251" name="Group 1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9255" name="Group 1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9259" name="Oval 1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260" name="Oval 1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256" name="Group 1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9257" name="Oval 14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258" name="Oval 14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9252" name="Group 1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9253" name="Freeform 14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254" name="Freeform 14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166" name="Group 142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9241" name="Group 14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9245" name="Group 14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9249" name="Oval 14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250" name="Oval 14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246" name="Group 14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9247" name="Oval 14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248" name="Oval 14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9242" name="Group 1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243" name="Freeform 1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244" name="Freeform 1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167" name="Group 143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9235" name="Group 14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9239" name="Oval 14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240" name="Oval 14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236" name="Group 14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9237" name="Oval 14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238" name="Oval 14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168" name="Group 144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233" name="Freeform 144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34" name="Freeform 144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69" name="Group 144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9231" name="Oval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32" name="Oval 1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0" name="Group 144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229" name="Oval 1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30" name="Oval 1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1" name="Group 145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9227" name="Oval 1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28" name="Oval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2" name="Group 145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225" name="Oval 1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26" name="Oval 1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3" name="Group 145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223" name="Freeform 145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24" name="Freeform 146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4" name="Group 146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9217" name="Group 14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9221" name="Oval 14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222" name="Oval 14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218" name="Group 14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219" name="Oval 14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220" name="Oval 14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175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215" name="Freeform 146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16" name="Freeform 14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9213" name="Oval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14" name="Oval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7" name="Group 147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211" name="Oval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12" name="Oval 1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8" name="Group 147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9209" name="Oval 1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10" name="Oval 1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79" name="Group 148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207" name="Oval 1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08" name="Oval 1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80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205" name="Freeform 148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06" name="Freeform 14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181" name="Freeform 1486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182" name="Group 1487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9203" name="Line 14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04" name="Freeform 148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06" name="Freeform 1490"/>
                  <p:cNvSpPr>
                    <a:spLocks/>
                  </p:cNvSpPr>
                  <p:nvPr/>
                </p:nvSpPr>
                <p:spPr bwMode="auto">
                  <a:xfrm>
                    <a:off x="259" y="2032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9184" name="Group 1491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9195" name="Rectangle 1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96" name="Rectangle 1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97" name="Rectangle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98" name="Rectangle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99" name="Rectangle 1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00" name="Rectangle 1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01" name="Rectangle 1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202" name="Rectangle 1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185" name="Group 1500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9193" name="Oval 1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94" name="Freeform 1502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186" name="Freeform 1503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87" name="Freeform 1504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188" name="Group 1505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9191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92" name="Freeform 1507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189" name="Freeform 1508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90" name="Freeform 1509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065" name="Group 1510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9069" name="Group 151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9155" name="Group 1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9159" name="Group 15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9163" name="Oval 1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164" name="Oval 1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160" name="Group 15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9161" name="Oval 1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162" name="Oval 1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9156" name="Group 15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9157" name="Freeform 15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158" name="Freeform 15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070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9145" name="Group 15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9149" name="Group 15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9153" name="Oval 15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154" name="Oval 15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150" name="Group 15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9151" name="Oval 15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152" name="Oval 15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9146" name="Group 15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147" name="Freeform 1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148" name="Freeform 1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071" name="Group 153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9139" name="Group 15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9143" name="Oval 15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144" name="Oval 15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140" name="Group 15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9141" name="Oval 15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142" name="Oval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072" name="Group 154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137" name="Freeform 154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38" name="Freeform 154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73" name="Group 154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9135" name="Oval 1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36" name="Oval 1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74" name="Group 154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133" name="Oval 1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34" name="Oval 1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75" name="Group 154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9131" name="Oval 1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32" name="Oval 1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76" name="Group 155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129" name="Oval 1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30" name="Oval 1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77" name="Group 155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127" name="Freeform 155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28" name="Freeform 155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78" name="Group 155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9121" name="Group 15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9125" name="Oval 15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126" name="Oval 15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122" name="Group 15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123" name="Oval 1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124" name="Oval 1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9079" name="Group 156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119" name="Freeform 156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20" name="Freeform 156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80" name="Group 156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9117" name="Oval 1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18" name="Oval 1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81" name="Group 157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115" name="Oval 1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16" name="Oval 1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82" name="Group 157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9113" name="Oval 1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14" name="Oval 1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83" name="Group 157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111" name="Oval 1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12" name="Oval 1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84" name="Group 158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109" name="Freeform 158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10" name="Freeform 158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085" name="Freeform 1583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086" name="Group 1584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9107" name="Line 15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8" name="Freeform 158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803" name="Freeform 1587"/>
                  <p:cNvSpPr>
                    <a:spLocks/>
                  </p:cNvSpPr>
                  <p:nvPr/>
                </p:nvSpPr>
                <p:spPr bwMode="auto">
                  <a:xfrm>
                    <a:off x="262" y="2029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9088" name="Group 1588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9099" name="Rectangle 1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0" name="Rectangle 1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1" name="Rectangle 1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2" name="Rectangle 1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3" name="Rectangle 1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4" name="Rectangle 1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5" name="Rectangle 1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106" name="Rectangle 1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089" name="Group 1597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9097" name="Oval 1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98" name="Freeform 1599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090" name="Freeform 1600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91" name="Freeform 1601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092" name="Group 1602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9095" name="Oval 1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96" name="Freeform 1604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093" name="Freeform 1605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94" name="Freeform 1606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066" name="Group 1607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9067" name="Line 160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68" name="Freeform 160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8858" name="Group 1610"/>
              <p:cNvGrpSpPr>
                <a:grpSpLocks/>
              </p:cNvGrpSpPr>
              <p:nvPr/>
            </p:nvGrpSpPr>
            <p:grpSpPr bwMode="auto">
              <a:xfrm>
                <a:off x="2736" y="2928"/>
                <a:ext cx="2496" cy="720"/>
                <a:chOff x="-48" y="1920"/>
                <a:chExt cx="4288" cy="1152"/>
              </a:xfrm>
            </p:grpSpPr>
            <p:grpSp>
              <p:nvGrpSpPr>
                <p:cNvPr id="28859" name="Group 1611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29060" name="Line 161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61" name="Freeform 161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60" name="Group 1614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9058" name="Line 1615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59" name="Freeform 1616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61" name="Group 1617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8962" name="Group 161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9048" name="Group 16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9052" name="Group 16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9056" name="Oval 16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057" name="Oval 16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053" name="Group 16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9054" name="Oval 16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055" name="Oval 16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9049" name="Group 16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9050" name="Freeform 16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051" name="Freeform 16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963" name="Group 1629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9038" name="Group 16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9042" name="Group 16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9046" name="Oval 16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047" name="Oval 16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043" name="Group 16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9044" name="Oval 16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045" name="Oval 16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9039" name="Group 16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040" name="Freeform 16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041" name="Freeform 16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964" name="Group 164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9032" name="Group 16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9036" name="Oval 1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037" name="Oval 16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033" name="Group 16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9034" name="Oval 1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035" name="Oval 1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965" name="Group 1647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030" name="Freeform 164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31" name="Freeform 164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66" name="Group 165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9028" name="Oval 1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29" name="Oval 1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67" name="Group 165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026" name="Oval 1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27" name="Oval 1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68" name="Group 165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9024" name="Oval 1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25" name="Oval 1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69" name="Group 165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022" name="Oval 1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23" name="Oval 1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70" name="Group 166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9020" name="Freeform 166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21" name="Freeform 166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71" name="Group 166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9014" name="Group 16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9018" name="Oval 1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019" name="Oval 16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9015" name="Group 16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9016" name="Oval 1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017" name="Oval 1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972" name="Group 1672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012" name="Freeform 167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13" name="Freeform 167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73" name="Group 167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9010" name="Oval 1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11" name="Oval 1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74" name="Group 167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008" name="Oval 1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09" name="Oval 1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75" name="Group 168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9006" name="Oval 1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07" name="Oval 1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76" name="Group 168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004" name="Oval 1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05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77" name="Group 168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9002" name="Freeform 16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03" name="Freeform 168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978" name="Freeform 1690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8979" name="Group 1691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9000" name="Line 16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001" name="Freeform 169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910" name="Freeform 1694"/>
                  <p:cNvSpPr>
                    <a:spLocks/>
                  </p:cNvSpPr>
                  <p:nvPr/>
                </p:nvSpPr>
                <p:spPr bwMode="auto">
                  <a:xfrm>
                    <a:off x="260" y="2029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8981" name="Group 1695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8992" name="Rectangle 1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3" name="Rectangle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4" name="Rectangle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5" name="Rectangle 1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6" name="Rectangle 1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7" name="Rectangle 1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8" name="Rectangle 1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9" name="Rectangle 1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982" name="Group 1704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8990" name="Oval 1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91" name="Freeform 1706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983" name="Freeform 1707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84" name="Freeform 1708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8985" name="Group 1709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8988" name="Oval 1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89" name="Freeform 1711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986" name="Freeform 1712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987" name="Freeform 1713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62" name="Group 1714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28866" name="Group 171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8952" name="Group 1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28956" name="Group 17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28960" name="Oval 1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961" name="Oval 17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8957" name="Group 17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28958" name="Oval 17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959" name="Oval 17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8953" name="Group 17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8954" name="Freeform 17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955" name="Freeform 17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867" name="Group 1726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8942" name="Group 17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28946" name="Group 17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28950" name="Oval 17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951" name="Oval 17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8947" name="Group 17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28948" name="Oval 17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949" name="Oval 17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28943" name="Group 17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8944" name="Freeform 17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945" name="Freeform 17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868" name="Group 173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28936" name="Group 17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8940" name="Oval 17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941" name="Oval 17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937" name="Group 1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8938" name="Oval 17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939" name="Oval 17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869" name="Group 174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8934" name="Freeform 174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35" name="Freeform 174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0" name="Group 174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8932" name="Oval 1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33" name="Oval 1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1" name="Group 175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8930" name="Oval 1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31" name="Oval 1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2" name="Group 175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28928" name="Oval 1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29" name="Oval 1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3" name="Group 175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8926" name="Oval 1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27" name="Oval 1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4" name="Group 175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28924" name="Freeform 176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25" name="Freeform 176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5" name="Group 176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28918" name="Group 17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8922" name="Oval 17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923" name="Oval 17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919" name="Group 17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8920" name="Oval 17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921" name="Oval 17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876" name="Group 176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8916" name="Freeform 17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17" name="Freeform 17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7" name="Group 177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8914" name="Oval 1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15" name="Oval 1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8" name="Group 177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8912" name="Oval 1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13" name="Oval 1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79" name="Group 177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28910" name="Oval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11" name="Oval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80" name="Group 178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8908" name="Oval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09" name="Oval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81" name="Group 178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28906" name="Freeform 17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07" name="Freeform 178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882" name="Freeform 1787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8883" name="Group 1788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28904" name="Line 1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05" name="Freeform 179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007" name="Freeform 1791"/>
                  <p:cNvSpPr>
                    <a:spLocks/>
                  </p:cNvSpPr>
                  <p:nvPr/>
                </p:nvSpPr>
                <p:spPr bwMode="auto">
                  <a:xfrm>
                    <a:off x="263" y="2028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8885" name="Group 1792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28896" name="Rectangle 1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97" name="Rectangle 1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98" name="Rectangle 1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99" name="Rectangle 1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00" name="Rectangle 1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01" name="Rectangle 1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02" name="Rectangle 1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903" name="Rectangle 1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86" name="Group 1801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8894" name="Oval 18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95" name="Freeform 1803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887" name="Freeform 1804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88" name="Freeform 1805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8889" name="Group 1806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28892" name="Oval 1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93" name="Freeform 1808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890" name="Freeform 1809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91" name="Freeform 1810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63" name="Group 1811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28864" name="Line 181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65" name="Freeform 181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8683" name="Group 1814"/>
            <p:cNvGrpSpPr>
              <a:grpSpLocks/>
            </p:cNvGrpSpPr>
            <p:nvPr/>
          </p:nvGrpSpPr>
          <p:grpSpPr bwMode="auto">
            <a:xfrm>
              <a:off x="4944" y="3024"/>
              <a:ext cx="1392" cy="816"/>
              <a:chOff x="723" y="872"/>
              <a:chExt cx="2390" cy="1386"/>
            </a:xfrm>
          </p:grpSpPr>
          <p:grpSp>
            <p:nvGrpSpPr>
              <p:cNvPr id="28684" name="Group 1815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28821" name="Group 181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8847" name="Group 181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8851" name="Group 18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8855" name="Oval 1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856" name="Oval 1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852" name="Group 1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8853" name="Oval 1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854" name="Oval 1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848" name="Group 182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8849" name="Freeform 182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50" name="Freeform 182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822" name="Group 182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8841" name="Group 182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8845" name="Oval 1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46" name="Oval 18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42" name="Group 183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8843" name="Oval 1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44" name="Oval 1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823" name="Group 183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839" name="Freeform 183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40" name="Freeform 183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24" name="Group 183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8837" name="Oval 183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38" name="Oval 183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25" name="Group 184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835" name="Oval 184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36" name="Oval 184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26" name="Group 184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8833" name="Oval 184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34" name="Oval 184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27" name="Group 184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831" name="Oval 184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32" name="Oval 184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828" name="Group 184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829" name="Freeform 185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30" name="Freeform 185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8685" name="Group 1852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28785" name="Group 185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8811" name="Group 185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8815" name="Group 18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8819" name="Oval 1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820" name="Oval 1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816" name="Group 18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8817" name="Oval 1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818" name="Oval 1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812" name="Group 186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8813" name="Freeform 186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14" name="Freeform 186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786" name="Group 186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8805" name="Group 186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8809" name="Oval 18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10" name="Oval 18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806" name="Group 186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8807" name="Oval 1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808" name="Oval 1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787" name="Group 18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803" name="Freeform 187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04" name="Freeform 18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88" name="Group 187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8801" name="Oval 187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02" name="Oval 187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89" name="Group 187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799" name="Oval 187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00" name="Oval 187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90" name="Group 188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8797" name="Oval 18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98" name="Oval 188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91" name="Group 188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795" name="Oval 188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96" name="Oval 188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92" name="Group 18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793" name="Freeform 188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94" name="Freeform 188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8686" name="Group 1889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28783" name="Line 1890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84" name="Freeform 1891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687" name="Group 1892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28747" name="Group 189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8773" name="Group 189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28777" name="Group 18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8781" name="Oval 1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782" name="Oval 1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778" name="Group 18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8779" name="Oval 1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780" name="Oval 1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774" name="Group 190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8775" name="Freeform 190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76" name="Freeform 190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748" name="Group 190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8767" name="Group 190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8771" name="Oval 19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72" name="Oval 19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768" name="Group 190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8769" name="Oval 1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70" name="Oval 1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749" name="Group 191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8765" name="Freeform 191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66" name="Freeform 191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50" name="Group 191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8763" name="Oval 191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64" name="Oval 191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51" name="Group 1917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8761" name="Oval 191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62" name="Oval 191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52" name="Group 1920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8759" name="Oval 192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60" name="Oval 192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53" name="Group 1923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8757" name="Oval 192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58" name="Oval 192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54" name="Group 192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8755" name="Freeform 192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56" name="Freeform 192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8688" name="Group 1929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28711" name="Group 193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8737" name="Group 193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8741" name="Group 19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8745" name="Oval 1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746" name="Oval 1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742" name="Group 19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8743" name="Oval 1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744" name="Oval 1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8738" name="Group 193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8739" name="Freeform 193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40" name="Freeform 194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712" name="Group 19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8731" name="Group 19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8735" name="Oval 1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36" name="Oval 19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732" name="Group 194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8733" name="Oval 1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34" name="Oval 1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8713" name="Group 194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729" name="Freeform 194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30" name="Freeform 195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14" name="Group 195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8727" name="Oval 195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28" name="Oval 195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15" name="Group 195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725" name="Oval 195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26" name="Oval 195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16" name="Group 195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8723" name="Oval 195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24" name="Oval 195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17" name="Group 196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721" name="Oval 196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22" name="Oval 196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18" name="Group 19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8719" name="Freeform 19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20" name="Freeform 196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8689" name="Freeform 1966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6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8690" name="Group 1967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28709" name="Line 1968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0" name="Freeform 1969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186" name="Freeform 1970"/>
              <p:cNvSpPr>
                <a:spLocks/>
              </p:cNvSpPr>
              <p:nvPr/>
            </p:nvSpPr>
            <p:spPr bwMode="auto">
              <a:xfrm>
                <a:off x="993" y="1090"/>
                <a:ext cx="2091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692" name="Rectangle 1971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693" name="Rectangle 1972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694" name="Rectangle 1973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8695" name="Group 1974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28707" name="Oval 197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708" name="Freeform 197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696" name="Freeform 1977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81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7" name="Freeform 1978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854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8698" name="Group 1979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28705" name="Oval 198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706" name="Freeform 198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699" name="Freeform 1982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35 h 31"/>
                  <a:gd name="T2" fmla="*/ 17 w 16"/>
                  <a:gd name="T3" fmla="*/ 0 h 31"/>
                  <a:gd name="T4" fmla="*/ 0 w 16"/>
                  <a:gd name="T5" fmla="*/ 3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0" name="Freeform 1983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25 w 214"/>
                  <a:gd name="T1" fmla="*/ 594 h 528"/>
                  <a:gd name="T2" fmla="*/ 225 w 214"/>
                  <a:gd name="T3" fmla="*/ 0 h 528"/>
                  <a:gd name="T4" fmla="*/ 0 w 214"/>
                  <a:gd name="T5" fmla="*/ 2 h 528"/>
                  <a:gd name="T6" fmla="*/ 0 w 214"/>
                  <a:gd name="T7" fmla="*/ 593 h 528"/>
                  <a:gd name="T8" fmla="*/ 225 w 214"/>
                  <a:gd name="T9" fmla="*/ 594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1" name="Freeform 1984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2" name="Rectangle 1985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03" name="Freeform 1986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4" name="Rectangle 1987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8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4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32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32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1.47048 0.12176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0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" y="6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1.05521 -0.10508 " pathEditMode="relative" ptsTypes="AA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659563" y="188913"/>
            <a:ext cx="2281237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 = v ∙ t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323850" y="2636838"/>
            <a:ext cx="7532688" cy="14287"/>
          </a:xfrm>
          <a:custGeom>
            <a:avLst/>
            <a:gdLst>
              <a:gd name="T0" fmla="*/ 0 w 4745"/>
              <a:gd name="T1" fmla="*/ 14287 h 9"/>
              <a:gd name="T2" fmla="*/ 7532688 w 4745"/>
              <a:gd name="T3" fmla="*/ 0 h 9"/>
              <a:gd name="T4" fmla="*/ 0 60000 65536"/>
              <a:gd name="T5" fmla="*/ 0 60000 65536"/>
              <a:gd name="T6" fmla="*/ 0 w 4745"/>
              <a:gd name="T7" fmla="*/ 0 h 9"/>
              <a:gd name="T8" fmla="*/ 4745 w 4745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9">
                <a:moveTo>
                  <a:pt x="0" y="9"/>
                </a:moveTo>
                <a:lnTo>
                  <a:pt x="4745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7878763" y="1249363"/>
            <a:ext cx="7937" cy="1890712"/>
          </a:xfrm>
          <a:custGeom>
            <a:avLst/>
            <a:gdLst>
              <a:gd name="T0" fmla="*/ 0 w 5"/>
              <a:gd name="T1" fmla="*/ 0 h 1191"/>
              <a:gd name="T2" fmla="*/ 7937 w 5"/>
              <a:gd name="T3" fmla="*/ 1890712 h 1191"/>
              <a:gd name="T4" fmla="*/ 0 60000 65536"/>
              <a:gd name="T5" fmla="*/ 0 60000 65536"/>
              <a:gd name="T6" fmla="*/ 0 w 5"/>
              <a:gd name="T7" fmla="*/ 0 h 1191"/>
              <a:gd name="T8" fmla="*/ 5 w 5"/>
              <a:gd name="T9" fmla="*/ 1191 h 11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191">
                <a:moveTo>
                  <a:pt x="0" y="0"/>
                </a:moveTo>
                <a:lnTo>
                  <a:pt x="5" y="1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320675" y="1235075"/>
            <a:ext cx="4763" cy="1905000"/>
          </a:xfrm>
          <a:custGeom>
            <a:avLst/>
            <a:gdLst>
              <a:gd name="T0" fmla="*/ 0 w 3"/>
              <a:gd name="T1" fmla="*/ 0 h 1200"/>
              <a:gd name="T2" fmla="*/ 4763 w 3"/>
              <a:gd name="T3" fmla="*/ 1905000 h 1200"/>
              <a:gd name="T4" fmla="*/ 0 60000 65536"/>
              <a:gd name="T5" fmla="*/ 0 60000 65536"/>
              <a:gd name="T6" fmla="*/ 0 w 3"/>
              <a:gd name="T7" fmla="*/ 0 h 1200"/>
              <a:gd name="T8" fmla="*/ 3 w 3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200">
                <a:moveTo>
                  <a:pt x="0" y="0"/>
                </a:moveTo>
                <a:lnTo>
                  <a:pt x="3" y="12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304800" y="1558925"/>
            <a:ext cx="4338638" cy="11113"/>
          </a:xfrm>
          <a:custGeom>
            <a:avLst/>
            <a:gdLst>
              <a:gd name="T0" fmla="*/ 0 w 2733"/>
              <a:gd name="T1" fmla="*/ 11113 h 7"/>
              <a:gd name="T2" fmla="*/ 4338638 w 2733"/>
              <a:gd name="T3" fmla="*/ 0 h 7"/>
              <a:gd name="T4" fmla="*/ 0 60000 65536"/>
              <a:gd name="T5" fmla="*/ 0 60000 65536"/>
              <a:gd name="T6" fmla="*/ 0 w 2733"/>
              <a:gd name="T7" fmla="*/ 0 h 7"/>
              <a:gd name="T8" fmla="*/ 2733 w 2733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3" h="7">
                <a:moveTo>
                  <a:pt x="0" y="7"/>
                </a:moveTo>
                <a:lnTo>
                  <a:pt x="2733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79838" y="3284538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4643438" y="1539875"/>
            <a:ext cx="3221037" cy="17463"/>
          </a:xfrm>
          <a:custGeom>
            <a:avLst/>
            <a:gdLst>
              <a:gd name="T0" fmla="*/ 0 w 2029"/>
              <a:gd name="T1" fmla="*/ 17463 h 11"/>
              <a:gd name="T2" fmla="*/ 3221037 w 2029"/>
              <a:gd name="T3" fmla="*/ 0 h 11"/>
              <a:gd name="T4" fmla="*/ 0 60000 65536"/>
              <a:gd name="T5" fmla="*/ 0 60000 65536"/>
              <a:gd name="T6" fmla="*/ 0 w 2029"/>
              <a:gd name="T7" fmla="*/ 0 h 11"/>
              <a:gd name="T8" fmla="*/ 2029 w 2029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9" h="11">
                <a:moveTo>
                  <a:pt x="0" y="11"/>
                </a:moveTo>
                <a:lnTo>
                  <a:pt x="2029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940425" y="981075"/>
            <a:ext cx="63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6600"/>
                </a:solidFill>
              </a:rPr>
              <a:t>2 ч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56100" y="1916113"/>
            <a:ext cx="633413" cy="685800"/>
            <a:chOff x="2448" y="3168"/>
            <a:chExt cx="399" cy="432"/>
          </a:xfrm>
        </p:grpSpPr>
        <p:grpSp>
          <p:nvGrpSpPr>
            <p:cNvPr id="29718" name="Group 17"/>
            <p:cNvGrpSpPr>
              <a:grpSpLocks/>
            </p:cNvGrpSpPr>
            <p:nvPr/>
          </p:nvGrpSpPr>
          <p:grpSpPr bwMode="auto">
            <a:xfrm>
              <a:off x="2448" y="3456"/>
              <a:ext cx="336" cy="144"/>
              <a:chOff x="1792" y="4000"/>
              <a:chExt cx="352" cy="160"/>
            </a:xfrm>
          </p:grpSpPr>
          <p:sp>
            <p:nvSpPr>
              <p:cNvPr id="29720" name="Oval 1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21" name="Oval 1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22" name="Oval 2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19" name="Freeform 21"/>
            <p:cNvSpPr>
              <a:spLocks/>
            </p:cNvSpPr>
            <p:nvPr/>
          </p:nvSpPr>
          <p:spPr bwMode="auto">
            <a:xfrm>
              <a:off x="2616" y="3168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627313" y="1557338"/>
            <a:ext cx="1501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00FF"/>
                </a:solidFill>
              </a:rPr>
              <a:t>70 км/ч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2771775" y="2205038"/>
            <a:ext cx="12954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148263" y="2205038"/>
            <a:ext cx="936625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932363" y="1557338"/>
            <a:ext cx="1501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00FF"/>
                </a:solidFill>
              </a:rPr>
              <a:t>50 км/ч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643438" y="11969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051050" y="1052513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6600"/>
                </a:solidFill>
              </a:rPr>
              <a:t>2 ч</a:t>
            </a:r>
          </a:p>
        </p:txBody>
      </p:sp>
      <p:sp>
        <p:nvSpPr>
          <p:cNvPr id="11292" name="AutoShape 28"/>
          <p:cNvSpPr>
            <a:spLocks/>
          </p:cNvSpPr>
          <p:nvPr/>
        </p:nvSpPr>
        <p:spPr bwMode="auto">
          <a:xfrm rot="-5400000">
            <a:off x="3883819" y="-562769"/>
            <a:ext cx="441325" cy="7561263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9750" y="4437063"/>
            <a:ext cx="5975350" cy="936625"/>
            <a:chOff x="431" y="2931"/>
            <a:chExt cx="3764" cy="590"/>
          </a:xfrm>
        </p:grpSpPr>
        <p:sp>
          <p:nvSpPr>
            <p:cNvPr id="29716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31" y="2931"/>
              <a:ext cx="3764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( 70 + 50)   2 = ...</a:t>
              </a:r>
            </a:p>
          </p:txBody>
        </p:sp>
        <p:sp>
          <p:nvSpPr>
            <p:cNvPr id="29717" name="Oval 30"/>
            <p:cNvSpPr>
              <a:spLocks noChangeArrowheads="1"/>
            </p:cNvSpPr>
            <p:nvPr/>
          </p:nvSpPr>
          <p:spPr bwMode="auto">
            <a:xfrm>
              <a:off x="2744" y="3158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3276600" y="4841875"/>
            <a:ext cx="3994150" cy="2016125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240 км</a:t>
            </a:r>
          </a:p>
        </p:txBody>
      </p:sp>
      <p:pic>
        <p:nvPicPr>
          <p:cNvPr id="11297" name="Picture 33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 autoUpdateAnimBg="0"/>
      <p:bldP spid="11270" grpId="0" animBg="1"/>
      <p:bldP spid="11271" grpId="0" animBg="1"/>
      <p:bldP spid="11272" grpId="0" animBg="1"/>
      <p:bldP spid="11276" grpId="0" animBg="1"/>
      <p:bldP spid="11277" grpId="0"/>
      <p:bldP spid="11278" grpId="0" animBg="1"/>
      <p:bldP spid="11279" grpId="0"/>
      <p:bldP spid="11286" grpId="0"/>
      <p:bldP spid="11287" grpId="0" animBg="1"/>
      <p:bldP spid="11288" grpId="0" animBg="1"/>
      <p:bldP spid="11289" grpId="0"/>
      <p:bldP spid="11290" grpId="0" animBg="1"/>
      <p:bldP spid="11291" grpId="0"/>
      <p:bldP spid="11292" grpId="0" animBg="1"/>
      <p:bldP spid="1129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2425</TotalTime>
  <Words>341</Words>
  <Application>Microsoft Office PowerPoint</Application>
  <PresentationFormat>Экран (4:3)</PresentationFormat>
  <Paragraphs>86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21</vt:i4>
      </vt:variant>
    </vt:vector>
  </HeadingPairs>
  <TitlesOfParts>
    <vt:vector size="43" baseType="lpstr">
      <vt:lpstr>Times New Roman</vt:lpstr>
      <vt:lpstr>Arial</vt:lpstr>
      <vt:lpstr>Constantia</vt:lpstr>
      <vt:lpstr>Wingdings 2</vt:lpstr>
      <vt:lpstr>Calibri</vt:lpstr>
      <vt:lpstr>Georgia</vt:lpstr>
      <vt:lpstr>Wingdings</vt:lpstr>
      <vt:lpstr>Arial Unicode MS</vt:lpstr>
      <vt:lpstr>Monotype Corsiva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nadezhda.pronskaya</cp:lastModifiedBy>
  <cp:revision>217</cp:revision>
  <dcterms:created xsi:type="dcterms:W3CDTF">1601-01-01T00:00:00Z</dcterms:created>
  <dcterms:modified xsi:type="dcterms:W3CDTF">2012-05-14T11:59:39Z</dcterms:modified>
</cp:coreProperties>
</file>