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67" r:id="rId4"/>
    <p:sldId id="257" r:id="rId5"/>
    <p:sldId id="258" r:id="rId6"/>
    <p:sldId id="261" r:id="rId7"/>
    <p:sldId id="268" r:id="rId8"/>
    <p:sldId id="269" r:id="rId9"/>
    <p:sldId id="260" r:id="rId10"/>
    <p:sldId id="262" r:id="rId11"/>
    <p:sldId id="263" r:id="rId12"/>
    <p:sldId id="264" r:id="rId13"/>
    <p:sldId id="265" r:id="rId14"/>
    <p:sldId id="266" r:id="rId15"/>
    <p:sldId id="27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495" y="-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16912E1-D7FB-4330-B605-72F2329B113D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A718AB-34A9-496D-A7F9-C6CC8E940E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0FFB3-4E2C-4EF4-A2D6-AB7DFF803DD1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C7FBF-32F1-4D29-A358-F38F634310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F7C72-184B-4FE9-9DB3-414B66B1352F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C6624-7E7C-4F51-8120-D8C2368DC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7C942-CE4F-4406-8301-35DE701D7BCC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85189-A160-4C06-B8B6-F7B230DDC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ED862-A093-44D0-A32E-DD3DAEF2F3F1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12E61-6091-4091-8AC6-021205A6E3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D64E-24CB-463D-97D3-8104B6101DC0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06AA1-A746-4F39-9484-37FE9658D7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D885-0FF9-469C-98BF-8D10ABE4C582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EE44C-3D82-45E8-B068-80BD9D68E6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17767-41E2-448A-9653-7B7D28DCEC19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B7A4E-435C-4F12-ABD1-99C8D3E76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EC67D-5321-4E49-AC56-2F892A59AF49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31111-F50B-442D-9B57-84B0DD8A72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A93-3953-4C7E-A766-0684190702EE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EC625-50E5-4AAE-BD99-FFDB300BA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EA744-7CBF-49C8-8DFB-37D919DD0FF2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81D7F-C944-4040-AD4D-AA9AB1F49E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93257-CC58-4888-A21C-1E5BA8DAA3B7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FC93-1207-40E2-9A0D-0D72F7133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25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7DC167-E945-4090-8309-F50F4911B890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A544CE-4C6A-4855-8D9D-B9411A8D4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66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niv.ru/put_21.htm" TargetMode="External"/><Relationship Id="rId2" Type="http://schemas.openxmlformats.org/officeDocument/2006/relationships/hyperlink" Target="http://www.kp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3"/>
          <p:cNvSpPr>
            <a:spLocks noChangeArrowheads="1"/>
          </p:cNvSpPr>
          <p:nvPr/>
        </p:nvSpPr>
        <p:spPr bwMode="auto">
          <a:xfrm>
            <a:off x="357188" y="428625"/>
            <a:ext cx="842962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Bookman Old Style" pitchFamily="18" charset="0"/>
              </a:rPr>
              <a:t>Государственное бюджетное образовательное учреждение среднего профессионального образования </a:t>
            </a:r>
          </a:p>
          <a:p>
            <a:pPr algn="ctr"/>
            <a:r>
              <a:rPr lang="ru-RU" sz="1600">
                <a:latin typeface="Bookman Old Style" pitchFamily="18" charset="0"/>
              </a:rPr>
              <a:t>Владимирской области </a:t>
            </a:r>
            <a:br>
              <a:rPr lang="ru-RU" sz="1600">
                <a:latin typeface="Bookman Old Style" pitchFamily="18" charset="0"/>
              </a:rPr>
            </a:br>
            <a:r>
              <a:rPr lang="ru-RU" sz="1600">
                <a:latin typeface="Bookman Old Style" pitchFamily="18" charset="0"/>
              </a:rPr>
              <a:t> «Никологорский аграрно – промышленный техникум»</a:t>
            </a:r>
            <a:r>
              <a:rPr lang="ru-RU" sz="2400">
                <a:latin typeface="Bookman Old Style" pitchFamily="18" charset="0"/>
              </a:rPr>
              <a:t/>
            </a:r>
            <a:br>
              <a:rPr lang="ru-RU" sz="2400">
                <a:latin typeface="Bookman Old Style" pitchFamily="18" charset="0"/>
              </a:rPr>
            </a:br>
            <a:endParaRPr lang="ru-RU" sz="2400"/>
          </a:p>
        </p:txBody>
      </p:sp>
      <p:grpSp>
        <p:nvGrpSpPr>
          <p:cNvPr id="3" name="TextBox 2"/>
          <p:cNvGrpSpPr>
            <a:grpSpLocks/>
          </p:cNvGrpSpPr>
          <p:nvPr/>
        </p:nvGrpSpPr>
        <p:grpSpPr bwMode="auto">
          <a:xfrm>
            <a:off x="1616075" y="2620963"/>
            <a:ext cx="6046788" cy="933450"/>
            <a:chOff x="1018" y="1651"/>
            <a:chExt cx="3809" cy="588"/>
          </a:xfrm>
        </p:grpSpPr>
        <p:pic>
          <p:nvPicPr>
            <p:cNvPr id="14338" name="TextBox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18" y="1651"/>
              <a:ext cx="3809" cy="588"/>
            </a:xfrm>
            <a:prstGeom prst="rect">
              <a:avLst/>
            </a:prstGeom>
            <a:noFill/>
          </p:spPr>
        </p:pic>
        <p:sp>
          <p:nvSpPr>
            <p:cNvPr id="14339" name="Text Box 3"/>
            <p:cNvSpPr txBox="1">
              <a:spLocks noChangeArrowheads="1"/>
            </p:cNvSpPr>
            <p:nvPr/>
          </p:nvSpPr>
          <p:spPr bwMode="auto">
            <a:xfrm>
              <a:off x="1035" y="1665"/>
              <a:ext cx="3780" cy="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600">
                  <a:latin typeface="Times New Roman" pitchFamily="18" charset="0"/>
                  <a:cs typeface="Times New Roman" pitchFamily="18" charset="0"/>
                </a:rPr>
                <a:t>Урок по творчеству Н. В. Гоголя:</a:t>
              </a:r>
            </a:p>
            <a:p>
              <a:pPr algn="ctr"/>
              <a:r>
                <a:rPr lang="ru-RU" sz="2600" b="1">
                  <a:latin typeface="Times New Roman" pitchFamily="18" charset="0"/>
                  <a:cs typeface="Times New Roman" pitchFamily="18" charset="0"/>
                </a:rPr>
                <a:t>«Что значит быть живыми душами?»</a:t>
              </a:r>
            </a:p>
          </p:txBody>
        </p:sp>
      </p:grp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857375" y="4714875"/>
            <a:ext cx="53578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  <a:cs typeface="Times New Roman" pitchFamily="18" charset="0"/>
              </a:rPr>
              <a:t>Преподаватель Ширшова Айнур Сабыровна</a:t>
            </a:r>
          </a:p>
          <a:p>
            <a:pPr algn="ctr"/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>
                <a:latin typeface="Times New Roman" pitchFamily="18" charset="0"/>
                <a:cs typeface="Times New Roman" pitchFamily="18" charset="0"/>
              </a:rPr>
              <a:t>п. Никологоры 2011г.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Прямоугольник 1"/>
          <p:cNvSpPr>
            <a:spLocks noChangeArrowheads="1"/>
          </p:cNvSpPr>
          <p:nvPr/>
        </p:nvSpPr>
        <p:spPr bwMode="auto">
          <a:xfrm>
            <a:off x="500063" y="0"/>
            <a:ext cx="44291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214313" y="0"/>
            <a:ext cx="8643937" cy="621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800" b="1">
              <a:ea typeface="Times New Roman" pitchFamily="18" charset="0"/>
              <a:cs typeface="Calibri" pitchFamily="34" charset="0"/>
            </a:endParaRPr>
          </a:p>
          <a:p>
            <a:endParaRPr lang="ru-RU" sz="2800" b="1">
              <a:ea typeface="Times New Roman" pitchFamily="18" charset="0"/>
              <a:cs typeface="Calibri" pitchFamily="34" charset="0"/>
            </a:endParaRPr>
          </a:p>
          <a:p>
            <a:endParaRPr lang="ru-RU" sz="2800" b="1">
              <a:latin typeface="Times New Roman" pitchFamily="18" charset="0"/>
              <a:ea typeface="Times New Roman" pitchFamily="18" charset="0"/>
              <a:cs typeface="Calibri" pitchFamily="34" charset="0"/>
            </a:endParaRPr>
          </a:p>
          <a:p>
            <a:r>
              <a:rPr lang="ru-RU" sz="2600" b="1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Щи </a:t>
            </a:r>
            <a:r>
              <a:rPr lang="ru-RU" sz="2600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- одно из любимых </a:t>
            </a:r>
          </a:p>
          <a:p>
            <a:r>
              <a:rPr lang="ru-RU" sz="2600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блюд в России. </a:t>
            </a:r>
          </a:p>
          <a:p>
            <a:r>
              <a:rPr lang="ru-RU" sz="2600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Щи подают с гречневой </a:t>
            </a:r>
          </a:p>
          <a:p>
            <a:r>
              <a:rPr lang="ru-RU" sz="2600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кашей, няней, яйцом, </a:t>
            </a:r>
          </a:p>
          <a:p>
            <a:r>
              <a:rPr lang="ru-RU" sz="2600">
                <a:latin typeface="Times New Roman" pitchFamily="18" charset="0"/>
                <a:ea typeface="Times New Roman" pitchFamily="18" charset="0"/>
                <a:cs typeface="Calibri" pitchFamily="34" charset="0"/>
              </a:rPr>
              <a:t>пирожками, пирогами.</a:t>
            </a:r>
          </a:p>
          <a:p>
            <a:pPr algn="r"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</a:p>
          <a:p>
            <a:pPr algn="r" eaLnBrk="0" hangingPunct="0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Кулебяка на </a:t>
            </a:r>
          </a:p>
          <a:p>
            <a:pPr algn="r" eaLnBrk="0" hangingPunct="0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четыре угла –</a:t>
            </a:r>
          </a:p>
          <a:p>
            <a:pPr algn="r" eaLnBrk="0" hangingPunct="0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пресного сдобного 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рассыпчатого теста.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Фарш  располагали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клиньями.</a:t>
            </a:r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3700" y="3716338"/>
            <a:ext cx="3963988" cy="27813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556" name="Picture 3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285750"/>
            <a:ext cx="3714750" cy="3000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6" name="Прямоугольник 5"/>
          <p:cNvGrpSpPr>
            <a:grpSpLocks/>
          </p:cNvGrpSpPr>
          <p:nvPr/>
        </p:nvGrpSpPr>
        <p:grpSpPr bwMode="auto">
          <a:xfrm>
            <a:off x="188913" y="261938"/>
            <a:ext cx="4760912" cy="993775"/>
            <a:chOff x="119" y="165"/>
            <a:chExt cx="2999" cy="626"/>
          </a:xfrm>
        </p:grpSpPr>
        <p:pic>
          <p:nvPicPr>
            <p:cNvPr id="23557" name="Прямоугольник 5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9" y="165"/>
              <a:ext cx="2999" cy="626"/>
            </a:xfrm>
            <a:prstGeom prst="rect">
              <a:avLst/>
            </a:prstGeom>
            <a:noFill/>
          </p:spPr>
        </p:pic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135" y="180"/>
              <a:ext cx="297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Словарь блюд старинной русской кухни</a:t>
              </a:r>
            </a:p>
          </p:txBody>
        </p:sp>
      </p:grpSp>
      <p:sp>
        <p:nvSpPr>
          <p:cNvPr id="23560" name="TextBox 6"/>
          <p:cNvSpPr txBox="1">
            <a:spLocks noChangeArrowheads="1"/>
          </p:cNvSpPr>
          <p:nvPr/>
        </p:nvSpPr>
        <p:spPr bwMode="auto">
          <a:xfrm>
            <a:off x="5286375" y="3286125"/>
            <a:ext cx="1928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caf4.ru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1" name="TextBox 8"/>
          <p:cNvSpPr txBox="1">
            <a:spLocks noChangeArrowheads="1"/>
          </p:cNvSpPr>
          <p:nvPr/>
        </p:nvSpPr>
        <p:spPr bwMode="auto">
          <a:xfrm>
            <a:off x="642938" y="6500813"/>
            <a:ext cx="2357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samsay.ru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786188" y="1357313"/>
            <a:ext cx="4929187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Скородумки 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яичницы,</a:t>
            </a:r>
          </a:p>
          <a:p>
            <a:pPr algn="r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пряглы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 изделия из  теста,                                                                                                                               жаренные в масле, лепёшки с припёком – мучные изделия</a:t>
            </a:r>
          </a:p>
          <a:p>
            <a:pPr algn="r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из любого теста.</a:t>
            </a:r>
            <a:r>
              <a:rPr lang="ru-RU" sz="2600"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endParaRPr lang="en-US" sz="26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Сняточки 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это снетки,</a:t>
            </a:r>
          </a:p>
          <a:p>
            <a:pPr algn="r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то есть рыба.</a:t>
            </a:r>
          </a:p>
          <a:p>
            <a:pPr algn="r"/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Стерляжья уха 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налимами и молоками готовится их свежей </a:t>
            </a:r>
          </a:p>
          <a:p>
            <a:pPr algn="r"/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стерляди, живых ершей и курицы</a:t>
            </a:r>
            <a:r>
              <a:rPr lang="ru-RU" sz="27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lang="ru-RU" sz="270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3284538"/>
            <a:ext cx="3500438" cy="2714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85750"/>
            <a:ext cx="3500438" cy="2520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7" name="TextBox 6"/>
          <p:cNvGrpSpPr>
            <a:grpSpLocks/>
          </p:cNvGrpSpPr>
          <p:nvPr/>
        </p:nvGrpSpPr>
        <p:grpSpPr bwMode="auto">
          <a:xfrm>
            <a:off x="4121150" y="261938"/>
            <a:ext cx="4827588" cy="993775"/>
            <a:chOff x="2596" y="165"/>
            <a:chExt cx="3041" cy="626"/>
          </a:xfrm>
        </p:grpSpPr>
        <p:pic>
          <p:nvPicPr>
            <p:cNvPr id="24580" name="TextBox 6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96" y="165"/>
              <a:ext cx="3041" cy="626"/>
            </a:xfrm>
            <a:prstGeom prst="rect">
              <a:avLst/>
            </a:prstGeom>
            <a:noFill/>
          </p:spPr>
        </p:pic>
        <p:sp>
          <p:nvSpPr>
            <p:cNvPr id="24581" name="Text Box 5"/>
            <p:cNvSpPr txBox="1">
              <a:spLocks noChangeArrowheads="1"/>
            </p:cNvSpPr>
            <p:nvPr/>
          </p:nvSpPr>
          <p:spPr bwMode="auto">
            <a:xfrm>
              <a:off x="2610" y="180"/>
              <a:ext cx="3015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Словарь блюд старинной русской кухни</a:t>
              </a:r>
            </a:p>
          </p:txBody>
        </p:sp>
      </p:grpSp>
      <p:sp>
        <p:nvSpPr>
          <p:cNvPr id="24583" name="TextBox 8"/>
          <p:cNvSpPr txBox="1">
            <a:spLocks noChangeArrowheads="1"/>
          </p:cNvSpPr>
          <p:nvPr/>
        </p:nvSpPr>
        <p:spPr bwMode="auto">
          <a:xfrm>
            <a:off x="500063" y="2857500"/>
            <a:ext cx="3098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astaxov.ru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4" name="TextBox 9"/>
          <p:cNvSpPr txBox="1">
            <a:spLocks noChangeArrowheads="1"/>
          </p:cNvSpPr>
          <p:nvPr/>
        </p:nvSpPr>
        <p:spPr bwMode="auto">
          <a:xfrm>
            <a:off x="357188" y="6143625"/>
            <a:ext cx="3500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novostioede.ru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285750"/>
            <a:ext cx="3557588" cy="2643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6" name="TextBox 5"/>
          <p:cNvGrpSpPr>
            <a:grpSpLocks/>
          </p:cNvGrpSpPr>
          <p:nvPr/>
        </p:nvGrpSpPr>
        <p:grpSpPr bwMode="auto">
          <a:xfrm>
            <a:off x="401638" y="261938"/>
            <a:ext cx="4548187" cy="993775"/>
            <a:chOff x="253" y="165"/>
            <a:chExt cx="2865" cy="626"/>
          </a:xfrm>
        </p:grpSpPr>
        <p:pic>
          <p:nvPicPr>
            <p:cNvPr id="25602" name="TextBox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3" y="165"/>
              <a:ext cx="2865" cy="626"/>
            </a:xfrm>
            <a:prstGeom prst="rect">
              <a:avLst/>
            </a:prstGeom>
            <a:noFill/>
          </p:spPr>
        </p:pic>
        <p:sp>
          <p:nvSpPr>
            <p:cNvPr id="25603" name="Text Box 3"/>
            <p:cNvSpPr txBox="1">
              <a:spLocks noChangeArrowheads="1"/>
            </p:cNvSpPr>
            <p:nvPr/>
          </p:nvSpPr>
          <p:spPr bwMode="auto">
            <a:xfrm>
              <a:off x="270" y="180"/>
              <a:ext cx="2835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Словарь блюд старинной</a:t>
              </a:r>
            </a:p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 русской кухни</a:t>
              </a:r>
            </a:p>
          </p:txBody>
        </p:sp>
      </p:grpSp>
      <p:sp>
        <p:nvSpPr>
          <p:cNvPr id="25605" name="Прямоугольник 6"/>
          <p:cNvSpPr>
            <a:spLocks noChangeArrowheads="1"/>
          </p:cNvSpPr>
          <p:nvPr/>
        </p:nvSpPr>
        <p:spPr bwMode="auto">
          <a:xfrm>
            <a:off x="357188" y="1071563"/>
            <a:ext cx="8358187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6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>
                <a:latin typeface="Times New Roman" pitchFamily="18" charset="0"/>
                <a:cs typeface="Times New Roman" pitchFamily="18" charset="0"/>
              </a:rPr>
              <a:t>Расстегай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  пекут из </a:t>
            </a:r>
          </a:p>
          <a:p>
            <a:pPr algn="just"/>
            <a:r>
              <a:rPr lang="ru-RU" sz="2600">
                <a:latin typeface="Times New Roman" pitchFamily="18" charset="0"/>
                <a:cs typeface="Times New Roman" pitchFamily="18" charset="0"/>
              </a:rPr>
              <a:t>несдобного дрожжевого </a:t>
            </a:r>
          </a:p>
          <a:p>
            <a:pPr algn="just"/>
            <a:r>
              <a:rPr lang="ru-RU" sz="2600">
                <a:latin typeface="Times New Roman" pitchFamily="18" charset="0"/>
                <a:cs typeface="Times New Roman" pitchFamily="18" charset="0"/>
              </a:rPr>
              <a:t>теста с  различной </a:t>
            </a:r>
          </a:p>
          <a:p>
            <a:pPr algn="just"/>
            <a:r>
              <a:rPr lang="ru-RU" sz="2600">
                <a:latin typeface="Times New Roman" pitchFamily="18" charset="0"/>
                <a:cs typeface="Times New Roman" pitchFamily="18" charset="0"/>
              </a:rPr>
              <a:t>начинкой, часто рыбной.</a:t>
            </a:r>
          </a:p>
          <a:p>
            <a:pPr algn="just" eaLnBrk="0" hangingPunct="0"/>
            <a:r>
              <a:rPr lang="ru-RU" sz="2600" b="1">
                <a:latin typeface="Times New Roman" pitchFamily="18" charset="0"/>
                <a:cs typeface="Times New Roman" pitchFamily="18" charset="0"/>
              </a:rPr>
              <a:t>Сомовий плес - 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это хвост сома.</a:t>
            </a:r>
          </a:p>
          <a:p>
            <a:pPr algn="just" eaLnBrk="0" hangingPunct="0"/>
            <a:r>
              <a:rPr lang="ru-RU" sz="2600" b="1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r" eaLnBrk="0" hangingPunct="0"/>
            <a:r>
              <a:rPr lang="ru-RU" sz="2800" b="1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algn="r" eaLnBrk="0" hangingPunct="0"/>
            <a:r>
              <a:rPr lang="ru-RU" sz="2800" b="1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600" b="1">
                <a:latin typeface="Times New Roman" pitchFamily="18" charset="0"/>
                <a:cs typeface="Times New Roman" pitchFamily="18" charset="0"/>
              </a:rPr>
              <a:t>Пулярка 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–  молодая курица, 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cs typeface="Times New Roman" pitchFamily="18" charset="0"/>
              </a:rPr>
              <a:t>откормленная для стола; 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cs typeface="Times New Roman" pitchFamily="18" charset="0"/>
              </a:rPr>
              <a:t>быстрее варится, 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cs typeface="Times New Roman" pitchFamily="18" charset="0"/>
              </a:rPr>
              <a:t>чем обычные куры, </a:t>
            </a:r>
          </a:p>
          <a:p>
            <a:pPr algn="r" eaLnBrk="0" hangingPunct="0"/>
            <a:r>
              <a:rPr lang="ru-RU" sz="2600">
                <a:latin typeface="Times New Roman" pitchFamily="18" charset="0"/>
                <a:cs typeface="Times New Roman" pitchFamily="18" charset="0"/>
              </a:rPr>
              <a:t>и она более мясиста.</a:t>
            </a:r>
          </a:p>
        </p:txBody>
      </p:sp>
      <p:sp>
        <p:nvSpPr>
          <p:cNvPr id="25606" name="Прямоугольник 8"/>
          <p:cNvSpPr>
            <a:spLocks noChangeArrowheads="1"/>
          </p:cNvSpPr>
          <p:nvPr/>
        </p:nvSpPr>
        <p:spPr bwMode="auto">
          <a:xfrm>
            <a:off x="5286375" y="2857500"/>
            <a:ext cx="3643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recept.deport.ru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860800"/>
            <a:ext cx="3500437" cy="269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8" name="TextBox 10"/>
          <p:cNvSpPr txBox="1">
            <a:spLocks noChangeArrowheads="1"/>
          </p:cNvSpPr>
          <p:nvPr/>
        </p:nvSpPr>
        <p:spPr bwMode="auto">
          <a:xfrm>
            <a:off x="428625" y="6500813"/>
            <a:ext cx="24463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astaxov.ru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extBox 1"/>
          <p:cNvGrpSpPr>
            <a:grpSpLocks/>
          </p:cNvGrpSpPr>
          <p:nvPr/>
        </p:nvGrpSpPr>
        <p:grpSpPr bwMode="auto">
          <a:xfrm>
            <a:off x="2547938" y="261938"/>
            <a:ext cx="3968750" cy="566737"/>
            <a:chOff x="1605" y="165"/>
            <a:chExt cx="2500" cy="357"/>
          </a:xfrm>
        </p:grpSpPr>
        <p:pic>
          <p:nvPicPr>
            <p:cNvPr id="26625" name="TextBox 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05" y="165"/>
              <a:ext cx="2500" cy="357"/>
            </a:xfrm>
            <a:prstGeom prst="rect">
              <a:avLst/>
            </a:prstGeom>
            <a:noFill/>
          </p:spPr>
        </p:pic>
        <p:sp>
          <p:nvSpPr>
            <p:cNvPr id="26626" name="Text Box 2"/>
            <p:cNvSpPr txBox="1">
              <a:spLocks noChangeArrowheads="1"/>
            </p:cNvSpPr>
            <p:nvPr/>
          </p:nvSpPr>
          <p:spPr bwMode="auto">
            <a:xfrm>
              <a:off x="1620" y="180"/>
              <a:ext cx="247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Домашнее задание</a:t>
              </a:r>
            </a:p>
          </p:txBody>
        </p:sp>
      </p:grpSp>
      <p:sp>
        <p:nvSpPr>
          <p:cNvPr id="26628" name="TextBox 2"/>
          <p:cNvSpPr txBox="1">
            <a:spLocks noChangeArrowheads="1"/>
          </p:cNvSpPr>
          <p:nvPr/>
        </p:nvSpPr>
        <p:spPr bwMode="auto">
          <a:xfrm>
            <a:off x="571500" y="2214563"/>
            <a:ext cx="80660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Кого из героев Гоголя можно считать живой 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    душой? Почему?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  А что значит, по – вашему, «быть живыми  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    душами»? К чему призывал автор поэмы?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Напишите  мини – сочинение  на эту тему. </a:t>
            </a:r>
          </a:p>
        </p:txBody>
      </p:sp>
      <p:sp>
        <p:nvSpPr>
          <p:cNvPr id="26629" name="TextBox 3"/>
          <p:cNvSpPr txBox="1">
            <a:spLocks noChangeArrowheads="1"/>
          </p:cNvSpPr>
          <p:nvPr/>
        </p:nvSpPr>
        <p:spPr bwMode="auto">
          <a:xfrm>
            <a:off x="2857500" y="1071563"/>
            <a:ext cx="328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(Ответить на вопросы)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2"/>
          <p:cNvSpPr>
            <a:spLocks noChangeArrowheads="1"/>
          </p:cNvSpPr>
          <p:nvPr/>
        </p:nvSpPr>
        <p:spPr bwMode="auto">
          <a:xfrm>
            <a:off x="428625" y="785813"/>
            <a:ext cx="814387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1. Гоголь Н.В. Мёртвые души. Поэма. М., Просвещение, 1982.    </a:t>
            </a:r>
          </a:p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2. В.Ковалёв и Н.Могильный «500 рецептов славянской трапезы»</a:t>
            </a:r>
          </a:p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200"/>
              <a:t> 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Вересаев В. В. Гоголь в жизни. М., 1990. </a:t>
            </a:r>
          </a:p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4. Ю. В. Манн Николай Гоголь // Набоков В. В. Лекции по русской литературе. М., 1996.</a:t>
            </a:r>
          </a:p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5. В. М. Ковалёв, Н. П. Могильный Русская кухня. Традиции и обычаи. М., Советская Россия 1990.    </a:t>
            </a:r>
          </a:p>
          <a:p>
            <a:r>
              <a:rPr lang="ru-RU" sz="2200">
                <a:latin typeface="Times New Roman" pitchFamily="18" charset="0"/>
                <a:cs typeface="Times New Roman" pitchFamily="18" charset="0"/>
              </a:rPr>
              <a:t>6. Сайты «Старинная русская кухня», «Гастроном» </a:t>
            </a:r>
          </a:p>
          <a:p>
            <a:pPr>
              <a:buFont typeface="Wingdings" pitchFamily="2" charset="2"/>
              <a:buChar char="Ø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www.classno.ru/portraits.php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>
                <a:latin typeface="Times New Roman" pitchFamily="18" charset="0"/>
                <a:cs typeface="Times New Roman" pitchFamily="18" charset="0"/>
              </a:rPr>
              <a:t>http://www.eda-server.ru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http://www.kulina.ru 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200">
                <a:latin typeface="Times New Roman" pitchFamily="18" charset="0"/>
                <a:cs typeface="Times New Roman" pitchFamily="18" charset="0"/>
              </a:rPr>
              <a:t>http://www.gotovim.ru 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200">
                <a:latin typeface="Times New Roman" pitchFamily="18" charset="0"/>
                <a:cs typeface="Times New Roman" pitchFamily="18" charset="0"/>
                <a:hlinkClick r:id="rId2"/>
              </a:rPr>
              <a:t>http://www.kp.ru/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200">
                <a:latin typeface="Times New Roman" pitchFamily="18" charset="0"/>
                <a:cs typeface="Times New Roman" pitchFamily="18" charset="0"/>
                <a:hlinkClick r:id="rId3"/>
              </a:rPr>
              <a:t>www.staniv.ru/put_21.htm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200">
                <a:latin typeface="Times New Roman" pitchFamily="18" charset="0"/>
                <a:cs typeface="Times New Roman" pitchFamily="18" charset="0"/>
              </a:rPr>
              <a:t>/04/04/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gogolevskie-recepty/</a:t>
            </a:r>
            <a:endParaRPr lang="ru-RU" sz="2200">
              <a:latin typeface="Times New Roman" pitchFamily="18" charset="0"/>
              <a:cs typeface="Times New Roman" pitchFamily="18" charset="0"/>
            </a:endParaRPr>
          </a:p>
          <a:p>
            <a:endParaRPr lang="ru-RU" sz="2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TextBox 6"/>
          <p:cNvGrpSpPr>
            <a:grpSpLocks/>
          </p:cNvGrpSpPr>
          <p:nvPr/>
        </p:nvGrpSpPr>
        <p:grpSpPr bwMode="auto">
          <a:xfrm>
            <a:off x="2262188" y="188913"/>
            <a:ext cx="4473575" cy="566737"/>
            <a:chOff x="1425" y="119"/>
            <a:chExt cx="2818" cy="357"/>
          </a:xfrm>
        </p:grpSpPr>
        <p:pic>
          <p:nvPicPr>
            <p:cNvPr id="27650" name="TextBox 6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25" y="119"/>
              <a:ext cx="2818" cy="357"/>
            </a:xfrm>
            <a:prstGeom prst="rect">
              <a:avLst/>
            </a:prstGeom>
            <a:noFill/>
          </p:spPr>
        </p:pic>
        <p:sp>
          <p:nvSpPr>
            <p:cNvPr id="27651" name="Text Box 3"/>
            <p:cNvSpPr txBox="1">
              <a:spLocks noChangeArrowheads="1"/>
            </p:cNvSpPr>
            <p:nvPr/>
          </p:nvSpPr>
          <p:spPr bwMode="auto">
            <a:xfrm>
              <a:off x="1440" y="135"/>
              <a:ext cx="279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Источники информации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extBox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3313" y="2493963"/>
            <a:ext cx="7138987" cy="1004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extBox 1"/>
          <p:cNvGrpSpPr>
            <a:grpSpLocks/>
          </p:cNvGrpSpPr>
          <p:nvPr/>
        </p:nvGrpSpPr>
        <p:grpSpPr bwMode="auto">
          <a:xfrm>
            <a:off x="2547938" y="261938"/>
            <a:ext cx="3902075" cy="566737"/>
            <a:chOff x="1605" y="165"/>
            <a:chExt cx="2458" cy="357"/>
          </a:xfrm>
        </p:grpSpPr>
        <p:pic>
          <p:nvPicPr>
            <p:cNvPr id="15361" name="TextBox 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05" y="165"/>
              <a:ext cx="2458" cy="357"/>
            </a:xfrm>
            <a:prstGeom prst="rect">
              <a:avLst/>
            </a:prstGeom>
            <a:noFill/>
          </p:spPr>
        </p:pic>
        <p:sp>
          <p:nvSpPr>
            <p:cNvPr id="15362" name="Text Box 2"/>
            <p:cNvSpPr txBox="1">
              <a:spLocks noChangeArrowheads="1"/>
            </p:cNvSpPr>
            <p:nvPr/>
          </p:nvSpPr>
          <p:spPr bwMode="auto">
            <a:xfrm>
              <a:off x="1620" y="180"/>
              <a:ext cx="243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Цели урока</a:t>
              </a:r>
            </a:p>
          </p:txBody>
        </p:sp>
      </p:grpSp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357188" y="1143000"/>
            <a:ext cx="8429625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Формирование у учащихся навыков работы с текстом произведения для понимания глубины и писательской прозорливости.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Формирование  представления о взаимосвязи литературы с  будущей профессиональной деятельностью  учащихся.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Формирование исследовательской компетентности </a:t>
            </a:r>
          </a:p>
          <a:p>
            <a:pPr marL="342900" indent="-342900"/>
            <a:r>
              <a:rPr lang="ru-RU" sz="2600">
                <a:latin typeface="Times New Roman" pitchFamily="18" charset="0"/>
                <a:cs typeface="Times New Roman" pitchFamily="18" charset="0"/>
              </a:rPr>
              <a:t>    (от создания учебно – исследовательской работы – к исследовательской позиции в жизни, профессии).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Развитие эмоционального интереса учащихся через осмысление прочитанного.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Активизация взаимодействия между обучающимися в групповой работе.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extBox 1"/>
          <p:cNvGrpSpPr>
            <a:grpSpLocks/>
          </p:cNvGrpSpPr>
          <p:nvPr/>
        </p:nvGrpSpPr>
        <p:grpSpPr bwMode="auto">
          <a:xfrm>
            <a:off x="2687638" y="261938"/>
            <a:ext cx="3829050" cy="628650"/>
            <a:chOff x="1693" y="165"/>
            <a:chExt cx="2412" cy="396"/>
          </a:xfrm>
        </p:grpSpPr>
        <p:pic>
          <p:nvPicPr>
            <p:cNvPr id="16385" name="TextBox 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93" y="165"/>
              <a:ext cx="2412" cy="396"/>
            </a:xfrm>
            <a:prstGeom prst="rect">
              <a:avLst/>
            </a:prstGeom>
            <a:noFill/>
          </p:spPr>
        </p:pic>
        <p:sp>
          <p:nvSpPr>
            <p:cNvPr id="16386" name="Text Box 2"/>
            <p:cNvSpPr txBox="1">
              <a:spLocks noChangeArrowheads="1"/>
            </p:cNvSpPr>
            <p:nvPr/>
          </p:nvSpPr>
          <p:spPr bwMode="auto">
            <a:xfrm>
              <a:off x="1710" y="180"/>
              <a:ext cx="238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3200" b="1">
                  <a:latin typeface="Times New Roman" pitchFamily="18" charset="0"/>
                  <a:cs typeface="Times New Roman" pitchFamily="18" charset="0"/>
                </a:rPr>
                <a:t>План урока</a:t>
              </a:r>
            </a:p>
          </p:txBody>
        </p:sp>
      </p:grpSp>
      <p:sp>
        <p:nvSpPr>
          <p:cNvPr id="16388" name="Rectangle 1"/>
          <p:cNvSpPr>
            <a:spLocks noChangeArrowheads="1"/>
          </p:cNvSpPr>
          <p:nvPr/>
        </p:nvSpPr>
        <p:spPr bwMode="auto">
          <a:xfrm>
            <a:off x="428625" y="1214438"/>
            <a:ext cx="82867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Особенности произведений Гоголя.</a:t>
            </a:r>
          </a:p>
          <a:p>
            <a:pPr algn="just" eaLnBrk="0" hangingPunct="0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Отношение писателей к кулинарии.</a:t>
            </a:r>
          </a:p>
          <a:p>
            <a:pPr algn="just" eaLnBrk="0" hangingPunct="0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Гоголь и кулинария.</a:t>
            </a:r>
          </a:p>
          <a:p>
            <a:pPr algn="just" eaLnBrk="0" hangingPunct="0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4.  Раскрытие характеров героев Гоголя через  </a:t>
            </a:r>
          </a:p>
          <a:p>
            <a:pPr algn="just" eaLnBrk="0" hangingPunct="0">
              <a:lnSpc>
                <a:spcPct val="150000"/>
              </a:lnSpc>
            </a:pPr>
            <a:r>
              <a:rPr lang="ru-RU" sz="3200">
                <a:latin typeface="Times New Roman" pitchFamily="18" charset="0"/>
                <a:cs typeface="Times New Roman" pitchFamily="18" charset="0"/>
              </a:rPr>
              <a:t>     их кулинарные предпочтения.</a:t>
            </a:r>
          </a:p>
          <a:p>
            <a:pPr algn="just" eaLnBrk="0" hangingPunct="0">
              <a:lnSpc>
                <a:spcPct val="150000"/>
              </a:lnSpc>
            </a:pP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5"/>
          <p:cNvSpPr>
            <a:spLocks noChangeArrowheads="1"/>
          </p:cNvSpPr>
          <p:nvPr/>
        </p:nvSpPr>
        <p:spPr bwMode="auto">
          <a:xfrm>
            <a:off x="4857750" y="1214438"/>
            <a:ext cx="3857625" cy="490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sz="2800" u="sng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>
                <a:latin typeface="Times New Roman" pitchFamily="18" charset="0"/>
                <a:cs typeface="Times New Roman" pitchFamily="18" charset="0"/>
              </a:rPr>
              <a:t>«Если бы судьба 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не    сделала Гоголя 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великим поэтом, 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то он был бы 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непременно 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артистом –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 поваром!»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>
                <a:latin typeface="Times New Roman" pitchFamily="18" charset="0"/>
                <a:cs typeface="Times New Roman" pitchFamily="18" charset="0"/>
              </a:rPr>
            </a:br>
            <a:r>
              <a:rPr lang="ru-RU" sz="280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G:\Картинки по Гоголю\Рисунок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214438"/>
            <a:ext cx="3843337" cy="4857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9" name="Прямоугольник 8"/>
          <p:cNvGrpSpPr>
            <a:grpSpLocks/>
          </p:cNvGrpSpPr>
          <p:nvPr/>
        </p:nvGrpSpPr>
        <p:grpSpPr bwMode="auto">
          <a:xfrm>
            <a:off x="2120900" y="261938"/>
            <a:ext cx="5181600" cy="566737"/>
            <a:chOff x="1336" y="165"/>
            <a:chExt cx="3264" cy="357"/>
          </a:xfrm>
        </p:grpSpPr>
        <p:pic>
          <p:nvPicPr>
            <p:cNvPr id="17411" name="Прямоугольник 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6" y="165"/>
              <a:ext cx="3264" cy="357"/>
            </a:xfrm>
            <a:prstGeom prst="rect">
              <a:avLst/>
            </a:prstGeom>
            <a:noFill/>
          </p:spPr>
        </p:pic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1350" y="180"/>
              <a:ext cx="324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Аксаков  Сергей Тимофеевич</a:t>
              </a:r>
              <a:endParaRPr lang="ru-RU" sz="2800" b="1"/>
            </a:p>
          </p:txBody>
        </p:sp>
      </p:grp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500063" y="6072188"/>
            <a:ext cx="3786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(1809 – 1852г.г.)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928688" y="1285875"/>
            <a:ext cx="7500937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Чему,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кроме описания природы, портретов</a:t>
            </a:r>
          </a:p>
          <a:p>
            <a:pPr marL="514350" indent="-514350" algn="just">
              <a:lnSpc>
                <a:spcPct val="150000"/>
              </a:lnSpc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   персонажей,  в своих произведениях Гоголь</a:t>
            </a:r>
          </a:p>
          <a:p>
            <a:pPr marL="514350" indent="-514350" algn="just">
              <a:lnSpc>
                <a:spcPct val="150000"/>
              </a:lnSpc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   отводил особое внимание? </a:t>
            </a:r>
          </a:p>
          <a:p>
            <a:pPr marL="514350" indent="-514350"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Почему?</a:t>
            </a:r>
          </a:p>
          <a:p>
            <a:pPr marL="514350" indent="-514350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через кулинарные пристрастия  «оживлялись» герои гоголевских творений?</a:t>
            </a:r>
          </a:p>
          <a:p>
            <a:pPr marL="514350" indent="-514350"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Что значит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«быть живыми душами?»</a:t>
            </a:r>
          </a:p>
          <a:p>
            <a:pPr marL="514350" indent="-514350" algn="just"/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85750" y="1500188"/>
            <a:ext cx="692150" cy="341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85750" y="3214688"/>
            <a:ext cx="763588" cy="412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85750" y="4286250"/>
            <a:ext cx="763588" cy="412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85750" y="5786438"/>
            <a:ext cx="763588" cy="412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TextBox 6"/>
          <p:cNvGrpSpPr>
            <a:grpSpLocks/>
          </p:cNvGrpSpPr>
          <p:nvPr/>
        </p:nvGrpSpPr>
        <p:grpSpPr bwMode="auto">
          <a:xfrm>
            <a:off x="2474913" y="261938"/>
            <a:ext cx="4041775" cy="566737"/>
            <a:chOff x="1559" y="165"/>
            <a:chExt cx="2546" cy="357"/>
          </a:xfrm>
        </p:grpSpPr>
        <p:pic>
          <p:nvPicPr>
            <p:cNvPr id="18438" name="TextBox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59" y="165"/>
              <a:ext cx="2546" cy="357"/>
            </a:xfrm>
            <a:prstGeom prst="rect">
              <a:avLst/>
            </a:prstGeom>
            <a:noFill/>
          </p:spPr>
        </p:pic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1575" y="180"/>
              <a:ext cx="25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Учебные вопросы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5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428625" y="1000125"/>
            <a:ext cx="8215313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1 группа - «Великие писатели и их кулинарные      </a:t>
            </a: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   пристрастия»</a:t>
            </a:r>
          </a:p>
          <a:p>
            <a:pPr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2 группа - «Современники о гоголевском творчестве  </a:t>
            </a: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   в литературе и кулинарии»</a:t>
            </a:r>
          </a:p>
          <a:p>
            <a:pPr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>
                <a:latin typeface="Times New Roman" pitchFamily="18" charset="0"/>
                <a:cs typeface="Times New Roman" pitchFamily="18" charset="0"/>
              </a:rPr>
              <a:t> 3 группа - «Любимые кушанья героев Гоголя»</a:t>
            </a:r>
          </a:p>
          <a:p>
            <a:pPr algn="just">
              <a:lnSpc>
                <a:spcPct val="150000"/>
              </a:lnSpc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50000"/>
              </a:lnSpc>
            </a:pPr>
            <a:endParaRPr lang="ru-RU"/>
          </a:p>
        </p:txBody>
      </p:sp>
      <p:grpSp>
        <p:nvGrpSpPr>
          <p:cNvPr id="3" name="TextBox 2"/>
          <p:cNvGrpSpPr>
            <a:grpSpLocks/>
          </p:cNvGrpSpPr>
          <p:nvPr/>
        </p:nvGrpSpPr>
        <p:grpSpPr bwMode="auto">
          <a:xfrm>
            <a:off x="2547938" y="261938"/>
            <a:ext cx="4254500" cy="566737"/>
            <a:chOff x="1605" y="165"/>
            <a:chExt cx="2680" cy="357"/>
          </a:xfrm>
        </p:grpSpPr>
        <p:pic>
          <p:nvPicPr>
            <p:cNvPr id="19459" name="TextBox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05" y="165"/>
              <a:ext cx="2680" cy="357"/>
            </a:xfrm>
            <a:prstGeom prst="rect">
              <a:avLst/>
            </a:prstGeom>
            <a:noFill/>
          </p:spPr>
        </p:pic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1620" y="180"/>
              <a:ext cx="265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Темы работ учащихся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500063" y="1357313"/>
            <a:ext cx="8072437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spcBef>
                <a:spcPts val="1388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Каким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кушаньям отдают предпочтения герои «Мёртвых душ»?</a:t>
            </a:r>
          </a:p>
          <a:p>
            <a:pPr marL="457200" indent="-457200" algn="just">
              <a:spcBef>
                <a:spcPts val="1388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Почему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Н.В.Гоголь так подробно описывал кулинарные  пристрастия своих героев? </a:t>
            </a:r>
          </a:p>
          <a:p>
            <a:pPr marL="457200" indent="-457200" algn="just">
              <a:spcBef>
                <a:spcPts val="1388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Что было бы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с поэмой, если бы Гоголь не стал прибегать к описанию трапез, которые совершали его герои  во время встреч с Чичиковым?</a:t>
            </a:r>
          </a:p>
        </p:txBody>
      </p:sp>
      <p:grpSp>
        <p:nvGrpSpPr>
          <p:cNvPr id="4" name="TextBox 3"/>
          <p:cNvGrpSpPr>
            <a:grpSpLocks/>
          </p:cNvGrpSpPr>
          <p:nvPr/>
        </p:nvGrpSpPr>
        <p:grpSpPr bwMode="auto">
          <a:xfrm>
            <a:off x="2474913" y="334963"/>
            <a:ext cx="4187825" cy="560387"/>
            <a:chOff x="1559" y="211"/>
            <a:chExt cx="2638" cy="353"/>
          </a:xfrm>
        </p:grpSpPr>
        <p:pic>
          <p:nvPicPr>
            <p:cNvPr id="20482" name="TextBox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59" y="211"/>
              <a:ext cx="2638" cy="353"/>
            </a:xfrm>
            <a:prstGeom prst="rect">
              <a:avLst/>
            </a:prstGeom>
            <a:noFill/>
          </p:spPr>
        </p:pic>
        <p:sp>
          <p:nvSpPr>
            <p:cNvPr id="20483" name="Text Box 3"/>
            <p:cNvSpPr txBox="1">
              <a:spLocks noChangeArrowheads="1"/>
            </p:cNvSpPr>
            <p:nvPr/>
          </p:nvSpPr>
          <p:spPr bwMode="auto">
            <a:xfrm>
              <a:off x="1575" y="225"/>
              <a:ext cx="261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Проблемные вопросы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428625" y="1571625"/>
            <a:ext cx="828675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Что это? Выскажите свои предположения.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Почему вы так решили? Обоснуйте свой ответ.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Что нового вы открыли для себя, как будущие     </a:t>
            </a:r>
          </a:p>
          <a:p>
            <a:pPr algn="just">
              <a:lnSpc>
                <a:spcPct val="150000"/>
              </a:lnSpc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   специалисты, в книгах Гоголя  о кулинарии, еде, её  </a:t>
            </a:r>
          </a:p>
          <a:p>
            <a:pPr algn="just">
              <a:lnSpc>
                <a:spcPct val="150000"/>
              </a:lnSpc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   приготовлении?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Можно ли назвать «Мёртвые души» своеобразной  </a:t>
            </a:r>
          </a:p>
          <a:p>
            <a:pPr algn="just">
              <a:lnSpc>
                <a:spcPct val="150000"/>
              </a:lnSpc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    книгой рецептов русской кухни того времени?</a:t>
            </a:r>
          </a:p>
          <a:p>
            <a:pPr algn="just">
              <a:lnSpc>
                <a:spcPct val="150000"/>
              </a:lnSpc>
            </a:pPr>
            <a:endParaRPr lang="ru-RU" sz="26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6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endParaRPr lang="ru-RU" sz="2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TextBox 3"/>
          <p:cNvGrpSpPr>
            <a:grpSpLocks/>
          </p:cNvGrpSpPr>
          <p:nvPr/>
        </p:nvGrpSpPr>
        <p:grpSpPr bwMode="auto">
          <a:xfrm>
            <a:off x="2401888" y="261938"/>
            <a:ext cx="4048125" cy="566737"/>
            <a:chOff x="1513" y="165"/>
            <a:chExt cx="2550" cy="357"/>
          </a:xfrm>
        </p:grpSpPr>
        <p:pic>
          <p:nvPicPr>
            <p:cNvPr id="21506" name="TextBox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13" y="165"/>
              <a:ext cx="2550" cy="357"/>
            </a:xfrm>
            <a:prstGeom prst="rect">
              <a:avLst/>
            </a:prstGeom>
            <a:noFill/>
          </p:spPr>
        </p:pic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1530" y="180"/>
              <a:ext cx="25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Проблемные вопросы</a:t>
              </a:r>
            </a:p>
          </p:txBody>
        </p:sp>
      </p:grp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4143375" y="1000125"/>
            <a:ext cx="435768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b="1" i="1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Будьте</a:t>
            </a:r>
            <a:r>
              <a:rPr lang="ru-RU" b="1" i="1">
                <a:latin typeface="Times New Roman" pitchFamily="18" charset="0"/>
                <a:cs typeface="Times New Roman" pitchFamily="18" charset="0"/>
              </a:rPr>
              <a:t> живые, а не мертвые души!»</a:t>
            </a:r>
          </a:p>
          <a:p>
            <a:pPr algn="r"/>
            <a:r>
              <a:rPr lang="ru-RU" b="1" i="1">
                <a:latin typeface="Times New Roman" pitchFamily="18" charset="0"/>
                <a:cs typeface="Times New Roman" pitchFamily="18" charset="0"/>
              </a:rPr>
              <a:t>Н. В. Гоголь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1"/>
          <p:cNvSpPr txBox="1">
            <a:spLocks noChangeArrowheads="1"/>
          </p:cNvSpPr>
          <p:nvPr/>
        </p:nvSpPr>
        <p:spPr bwMode="auto">
          <a:xfrm>
            <a:off x="285750" y="0"/>
            <a:ext cx="86439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4071938" y="1214438"/>
            <a:ext cx="485775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Шанишки - 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 пирожков, но не наполняют начинкой, а лишь смазывают ею. Начинка </a:t>
            </a:r>
            <a:r>
              <a:rPr lang="ru-RU" sz="26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ru-RU" sz="2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сметана с яйцом, гречневая каша с яйцом и творогом, творог с зелёным луком. </a:t>
            </a:r>
            <a:endParaRPr lang="ru-RU" sz="26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3714750" cy="260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3929063"/>
            <a:ext cx="3741737" cy="2643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285750" y="3857625"/>
            <a:ext cx="42862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>
                <a:latin typeface="Times New Roman" pitchFamily="18" charset="0"/>
                <a:cs typeface="Times New Roman" pitchFamily="18" charset="0"/>
              </a:rPr>
              <a:t>Галушки -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  блюдо, приготовленное из муки, творога и яйца. </a:t>
            </a:r>
          </a:p>
        </p:txBody>
      </p:sp>
      <p:grpSp>
        <p:nvGrpSpPr>
          <p:cNvPr id="9" name="Прямоугольник 8"/>
          <p:cNvGrpSpPr>
            <a:grpSpLocks/>
          </p:cNvGrpSpPr>
          <p:nvPr/>
        </p:nvGrpSpPr>
        <p:grpSpPr bwMode="auto">
          <a:xfrm>
            <a:off x="4187825" y="261938"/>
            <a:ext cx="4687888" cy="993775"/>
            <a:chOff x="2638" y="165"/>
            <a:chExt cx="2953" cy="626"/>
          </a:xfrm>
        </p:grpSpPr>
        <p:pic>
          <p:nvPicPr>
            <p:cNvPr id="22534" name="Прямоугольник 8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38" y="165"/>
              <a:ext cx="2953" cy="626"/>
            </a:xfrm>
            <a:prstGeom prst="rect">
              <a:avLst/>
            </a:prstGeom>
            <a:noFill/>
          </p:spPr>
        </p:pic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2655" y="180"/>
              <a:ext cx="2925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Словарь блюд старинной </a:t>
              </a:r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sz="2800" b="1">
                  <a:latin typeface="Times New Roman" pitchFamily="18" charset="0"/>
                  <a:cs typeface="Times New Roman" pitchFamily="18" charset="0"/>
                </a:rPr>
                <a:t>русской кухни</a:t>
              </a:r>
            </a:p>
          </p:txBody>
        </p:sp>
      </p:grpSp>
      <p:sp>
        <p:nvSpPr>
          <p:cNvPr id="22537" name="Прямоугольник 9"/>
          <p:cNvSpPr>
            <a:spLocks noChangeArrowheads="1"/>
          </p:cNvSpPr>
          <p:nvPr/>
        </p:nvSpPr>
        <p:spPr bwMode="auto">
          <a:xfrm>
            <a:off x="357188" y="2928938"/>
            <a:ext cx="3714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/04/04/gogolevskie-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recepty</a:t>
            </a:r>
            <a:endParaRPr lang="ru-RU"/>
          </a:p>
        </p:txBody>
      </p:sp>
      <p:sp>
        <p:nvSpPr>
          <p:cNvPr id="22538" name="TextBox 10"/>
          <p:cNvSpPr txBox="1">
            <a:spLocks noChangeArrowheads="1"/>
          </p:cNvSpPr>
          <p:nvPr/>
        </p:nvSpPr>
        <p:spPr bwMode="auto">
          <a:xfrm>
            <a:off x="5143500" y="6500813"/>
            <a:ext cx="3214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Times New Roman" pitchFamily="18" charset="0"/>
                <a:cs typeface="Times New Roman" pitchFamily="18" charset="0"/>
              </a:rPr>
              <a:t>Gastromag.ru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982</TotalTime>
  <Words>546</Words>
  <Application>Microsoft Office PowerPoint</Application>
  <PresentationFormat>Экран (4:3)</PresentationFormat>
  <Paragraphs>137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Franklin Gothic Book</vt:lpstr>
      <vt:lpstr>Wingdings 2</vt:lpstr>
      <vt:lpstr>Calibri</vt:lpstr>
      <vt:lpstr>Bookman Old Style</vt:lpstr>
      <vt:lpstr>Times New Roman</vt:lpstr>
      <vt:lpstr>Wingdings</vt:lpstr>
      <vt:lpstr>Техническая</vt:lpstr>
      <vt:lpstr>Техническая</vt:lpstr>
      <vt:lpstr>Техническая</vt:lpstr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Adel</cp:lastModifiedBy>
  <cp:revision>102</cp:revision>
  <dcterms:created xsi:type="dcterms:W3CDTF">2012-01-24T07:40:12Z</dcterms:created>
  <dcterms:modified xsi:type="dcterms:W3CDTF">2012-04-20T19:43:01Z</dcterms:modified>
</cp:coreProperties>
</file>