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0"/>
  </p:notesMasterIdLst>
  <p:sldIdLst>
    <p:sldId id="257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2" r:id="rId15"/>
    <p:sldId id="276" r:id="rId16"/>
    <p:sldId id="278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1" r:id="rId34"/>
    <p:sldId id="294" r:id="rId35"/>
    <p:sldId id="295" r:id="rId36"/>
    <p:sldId id="296" r:id="rId37"/>
    <p:sldId id="297" r:id="rId38"/>
    <p:sldId id="29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185D6-8DEC-42B1-A992-3C641F5AA579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72A4A-091C-4E06-8C55-0B3C91CE3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72A4A-091C-4E06-8C55-0B3C91CE3EDF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C265DD-032A-416E-8F6A-68996E8DA71A}" type="datetimeFigureOut">
              <a:rPr lang="ru-RU" smtClean="0"/>
              <a:pPr/>
              <a:t>25.01.2012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7D7252-ED50-40CE-A929-118A8B62A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&#1076;&#1086;&#1087;&#1086;&#1083;&#1085;&#1080;&#1090;&#1077;&#1083;&#1100;&#1085;&#1099;&#1077;%20&#1092;&#1072;&#1081;&#1083;&#1099;/&#1074;&#1080;&#1076;&#1077;&#1086;/&#1080;&#1089;&#1090;&#1086;&#1095;&#1085;&#1080;&#1082;&#1080;%20&#1091;&#1074;.exe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74;&#1080;&#1076;&#1077;&#1086;/&#1088;&#1077;&#1082;&#1090;&#1080;&#1092;&#1080;&#1082;&#1072;&#1094;&#1080;&#1086;&#1085;&#1085;&#1072;&#1103;%20&#1082;&#1086;&#1083;&#1086;&#1085;&#1085;&#1072;.ex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74;&#1080;&#1076;&#1077;&#1086;/&#1080;&#1089;&#1087;&#1086;&#1083;&#1100;&#1079;&#1086;&#1074;&#1072;&#1085;&#1080;&#1077;%20&#1085;&#1077;&#1092;&#1090;&#1100;.exe" TargetMode="External"/><Relationship Id="rId5" Type="http://schemas.openxmlformats.org/officeDocument/2006/relationships/slide" Target="slide37.xml"/><Relationship Id="rId4" Type="http://schemas.openxmlformats.org/officeDocument/2006/relationships/slide" Target="slide38.xml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&#1076;&#1086;&#1087;&#1086;&#1083;&#1085;&#1080;&#1090;&#1077;&#1083;&#1100;&#1085;&#1099;&#1077;%20&#1092;&#1072;&#1081;&#1083;&#1099;/&#1074;&#1080;&#1076;&#1077;&#1086;/&#1082;&#1083;&#1072;&#1089;&#1089;&#1080;&#1092;&#1080;&#1082;&#1072;&#1094;&#1080;&#1103;%20&#1091;&#1074;.exe" TargetMode="External"/><Relationship Id="rId7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74;&#1080;&#1076;&#1077;&#1086;/&#1090;&#1077;&#1086;&#1088;&#1080;&#1103;%20&#1089;&#1090;&#1088;&#1086;&#1077;&#1085;&#1080;&#1103;%201.exe" TargetMode="External"/><Relationship Id="rId5" Type="http://schemas.openxmlformats.org/officeDocument/2006/relationships/slide" Target="slide16.xml"/><Relationship Id="rId4" Type="http://schemas.openxmlformats.org/officeDocument/2006/relationships/hyperlink" Target="&#1076;&#1086;&#1087;&#1086;&#1083;&#1085;&#1080;&#1090;&#1077;&#1083;&#1100;&#1085;&#1099;&#1077;%20&#1092;&#1072;&#1081;&#1083;&#1099;/&#1074;&#1080;&#1076;&#1077;&#1086;/&#1082;&#1083;&#1072;&#1089;&#1089;&#1080;&#1092;&#1080;&#1082;&#1072;&#1094;&#1080;&#1103;%20&#1087;&#1086;%20&#1094;&#1077;&#1087;&#1080;.exe" TargetMode="Externa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7;&#1086;&#1083;&#1085;&#1080;&#1090;&#1077;&#1083;&#1100;&#1085;&#1099;&#1077;%20&#1092;&#1072;&#1081;&#1083;&#1099;/&#1074;&#1080;&#1076;&#1077;&#1086;/&#1052;&#1077;&#1078;&#1082;&#1083;&#1072;&#1089;&#1089;&#1086;&#1074;&#1072;&#1103;%20&#1080;&#1079;&#1086;&#1084;&#1077;&#1088;&#1080;&#1103;.exe" TargetMode="External"/><Relationship Id="rId3" Type="http://schemas.openxmlformats.org/officeDocument/2006/relationships/hyperlink" Target="&#1076;&#1086;&#1087;&#1086;&#1083;&#1085;&#1080;&#1090;&#1077;&#1083;&#1100;&#1085;&#1099;&#1077;%20&#1092;&#1072;&#1081;&#1083;&#1099;/&#1074;&#1080;&#1076;&#1077;&#1086;/&#1058;&#1080;&#1087;&#1099;%20&#1072;&#1090;&#1086;&#1084;&#1086;&#1074;%20&#1091;&#1075;&#1083;&#1077;&#1088;&#1086;&#1076;&#1072;.exe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74;&#1080;&#1076;&#1077;&#1086;/&#1048;&#1079;&#1086;&#1084;&#1077;&#1088;&#1080;&#1103;%20&#1091;&#1075;&#1083;&#1077;&#1088;&#1086;&#1076;&#1085;&#1086;&#1075;&#1086;%20&#1089;&#1082;&#1077;&#1083;&#1077;&#1090;&#1072;.ex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74;&#1080;&#1076;&#1077;&#1086;/&#1043;&#1086;&#1084;&#1086;&#1083;&#1086;&#1075;&#1080;&#1095;&#1077;&#1089;&#1082;&#1080;&#1077;%20&#1088;&#1103;&#1076;&#1099;.exe" TargetMode="External"/><Relationship Id="rId5" Type="http://schemas.openxmlformats.org/officeDocument/2006/relationships/hyperlink" Target="&#1076;&#1086;&#1087;&#1086;&#1083;&#1085;&#1080;&#1090;&#1077;&#1083;&#1100;&#1085;&#1099;&#1077;%20&#1092;&#1072;&#1081;&#1083;&#1099;/&#1074;&#1080;&#1076;&#1077;&#1086;/&#1089;&#1090;&#1088;&#1091;&#1082;&#1090;&#1091;&#1088;&#1085;&#1099;&#1077;%20&#1092;&#1086;&#1088;&#1084;&#1091;&#1083;&#1099;.exe" TargetMode="External"/><Relationship Id="rId10" Type="http://schemas.openxmlformats.org/officeDocument/2006/relationships/image" Target="../media/image2.gif"/><Relationship Id="rId4" Type="http://schemas.openxmlformats.org/officeDocument/2006/relationships/hyperlink" Target="&#1076;&#1086;&#1087;&#1086;&#1083;&#1085;&#1080;&#1090;&#1077;&#1083;&#1100;&#1085;&#1099;&#1077;%20&#1092;&#1072;&#1081;&#1083;&#1099;/&#1074;&#1080;&#1076;&#1077;&#1086;/&#1062;&#1077;&#1087;&#1080;.exe" TargetMode="External"/><Relationship Id="rId9" Type="http://schemas.openxmlformats.org/officeDocument/2006/relationships/hyperlink" Target="&#1076;&#1086;&#1087;&#1086;&#1083;&#1085;&#1080;&#1090;&#1077;&#1083;&#1100;&#1085;&#1099;&#1077;%20&#1092;&#1072;&#1081;&#1083;&#1099;/&#1074;&#1080;&#1076;&#1077;&#1086;/&#1085;&#1086;&#1084;&#1077;&#1085;&#1090;&#1082;&#1083;&#1072;&#1090;&#1091;&#1088;&#1072;.exe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8;&#1080;&#1084;&#1077;&#1085;&#1077;&#1085;&#1080;&#1077;%20&#1072;&#1083;&#1082;&#1072;&#1085;&#1086;&#1074;.rtf" TargetMode="External"/><Relationship Id="rId13" Type="http://schemas.openxmlformats.org/officeDocument/2006/relationships/image" Target="../media/image2.gif"/><Relationship Id="rId3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2;&#1083;&#1082;&#1072;&#1085;&#1099;.rtf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6;&#1083;&#1091;&#1095;&#1077;&#1085;&#1080;&#1077;%20&#1072;&#1083;&#1082;&#1072;&#1085;&#1086;&#1074;.rtf" TargetMode="External"/><Relationship Id="rId12" Type="http://schemas.openxmlformats.org/officeDocument/2006/relationships/hyperlink" Target="&#1076;&#1086;&#1087;&#1086;&#1083;&#1085;&#1080;&#1090;&#1077;&#1083;&#1100;&#1085;&#1099;&#1077;%20&#1092;&#1072;&#1081;&#1083;&#1099;/&#1088;&#1072;&#1073;&#1086;&#1090;&#1099;%20&#1076;&#1077;&#1090;&#1077;&#1081;/&#1055;&#1088;&#1077;&#1079;&#1077;&#1085;&#1090;&#1072;&#1094;&#1080;&#1103;3.PPT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5;&#1072;&#1083;&#1086;&#1075;&#1072;&#1077;&#1072;&#1083;&#1082;&#1072;&#1085;&#1099;.rtf" TargetMode="External"/><Relationship Id="rId11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.&#1074;.%20&#1072;&#1083;&#1082;&#1072;&#1085;&#1099;.rtf" TargetMode="External"/><Relationship Id="rId5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0;&#1079;&#1086;&#1084;&#1077;&#1088;&#1080;&#1103;%20&#1072;&#1083;&#1082;&#1072;&#1085;&#1099;.rtf" TargetMode="External"/><Relationship Id="rId10" Type="http://schemas.openxmlformats.org/officeDocument/2006/relationships/slide" Target="slide19.xml"/><Relationship Id="rId4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5;&#1086;&#1084;%20&#1088;&#1103;&#1076;%20&#1072;&#1083;&#1082;&#1072;&#1085;&#1099;.rtf" TargetMode="External"/><Relationship Id="rId9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93;&#1080;&#1084;%20&#1089;&#1074;-&#1074;&#1072;%20&#1072;&#1083;&#1082;&#1072;&#1085;&#1086;&#1074;.rtf" TargetMode="External"/><Relationship Id="rId1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7;&#1086;&#1083;&#1085;&#1080;&#1090;&#1077;&#1083;&#1100;&#1085;&#1099;&#1077;%20&#1092;&#1072;&#1081;&#1083;&#1099;/&#1088;&#1072;&#1073;&#1086;&#1090;&#1099;%20&#1076;&#1077;&#1090;&#1077;&#1081;/&#1055;&#1088;&#1077;&#1079;&#1077;&#1085;&#1090;&#1072;&#1094;&#1080;&#1103;1.PPT.pptx" TargetMode="External"/><Relationship Id="rId3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2;&#1083;&#1082;&#1077;&#1085;&#1099;.rtf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.&#1074;.%20&#1072;&#1083;&#1082;&#1077;&#1085;&#1099;%20&#1076;&#1080;&#1077;&#1085;&#1099;.rt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23.xml"/><Relationship Id="rId4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6;&#1083;&#1080;&#1084;&#1077;&#1088;&#1080;&#1079;&#1072;&#1094;&#1080;&#1103;%20&#1072;&#1083;&#1082;&#1077;&#1085;&#1086;&#1074;.rtf" TargetMode="External"/><Relationship Id="rId9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slide" Target="slide2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6;&#1080;&#1077;&#1085;&#1086;&#1074;&#1099;&#1077;.rtf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.&#1074;.%20&#1072;&#1083;&#1082;&#1077;&#1085;&#1099;%20&#1076;&#1080;&#1077;&#1085;&#1099;.rt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6;&#1080;&#1077;&#1085;&#1099;%20&#1087;&#1086;&#1083;&#1091;&#1095;&#1077;&#1085;&#1080;&#1077;.rtf" TargetMode="External"/><Relationship Id="rId10" Type="http://schemas.openxmlformats.org/officeDocument/2006/relationships/slide" Target="slide26.xml"/><Relationship Id="rId4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2;&#1083;&#1082;&#1080;&#1085;&#1099;.rtf" TargetMode="External"/><Relationship Id="rId9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9;&#1087;&#1080;&#1088;&#1090;&#1099;.rtf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93;&#1080;&#1084;%20&#1089;&#1074;-&#1074;&#1072;%20&#1089;&#1087;&#1080;&#1088;&#1090;&#1086;&#1074;.rt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6;&#1083;&#1091;&#1095;&#1077;&#1085;&#1080;&#1077;%20&#1089;&#1087;&#1080;&#1088;&#1090;&#1086;&#1074;%20&#1092;&#1077;&#1085;&#1086;&#1083;&#1086;&#1074;.rtf" TargetMode="External"/><Relationship Id="rId5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5;&#1086;&#1084;.%20&#1089;&#1087;&#1080;&#1088;&#1090;&#1086;&#1074;.rtf" TargetMode="External"/><Relationship Id="rId4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92;&#1077;&#1085;&#1086;&#1083;&#1099;.rtf" TargetMode="External"/><Relationship Id="rId9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72;&#1088;&#1077;&#1085;&#1099;.rtf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94;&#1080;&#1082;&#1083;&#1086;%20&#1082;.&#1074;..rt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1.xml"/><Relationship Id="rId5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6;&#1083;&#1091;&#1095;&#1077;&#1085;&#1080;&#1077;%20&#1094;&#1080;&#1082;&#1083;&#1086;&#1072;&#1083;&#1082;&#1072;&#1085;&#1086;&#1074;.rtf" TargetMode="External"/><Relationship Id="rId10" Type="http://schemas.openxmlformats.org/officeDocument/2006/relationships/image" Target="../media/image2.gif"/><Relationship Id="rId4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94;&#1080;&#1082;&#1083;&#1086;&#1072;&#1083;&#1082;&#1072;&#1085;&#1099;.rtf" TargetMode="External"/><Relationship Id="rId9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gif"/><Relationship Id="rId17" Type="http://schemas.openxmlformats.org/officeDocument/2006/relationships/image" Target="../media/image49.gif"/><Relationship Id="rId2" Type="http://schemas.openxmlformats.org/officeDocument/2006/relationships/image" Target="../media/image35.png"/><Relationship Id="rId16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11" Type="http://schemas.openxmlformats.org/officeDocument/2006/relationships/image" Target="../media/image44.gif"/><Relationship Id="rId5" Type="http://schemas.openxmlformats.org/officeDocument/2006/relationships/image" Target="../media/image38.png"/><Relationship Id="rId15" Type="http://schemas.openxmlformats.org/officeDocument/2006/relationships/image" Target="../media/image48.gif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&#1085;&#1090;&#1088;.%20&#1072;&#1083;&#1100;&#1076;%20&#1082;&#1077;&#1090;.rtf" TargetMode="External"/><Relationship Id="rId3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&#1072;&#1088;&#1073;&#1086;&#1085;&#1080;&#1083;&#1100;&#1085;&#1099;&#1077;%20&#1089;&#1086;&#1077;&#1076;.rtf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8;&#1080;&#1084;&#1077;&#1085;&#1077;&#1085;&#1080;&#1077;%20&#1072;&#1083;&#1100;&#1076;%20&#1082;&#1077;&#1090;.rt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6;&#1083;&#1091;&#1095;&#1077;&#1085;&#1080;&#1077;%20&#1072;&#1083;&#1100;&#1076;%20&#1080;%20&#1082;&#1077;&#1090;.rtf" TargetMode="External"/><Relationship Id="rId11" Type="http://schemas.openxmlformats.org/officeDocument/2006/relationships/slide" Target="slide32.xml"/><Relationship Id="rId5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0;&#1079;&#1086;&#1084;&#1077;&#1088;&#1080;&#1103;%20&#1072;&#1083;&#1100;&#1076;&#1077;&#1075;&#1080;&#1076;&#1086;&#1074;%20&#1080;%20&#1082;&#1077;&#1090;&#1086;&#1085;&#1086;&#1074;.rtf" TargetMode="External"/><Relationship Id="rId10" Type="http://schemas.openxmlformats.org/officeDocument/2006/relationships/image" Target="../media/image2.gif"/><Relationship Id="rId4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&#1072;&#1088;&#1073;%20&#1075;&#1088;&#1091;&#1087;&#1087;&#1072;.rtf" TargetMode="External"/><Relationship Id="rId9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93;&#1080;&#1084;%20&#1088;&#1077;&#1072;&#1082;&#1094;&#1080;&#1080;%20&#1072;&#1083;&#1100;&#1076;%20&#1082;&#1077;&#1090;.rtf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&#1072;&#1088;&#1073;.&#1082;&#1080;&#1089;&#1083;.rtf" TargetMode="External"/><Relationship Id="rId7" Type="http://schemas.openxmlformats.org/officeDocument/2006/relationships/hyperlink" Target="&#1076;&#1086;&#1087;&#1086;&#1083;&#1085;&#1080;&#1090;&#1077;&#1083;&#1100;&#1085;&#1099;&#1077;%20&#1092;&#1072;&#1081;&#1083;&#1099;/&#1088;&#1072;&#1073;&#1086;&#1090;&#1099;%20&#1076;&#1077;&#1090;&#1077;&#1081;/&#1055;&#1088;&#1077;&#1079;&#1085;&#1090;&#1072;&#1094;&#1080;&#1103;2.PPT.pp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2;.&#1074;%20&#1082;&#1080;&#1089;&#1083;&#1086;&#1090;&#1099;.rtf" TargetMode="External"/><Relationship Id="rId5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7;&#1088;&#1086;&#1080;&#1079;&#1074;&#1086;&#1076;&#1085;&#1099;&#1077;%20&#1082;&#1080;&#1089;&#1083;&#1086;&#1090;.rtf" TargetMode="External"/><Relationship Id="rId4" Type="http://schemas.openxmlformats.org/officeDocument/2006/relationships/hyperlink" Target="&#1076;&#1086;&#1087;&#1086;&#1083;&#1085;&#1080;&#1090;&#1077;&#1083;&#1100;&#1085;&#1099;&#1077;%20&#1092;&#1072;&#1081;&#1083;&#1099;/&#1089;&#1087;&#1088;&#1072;&#1074;&#1086;&#1095;&#1085;&#1099;&#1081;%20&#1084;&#1072;&#1090;&#1077;&#1088;&#1080;&#1072;&#1083;/&#1085;&#1086;&#1084;%20&#1080;&#1079;&#1086;&#1084;%20&#1082;&#1080;&#1089;&#1083;&#1086;&#1090;&#1099;.rtf" TargetMode="External"/><Relationship Id="rId9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slide" Target="slide34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2;&#1072;&#1090;&#1077;&#1088;&#1080;&#1085;&#1072;\Desktop\&#1051;&#1077;&#1090;&#1072;&#1096;&#1082;&#1086;&#1074;&#1072;%20&#1045;.&#1042;\&#1076;&#1086;&#1087;&#1086;&#1083;&#1085;&#1080;&#1090;&#1077;&#1083;&#1100;&#1085;&#1099;&#1077;%20&#1092;&#1072;&#1081;&#1083;&#1099;\&#1074;&#1080;&#1076;&#1077;&#1086;\&#1085;&#1077;&#1092;&#1090;&#1100;.mpg" TargetMode="External"/><Relationship Id="rId4" Type="http://schemas.openxmlformats.org/officeDocument/2006/relationships/slide" Target="slid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2;&#1072;&#1090;&#1077;&#1088;&#1080;&#1085;&#1072;\Desktop\&#1051;&#1077;&#1090;&#1072;&#1096;&#1082;&#1086;&#1074;&#1072;%20&#1045;.&#1042;\&#1076;&#1086;&#1087;&#1086;&#1083;&#1085;&#1080;&#1090;&#1077;&#1083;&#1100;&#1085;&#1099;&#1077;%20&#1092;&#1072;&#1081;&#1083;&#1099;\&#1074;&#1080;&#1076;&#1077;&#1086;\&#1091;&#1075;&#1086;&#1083;&#1100;.mpg" TargetMode="Externa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79;&#1080;&#1089;&#1099;.DOC.doc" TargetMode="External"/><Relationship Id="rId7" Type="http://schemas.openxmlformats.org/officeDocument/2006/relationships/image" Target="../media/image2.gif"/><Relationship Id="rId2" Type="http://schemas.openxmlformats.org/officeDocument/2006/relationships/hyperlink" Target="&#1057;&#1090;&#1072;&#1090;&#1100;&#1103;.DOC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86;&#1087;&#1099;&#1090;%20&#1088;&#1072;&#1073;&#1086;&#1090;&#1099;" TargetMode="External"/><Relationship Id="rId5" Type="http://schemas.openxmlformats.org/officeDocument/2006/relationships/hyperlink" Target="&#1076;&#1086;&#1087;&#1086;&#1083;&#1085;&#1080;&#1090;&#1077;&#1083;&#1100;&#1085;&#1099;&#1077;%20&#1092;&#1072;&#1081;&#1083;&#1099;/&#1084;&#1072;&#1090;&#1077;&#1088;&#1080;&#1072;&#1083;&#1099;%20&#1082;%20&#1091;&#1088;&#1086;&#1082;&#1091;/&#1056;&#1072;&#1073;&#1086;&#1095;&#1072;&#1103;%20&#1090;&#1077;&#1090;&#1088;&#1072;&#1076;&#1100;%20&#1091;&#1095;&#1077;&#1085;&#1080;&#1082;&#1072;%2010%20&#1082;&#1083;&#1072;&#1089;&#1089;&#1072;.docx" TargetMode="External"/><Relationship Id="rId4" Type="http://schemas.openxmlformats.org/officeDocument/2006/relationships/hyperlink" Target="&#1076;&#1086;&#1087;&#1086;&#1083;&#1085;&#1080;&#1090;&#1077;&#1083;&#1100;&#1085;&#1099;&#1077;%20&#1092;&#1072;&#1081;&#1083;&#1099;/&#1084;&#1072;&#1090;&#1077;&#1088;&#1080;&#1072;&#1083;&#1099;%20&#1082;%20&#1091;&#1088;&#1086;&#1082;&#1091;/&#1056;&#1072;&#1079;&#1088;&#1072;&#1073;&#1086;&#1090;&#1082;&#1072;%20&#1091;&#1088;&#1086;&#1082;&#1072;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4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6;&#1087;&#1086;&#1083;&#1085;&#1080;&#1090;&#1077;&#1083;&#1100;&#1085;&#1099;&#1077;%20&#1092;&#1072;&#1081;&#1083;&#1099;/&#1090;&#1077;&#1089;&#1090;&#1099;/&#1050;&#1083;&#1072;&#1089;&#1089;&#1080;&#1092;&#1080;&#1082;&#1072;&#1094;&#1080;&#1103;%20&#1085;&#1077;&#1086;&#1088;&#1075;&#1072;&#1085;&#1080;&#1095;&#1077;&#1089;&#1082;&#1080;&#1093;%20&#1074;&#1077;&#1097;&#1077;&#1089;&#1090;&#1074;..xls" TargetMode="External"/><Relationship Id="rId2" Type="http://schemas.openxmlformats.org/officeDocument/2006/relationships/hyperlink" Target="&#1076;&#1086;&#1087;&#1086;&#1083;&#1085;&#1080;&#1090;&#1077;&#1083;&#1100;&#1085;&#1099;&#1077;%20&#1092;&#1072;&#1081;&#1083;&#1099;/&#1090;&#1077;&#1089;&#1090;&#1099;/&#1086;&#1088;&#1075;&#1072;&#1085;&#1080;&#1095;&#1077;&#1089;&#1082;&#1072;&#1103;%20&#1093;&#1080;&#1084;&#1080;&#1103;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&#1076;&#1086;&#1087;&#1086;&#1083;&#1085;&#1080;&#1090;&#1077;&#1083;&#1100;&#1085;&#1099;&#1077;%20&#1092;&#1072;&#1081;&#1083;&#1099;/&#1052;&#1077;&#1085;&#1076;&#1077;&#1083;&#1077;&#1077;&#1074;" TargetMode="External"/><Relationship Id="rId3" Type="http://schemas.openxmlformats.org/officeDocument/2006/relationships/slide" Target="slide10.xml"/><Relationship Id="rId7" Type="http://schemas.openxmlformats.org/officeDocument/2006/relationships/hyperlink" Target="&#1076;&#1086;&#1087;&#1086;&#1083;&#1085;&#1080;&#1090;&#1077;&#1083;&#1100;&#1085;&#1099;&#1077;%20&#1092;&#1072;&#1081;&#1083;&#1099;/&#1060;.&#1042;&#1077;&#1083;&#1077;&#1088;%20&#1080;%20&#1045;.&#1071;.&#1041;&#1077;&#1088;&#1094;&#1077;&#1083;&#1080;&#1091;&#1089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76;&#1086;&#1087;&#1086;&#1083;&#1085;&#1080;&#1090;&#1077;&#1083;&#1100;&#1085;&#1099;&#1077;%20&#1092;&#1072;&#1081;&#1083;&#1099;/&#1041;&#1091;&#1090;&#1083;&#1077;&#1088;&#1086;&#1074;%20&#1040;.&#1052;" TargetMode="External"/><Relationship Id="rId11" Type="http://schemas.openxmlformats.org/officeDocument/2006/relationships/slide" Target="slide7.xml"/><Relationship Id="rId5" Type="http://schemas.openxmlformats.org/officeDocument/2006/relationships/slide" Target="slide12.xml"/><Relationship Id="rId10" Type="http://schemas.openxmlformats.org/officeDocument/2006/relationships/image" Target="../media/image2.gif"/><Relationship Id="rId4" Type="http://schemas.openxmlformats.org/officeDocument/2006/relationships/slide" Target="slide11.xml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20540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>
          <a:xfrm>
            <a:off x="7572396" y="642918"/>
            <a:ext cx="1321594" cy="1143000"/>
          </a:xfr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596" y="714356"/>
            <a:ext cx="7000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83866"/>
                </a:solidFill>
              </a:rPr>
              <a:t>МОУ </a:t>
            </a:r>
            <a:r>
              <a:rPr lang="ru-RU" sz="2800" b="1" dirty="0" err="1">
                <a:solidFill>
                  <a:srgbClr val="F83866"/>
                </a:solidFill>
              </a:rPr>
              <a:t>Средне-Егорлыкская</a:t>
            </a:r>
            <a:r>
              <a:rPr lang="ru-RU" sz="2800" b="1" dirty="0">
                <a:solidFill>
                  <a:srgbClr val="F83866"/>
                </a:solidFill>
              </a:rPr>
              <a:t> </a:t>
            </a:r>
            <a:r>
              <a:rPr lang="ru-RU" sz="2800" b="1" dirty="0" smtClean="0">
                <a:solidFill>
                  <a:srgbClr val="F83866"/>
                </a:solidFill>
              </a:rPr>
              <a:t>СОШ №4 </a:t>
            </a:r>
            <a:r>
              <a:rPr lang="ru-RU" sz="2800" b="1" dirty="0" err="1">
                <a:solidFill>
                  <a:srgbClr val="F83866"/>
                </a:solidFill>
              </a:rPr>
              <a:t>Целинского</a:t>
            </a:r>
            <a:r>
              <a:rPr lang="ru-RU" sz="2800" b="1" dirty="0">
                <a:solidFill>
                  <a:srgbClr val="F83866"/>
                </a:solidFill>
              </a:rPr>
              <a:t> района</a:t>
            </a:r>
          </a:p>
        </p:txBody>
      </p:sp>
      <p:pic>
        <p:nvPicPr>
          <p:cNvPr id="7172" name="Picture 4" descr="вика олейн 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85926"/>
            <a:ext cx="5399088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000250" y="5500688"/>
            <a:ext cx="5616575" cy="1092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838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представляет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Мультимедийный\Рабочий стол\органика\Рисунки\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Documents and Settings\Мультимедийный\Рабочий стол\органика\Рисунки\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Мультимедийный\Рабочий стол\органика\Рисунки\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Documents and Settings\Мультимедийный\Рабочий стол\органика\Рисунки\2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Мультимедийный\Рабочий стол\органика\Рисунки\Sp_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Documents and Settings\Мультимедийный\Рабочий стол\органика\Рисунки\гибридиз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C:\Documents and Settings\Мультимедийный\Рабочий стол\органика\Рисунки\орбиталь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Мультимедийный\Рабочий стол\органика\Рисунки\Состояние углерода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Documents and Settings\Мультимедийный\Рабочий стол\органика\Рисунки\Паули Хунд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i="1" u="sng" dirty="0" smtClean="0">
                <a:solidFill>
                  <a:srgbClr val="FF0000"/>
                </a:solidFill>
              </a:rPr>
              <a:t>Природные источники углеводородов: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5072074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3" action="ppaction://hlinkfile"/>
              </a:rPr>
              <a:t>Основные источники углеводородов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4" action="ppaction://hlinksldjump"/>
              </a:rPr>
              <a:t>Добыча каменного угля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5" action="ppaction://hlinksldjump"/>
              </a:rPr>
              <a:t>Добыча нефти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6" action="ppaction://hlinkfile"/>
              </a:rPr>
              <a:t>Использование нефти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7" action="ppaction://hlinkfile"/>
              </a:rPr>
              <a:t>Ректификационная колонна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396" y="642918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9" action="ppaction://hlinksldjump" highlightClick="1"/>
          </p:cNvPr>
          <p:cNvSpPr/>
          <p:nvPr/>
        </p:nvSpPr>
        <p:spPr>
          <a:xfrm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71480"/>
            <a:ext cx="84582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smtClean="0">
                <a:solidFill>
                  <a:srgbClr val="FF0000"/>
                </a:solidFill>
              </a:rPr>
              <a:t>Изучение нового материала</a:t>
            </a:r>
            <a:r>
              <a:rPr lang="ru-RU" sz="4400" b="1" i="1" u="sng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507207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3" action="ppaction://hlinkfile"/>
              </a:rPr>
              <a:t>Классификация углеводородов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4" action="ppaction://hlinkfile"/>
              </a:rPr>
              <a:t>Классификация по строению углеродной цепи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5" action="ppaction://hlinksldjump"/>
              </a:rPr>
              <a:t>Классификация по функциональной группе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6" action="ppaction://hlinkfile"/>
              </a:rPr>
              <a:t>Теория химического строения органических веществ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7" action="ppaction://hlinksldjump"/>
              </a:rPr>
              <a:t>Общая  схема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8082" y="1500174"/>
            <a:ext cx="1321594" cy="11430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9" action="ppaction://hlinksldjump" highlightClick="1"/>
          </p:cNvPr>
          <p:cNvSpPr/>
          <p:nvPr/>
        </p:nvSpPr>
        <p:spPr>
          <a:xfrm>
            <a:off x="8001024" y="5786454"/>
            <a:ext cx="828102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ультимедийный\Рабочий стол\органика\Рисунки\u81.gi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ультимедийный\Рабочий стол\органика\Рисунки\Классы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09600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smtClean="0">
                <a:solidFill>
                  <a:srgbClr val="FF0000"/>
                </a:solidFill>
              </a:rPr>
              <a:t>Основы номенклатуры органических соединений:</a:t>
            </a:r>
            <a:endParaRPr lang="ru-RU" sz="4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26"/>
            <a:ext cx="8229600" cy="5072074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3" action="ppaction://hlinkfile"/>
              </a:rPr>
              <a:t>Типы атомов углерода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4" action="ppaction://hlinkfile"/>
              </a:rPr>
              <a:t>Углеводородные цепи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5" action="ppaction://hlinkfile"/>
              </a:rPr>
              <a:t>Структурные формулы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6" action="ppaction://hlinkfile"/>
              </a:rPr>
              <a:t>Гомологические ряды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7" action="ppaction://hlinkfile"/>
              </a:rPr>
              <a:t>Изомерия углеводородного скелета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8" action="ppaction://hlinkfile"/>
              </a:rPr>
              <a:t>Межклассовая изомерия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9" action="ppaction://hlinkfile"/>
              </a:rPr>
              <a:t>Задание по номенклатуре углеводородов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58" y="1857364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" action="ppaction://hlinkshowjump?jump=nextslide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err="1" smtClean="0">
                <a:solidFill>
                  <a:srgbClr val="FF0000"/>
                </a:solidFill>
              </a:rPr>
              <a:t>Алканы</a:t>
            </a:r>
            <a:r>
              <a:rPr lang="ru-RU" sz="4400" i="1" u="sng" dirty="0" smtClean="0">
                <a:solidFill>
                  <a:srgbClr val="FF0000"/>
                </a:solidFill>
              </a:rPr>
              <a:t>:</a:t>
            </a:r>
            <a:endParaRPr lang="ru-RU" sz="4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229600" cy="550070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3" action="ppaction://hlinkfile"/>
              </a:rPr>
              <a:t>Предельные углеводороды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4" action="ppaction://hlinkfile"/>
              </a:rPr>
              <a:t>Гомологический ряд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5" action="ppaction://hlinkfile"/>
              </a:rPr>
              <a:t>Изомерия </a:t>
            </a:r>
            <a:r>
              <a:rPr lang="ru-RU" sz="2400" b="1" dirty="0" err="1" smtClean="0">
                <a:solidFill>
                  <a:srgbClr val="FF0000"/>
                </a:solidFill>
                <a:hlinkClick r:id="rId5" action="ppaction://hlinkfile"/>
              </a:rPr>
              <a:t>алканов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err="1" smtClean="0">
                <a:solidFill>
                  <a:srgbClr val="FF0000"/>
                </a:solidFill>
                <a:hlinkClick r:id="rId6" action="ppaction://hlinkfile"/>
              </a:rPr>
              <a:t>Галогеналканы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7" action="ppaction://hlinkfile"/>
              </a:rPr>
              <a:t>Получение </a:t>
            </a:r>
            <a:r>
              <a:rPr lang="ru-RU" sz="2400" b="1" dirty="0" err="1" smtClean="0">
                <a:solidFill>
                  <a:srgbClr val="FF0000"/>
                </a:solidFill>
                <a:hlinkClick r:id="rId7" action="ppaction://hlinkfile"/>
              </a:rPr>
              <a:t>алканов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8" action="ppaction://hlinkfile"/>
              </a:rPr>
              <a:t>Применение </a:t>
            </a:r>
            <a:r>
              <a:rPr lang="ru-RU" sz="2400" b="1" dirty="0" err="1" smtClean="0">
                <a:solidFill>
                  <a:srgbClr val="FF0000"/>
                </a:solidFill>
                <a:hlinkClick r:id="rId8" action="ppaction://hlinkfile"/>
              </a:rPr>
              <a:t>алканов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9" action="ppaction://hlinkfile"/>
              </a:rPr>
              <a:t>Химические свойства </a:t>
            </a:r>
            <a:r>
              <a:rPr lang="ru-RU" sz="2400" b="1" dirty="0" err="1" smtClean="0">
                <a:solidFill>
                  <a:srgbClr val="FF0000"/>
                </a:solidFill>
                <a:hlinkClick r:id="rId9" action="ppaction://hlinkfile"/>
              </a:rPr>
              <a:t>алканов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10" action="ppaction://hlinksldjump"/>
              </a:rPr>
              <a:t>Модели молекул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11" action="ppaction://hlinkfile"/>
              </a:rPr>
              <a:t>Контрольные вопросы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12" action="ppaction://hlinkpres?slideindex=1&amp;slidetitle="/>
              </a:rPr>
              <a:t>Детская презентация: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0958" y="1857364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14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ультимедийный\Рабочий стол\органика\Рисунки\метан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Мультимедийный\Рабочий стол\органика\Рисунки\метан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Мультимедийный\Рабочий стол\органика\Рисунки\Модели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Мультимедийный\Рабочий стол\органика\Рисунки\Структурные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3" descr="C:\Documents and Settings\Мультимедийный\Рабочий стол\органика\Рисунки\Этан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Мультимедийный\Рабочий стол\органика\Рисунки\Схемы 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Мультимедийный\Рабочий стол\органика\Рисунки\гом алканы.GI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0034" y="2428868"/>
            <a:ext cx="7851648" cy="1828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i="1" dirty="0" smtClean="0">
                <a:solidFill>
                  <a:srgbClr val="F83866"/>
                </a:solidFill>
              </a:rPr>
              <a:t>Классификация органических соединений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5643578"/>
            <a:ext cx="8429684" cy="149066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Электронное приложение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FF0000"/>
                </a:solidFill>
              </a:rPr>
              <a:t>к уроку  химии  в 10 классе.</a:t>
            </a:r>
          </a:p>
        </p:txBody>
      </p:sp>
      <p:pic>
        <p:nvPicPr>
          <p:cNvPr id="4100" name="Picture 6" descr="j02054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260350"/>
            <a:ext cx="1322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5786454"/>
            <a:ext cx="828102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err="1" smtClean="0">
                <a:solidFill>
                  <a:srgbClr val="FF0000"/>
                </a:solidFill>
              </a:rPr>
              <a:t>Алкены</a:t>
            </a:r>
            <a:r>
              <a:rPr lang="ru-RU" sz="4400" i="1" u="sng" dirty="0" smtClean="0">
                <a:solidFill>
                  <a:srgbClr val="FF0000"/>
                </a:solidFill>
              </a:rPr>
              <a:t>:</a:t>
            </a:r>
            <a:endParaRPr lang="ru-RU" sz="4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714884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3" action="ppaction://hlinkfile"/>
              </a:rPr>
              <a:t>Непредельные углеводороды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4" action="ppaction://hlinkfile"/>
              </a:rPr>
              <a:t>Полимеризация </a:t>
            </a:r>
            <a:r>
              <a:rPr lang="ru-RU" sz="4000" b="1" dirty="0" err="1" smtClean="0">
                <a:solidFill>
                  <a:srgbClr val="FF0000"/>
                </a:solidFill>
                <a:hlinkClick r:id="rId4" action="ppaction://hlinkfile"/>
              </a:rPr>
              <a:t>алкенов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5" action="ppaction://hlinksldjump"/>
              </a:rPr>
              <a:t>Получение этилена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6" action="ppaction://hlinksldjump"/>
              </a:rPr>
              <a:t>Модели молекул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7" action="ppaction://hlinkfile"/>
              </a:rPr>
              <a:t>Контрольные </a:t>
            </a:r>
            <a:r>
              <a:rPr lang="ru-RU" sz="4000" b="1" dirty="0" smtClean="0">
                <a:solidFill>
                  <a:srgbClr val="FF0000"/>
                </a:solidFill>
                <a:hlinkClick r:id="rId7" action="ppaction://hlinkfile"/>
              </a:rPr>
              <a:t>вопросы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8" action="ppaction://hlinkpres?slideindex=1&amp;slidetitle="/>
              </a:rPr>
              <a:t>Детская презентация: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958" y="500042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10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Мультимедийный\Рабочий стол\органика\Рисунки\эт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C:\Documents and Settings\Мультимедийный\Рабочий стол\органика\Рисунки\этил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3" name="Picture 5" descr="C:\Documents and Settings\Мультимедийный\Рабочий стол\органика\Рисунки\Модели молекул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Мультимедийный\Рабочий стол\органика\Рисунки\Двойная связь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Мультимедийный\Рабочий стол\органика\Рисунки\пи-связь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3076" name="Picture 4" descr="C:\Documents and Settings\Мультимедийный\Рабочий стол\органика\Рисунки\цис - транс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Мультимедийный\Рабочий стол\органика\Рисунки\применение этилена.GI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err="1" smtClean="0">
                <a:solidFill>
                  <a:srgbClr val="FF0000"/>
                </a:solidFill>
              </a:rPr>
              <a:t>Алкадиены</a:t>
            </a:r>
            <a:r>
              <a:rPr lang="ru-RU" sz="4400" i="1" u="sng" dirty="0" smtClean="0">
                <a:solidFill>
                  <a:srgbClr val="FF0000"/>
                </a:solidFill>
              </a:rPr>
              <a:t>, </a:t>
            </a:r>
            <a:r>
              <a:rPr lang="ru-RU" sz="4400" i="1" u="sng" dirty="0" err="1" smtClean="0">
                <a:solidFill>
                  <a:srgbClr val="FF0000"/>
                </a:solidFill>
              </a:rPr>
              <a:t>алкины</a:t>
            </a:r>
            <a:r>
              <a:rPr lang="ru-RU" sz="4400" i="1" u="sng" dirty="0" smtClean="0">
                <a:solidFill>
                  <a:srgbClr val="FF0000"/>
                </a:solidFill>
              </a:rPr>
              <a:t>:</a:t>
            </a:r>
            <a:endParaRPr lang="ru-RU" sz="4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71488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3" action="ppaction://hlinkfile"/>
              </a:rPr>
              <a:t>Диеновые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4" action="ppaction://hlinkfile"/>
              </a:rPr>
              <a:t>Ацетиленовые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5" action="ppaction://hlinkfile"/>
              </a:rPr>
              <a:t>Получение диеновых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6" action="ppaction://hlinksldjump"/>
              </a:rPr>
              <a:t>Модели молекул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7" action="ppaction://hlinkfile"/>
              </a:rPr>
              <a:t>Контрольные </a:t>
            </a:r>
            <a:r>
              <a:rPr lang="ru-RU" sz="3600" b="1" dirty="0" smtClean="0">
                <a:solidFill>
                  <a:srgbClr val="FF0000"/>
                </a:solidFill>
                <a:hlinkClick r:id="rId7" action="ppaction://hlinkfile"/>
              </a:rPr>
              <a:t>вопросы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hlinkClick r:id="rId8" action="ppaction://hlinksldjump"/>
              </a:rPr>
              <a:t>Применение ацетилена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958" y="500042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10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ультимедийный\Рабочий стол\органика\Рисун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Мультимедийный\Рабочий стол\органика\Рисунки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Мультимедийный\Рабочий стол\органика\Рисунки\ацетилен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7858148" y="5500702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ультимедийный\Рабочий стол\органика\Рисунки\прим ацет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929586" y="5643578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smtClean="0">
                <a:solidFill>
                  <a:srgbClr val="FF0000"/>
                </a:solidFill>
              </a:rPr>
              <a:t>Спирты и фенолы:</a:t>
            </a:r>
            <a:endParaRPr lang="ru-RU" sz="4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714884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3" action="ppaction://hlinkfile"/>
              </a:rPr>
              <a:t>Спирты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4" action="ppaction://hlinkfile"/>
              </a:rPr>
              <a:t>Фенолы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5" action="ppaction://hlinkfile"/>
              </a:rPr>
              <a:t>Номенклатура спиртов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6" action="ppaction://hlinkfile"/>
              </a:rPr>
              <a:t>Получение спиртов и фенолов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7" action="ppaction://hlinkfile"/>
              </a:rPr>
              <a:t>Химические свойства спиртов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500042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9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smtClean="0">
                <a:solidFill>
                  <a:srgbClr val="FF0000"/>
                </a:solidFill>
              </a:rPr>
              <a:t>Циклические:</a:t>
            </a:r>
            <a:endParaRPr lang="ru-RU" sz="4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714884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3" action="ppaction://hlinkfile"/>
              </a:rPr>
              <a:t>Арены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err="1" smtClean="0">
                <a:solidFill>
                  <a:srgbClr val="FF0000"/>
                </a:solidFill>
                <a:hlinkClick r:id="rId4" action="ppaction://hlinkfile"/>
              </a:rPr>
              <a:t>Циклоалканы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5" action="ppaction://hlinkfile"/>
              </a:rPr>
              <a:t>Получение </a:t>
            </a:r>
            <a:r>
              <a:rPr lang="ru-RU" sz="3200" b="1" dirty="0" err="1" smtClean="0">
                <a:solidFill>
                  <a:srgbClr val="FF0000"/>
                </a:solidFill>
                <a:hlinkClick r:id="rId5" action="ppaction://hlinkfile"/>
              </a:rPr>
              <a:t>циклоалканов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6" action="ppaction://hlinksldjump"/>
              </a:rPr>
              <a:t>Модели молекул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7" action="ppaction://hlinkfile"/>
              </a:rPr>
              <a:t>Контрольные </a:t>
            </a:r>
            <a:r>
              <a:rPr lang="ru-RU" sz="3200" b="1" dirty="0" smtClean="0">
                <a:solidFill>
                  <a:srgbClr val="FF0000"/>
                </a:solidFill>
                <a:hlinkClick r:id="rId7" action="ppaction://hlinkfile"/>
              </a:rPr>
              <a:t>вопросы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" action="ppaction://noaction"/>
              </a:rPr>
              <a:t>Получение бензола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8" action="ppaction://hlinksldjump"/>
              </a:rPr>
              <a:t>Применение бензола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9" action="ppaction://hlinksldjump"/>
              </a:rPr>
              <a:t>Гетероциклические соединения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58" y="500042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11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ультимедийный\Рабочий стол\органика\Рисунки\аро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Documents and Settings\Мультимедийный\Рабочий стол\органика\Рисунки\аром2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Мультимедийный\Рабочий стол\органика\Рисунки\еще аром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Мультимедийный\Рабочий стол\органика\Рисунки\еще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Documents and Settings\Мультимедийный\Рабочий стол\органика\Рисунки\изомеры бенз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C:\Documents and Settings\Мультимедийный\Рабочий стол\органика\Рисунки\Мезомерный эффект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C:\Documents and Settings\Мультимедийный\Рабочий стол\органика\Рисунки\схема аром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C:\Documents and Settings\Мультимедийный\Рабочий стол\органика\Рисунки\ряд аром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1035" name="Picture 11" descr="C:\Documents and Settings\Мультимедийный\Рабочий стол\органика\Рисунки\эл обл бензол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C:\Documents and Settings\Мультимедийный\Рабочий стол\органика\Рисунки\цикло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pic>
        <p:nvPicPr>
          <p:cNvPr id="1037" name="Picture 13" descr="C:\Documents and Settings\Мультимедийный\Рабочий стол\органика\Рисунки\цикло 1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C:\Documents and Settings\Мультимедийный\Рабочий стол\органика\Рисунки\Цикличекие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39" name="Picture 15" descr="C:\Documents and Settings\Мультимедийный\Рабочий стол\органика\Рисунки\положение в кольце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40" name="Picture 16" descr="C:\Documents and Settings\Мультимедийный\Рабочий стол\органика\Рисунки\изомерия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1" name="Picture 17" descr="C:\Documents and Settings\Мультимедийный\Рабочий стол\органика\Рисунки\Цепь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Мультимедийный\Рабочий стол\органика\Рисунки\Гетероциклические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ультимедийный\Рабочий стол\Кейс электронных приложений к уроку\Фото\дети\В кабинете хими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68" y="3286124"/>
            <a:ext cx="4572032" cy="3143272"/>
          </a:xfrm>
          <a:prstGeom prst="rect">
            <a:avLst/>
          </a:prstGeom>
          <a:noFill/>
        </p:spPr>
      </p:pic>
      <p:pic>
        <p:nvPicPr>
          <p:cNvPr id="1027" name="Picture 3" descr="C:\Documents and Settings\Мультимедийный\Рабочий стол\Кейс электронных приложений к уроку\Фото\дети\Екатерина Владимировна с деть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4659322" cy="31432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2066" y="642918"/>
            <a:ext cx="4071934" cy="50117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Автор : учитель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химии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err="1" smtClean="0">
                <a:solidFill>
                  <a:srgbClr val="FF0000"/>
                </a:solidFill>
              </a:rPr>
              <a:t>Леташкова</a:t>
            </a:r>
            <a:r>
              <a:rPr lang="ru-RU" sz="4000" dirty="0" smtClean="0">
                <a:solidFill>
                  <a:srgbClr val="FF0000"/>
                </a:solidFill>
              </a:rPr>
              <a:t> Екатерина Владимировна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Мультимедийный\Рабочий стол\Кейс электронных приложений к уроку\Фото\учителя\Леташкова Екатерина Владимиров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3068642" cy="4564317"/>
          </a:xfrm>
          <a:prstGeom prst="rect">
            <a:avLst/>
          </a:prstGeom>
          <a:noFill/>
        </p:spPr>
      </p:pic>
      <p:pic>
        <p:nvPicPr>
          <p:cNvPr id="6" name="Picture 2" descr="j0205403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406" y="285728"/>
            <a:ext cx="1321594" cy="1143000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01024" y="5786454"/>
            <a:ext cx="828102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Мультимедийный\Рабочий стол\органика\Рисунки\прим бензол.GIF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i="1" u="sng" dirty="0" smtClean="0">
                <a:solidFill>
                  <a:srgbClr val="FF0000"/>
                </a:solidFill>
              </a:rPr>
              <a:t>Альдегиды и кетоны: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714884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hlinkClick r:id="rId3" action="ppaction://hlinkfile"/>
              </a:rPr>
              <a:t>Карбонильные соединения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hlinkClick r:id="rId4" action="ppaction://hlinkfile"/>
              </a:rPr>
              <a:t>Карбонильная группа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hlinkClick r:id="rId5" action="ppaction://hlinkfile"/>
              </a:rPr>
              <a:t>Изомерия альдегидов и кетонов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hlinkClick r:id="rId6" action="ppaction://hlinkfile"/>
              </a:rPr>
              <a:t>Получение альдегидов и кетонов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hlinkClick r:id="rId7" action="ppaction://hlinkfile"/>
              </a:rPr>
              <a:t>Применение альдегидов и кетонов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hlinkClick r:id="rId8" action="ppaction://hlinkfile"/>
              </a:rPr>
              <a:t>Контрольные вопросы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hlinkClick r:id="rId9" action="ppaction://hlinkfile"/>
              </a:rPr>
              <a:t>Химические реакции альдегидов и кетонов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0958" y="500042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11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i="1" u="sng" dirty="0" smtClean="0">
                <a:solidFill>
                  <a:srgbClr val="FF0000"/>
                </a:solidFill>
              </a:rPr>
              <a:t>Карбоновые кислоты:</a:t>
            </a:r>
            <a:endParaRPr lang="ru-RU" sz="4400" b="1" i="1" u="sng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229600" cy="4714884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3" action="ppaction://hlinkfile"/>
              </a:rPr>
              <a:t>Карбоновые кислоты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4" action="ppaction://hlinkfile"/>
              </a:rPr>
              <a:t>Номенклатура карбоновых кислот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5" action="ppaction://hlinkfile"/>
              </a:rPr>
              <a:t>Производные </a:t>
            </a:r>
            <a:r>
              <a:rPr lang="ru-RU" sz="3200" b="1" smtClean="0">
                <a:solidFill>
                  <a:srgbClr val="FF0000"/>
                </a:solidFill>
                <a:hlinkClick r:id="rId5" action="ppaction://hlinkfile"/>
              </a:rPr>
              <a:t>карбоновых </a:t>
            </a:r>
            <a:r>
              <a:rPr lang="ru-RU" sz="3200" b="1" smtClean="0">
                <a:solidFill>
                  <a:srgbClr val="FF0000"/>
                </a:solidFill>
                <a:hlinkClick r:id="rId5" action="ppaction://hlinkfile"/>
              </a:rPr>
              <a:t>кислот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6" action="ppaction://hlinkfile"/>
              </a:rPr>
              <a:t>Контрольные вопросы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hlinkClick r:id="rId7" action="ppaction://hlinkpres?slideindex=1&amp;slidetitle="/>
              </a:rPr>
              <a:t>Детская презентация: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36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958" y="500042"/>
            <a:ext cx="1321594" cy="11430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9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ультимедийный\Рабочий стол\органика\Рисунки\гентическая связь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 rot="10800000"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hlinkClick r:id="rId2" action="ppaction://hlinksldjump"/>
              </a:rPr>
              <a:t>Задания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Закрепление изученного материала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Мультимедийный\Рабочий стол\органика\Рисунки\назовите в-ва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7" name="Picture 3" descr="C:\Documents and Settings\Мультимедийный\Рабочий стол\органика\Рисунки\Назовите в-в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Documents and Settings\Мультимедийный\Рабочий стол\органика\Рисунки\назови в-ва ацет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Documents and Settings\Мультимедийный\Рабочий стол\органика\Рисунки\цис назови в-ва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Изготовить собственную презентацию по любому классу органических соединений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Домашнее задание: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6858016" y="5715016"/>
            <a:ext cx="970978" cy="8281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нефть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429684" cy="6286544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244460" y="5958460"/>
            <a:ext cx="899540" cy="8995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уголь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358246" cy="6286544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244460" y="5958460"/>
            <a:ext cx="899540" cy="8995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/>
          </p:cNvSpPr>
          <p:nvPr/>
        </p:nvSpPr>
        <p:spPr bwMode="auto">
          <a:xfrm>
            <a:off x="250825" y="260350"/>
            <a:ext cx="8510588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Другого ничего в природе </a:t>
            </a:r>
            <a:r>
              <a:rPr lang="ru-RU" sz="3600" b="1" dirty="0" smtClean="0">
                <a:solidFill>
                  <a:srgbClr val="F83866"/>
                </a:solidFill>
                <a:latin typeface="Algerian" pitchFamily="82" charset="0"/>
              </a:rPr>
              <a:t>нет:</a:t>
            </a:r>
            <a:endParaRPr lang="ru-RU" sz="3600" b="1" dirty="0">
              <a:solidFill>
                <a:srgbClr val="F83866"/>
              </a:solidFill>
              <a:latin typeface="Algerian" pitchFamily="82" charset="0"/>
            </a:endParaRP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Ни здесь, ни там , </a:t>
            </a: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В космических глубинах.</a:t>
            </a: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Все </a:t>
            </a:r>
            <a:r>
              <a:rPr lang="ru-RU" sz="3600" b="1" dirty="0" smtClean="0">
                <a:solidFill>
                  <a:srgbClr val="F83866"/>
                </a:solidFill>
                <a:latin typeface="Algerian" pitchFamily="82" charset="0"/>
              </a:rPr>
              <a:t>: от </a:t>
            </a:r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песчинок малых до </a:t>
            </a:r>
            <a:r>
              <a:rPr lang="ru-RU" sz="3600" b="1" dirty="0" smtClean="0">
                <a:solidFill>
                  <a:srgbClr val="F83866"/>
                </a:solidFill>
                <a:latin typeface="Algerian" pitchFamily="82" charset="0"/>
              </a:rPr>
              <a:t>планет</a:t>
            </a:r>
            <a:endParaRPr lang="ru-RU" sz="3600" b="1" dirty="0">
              <a:solidFill>
                <a:srgbClr val="F83866"/>
              </a:solidFill>
              <a:latin typeface="Algerian" pitchFamily="82" charset="0"/>
            </a:endParaRP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Из элементов состоит </a:t>
            </a:r>
            <a:r>
              <a:rPr lang="ru-RU" sz="3600" b="1" dirty="0" smtClean="0">
                <a:solidFill>
                  <a:srgbClr val="F83866"/>
                </a:solidFill>
                <a:latin typeface="Algerian" pitchFamily="82" charset="0"/>
              </a:rPr>
              <a:t>единых.</a:t>
            </a:r>
            <a:endParaRPr lang="ru-RU" sz="3600" b="1" dirty="0">
              <a:solidFill>
                <a:srgbClr val="F83866"/>
              </a:solidFill>
              <a:latin typeface="Algerian" pitchFamily="82" charset="0"/>
            </a:endParaRP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Как формула, как график трудовой,</a:t>
            </a: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Строй менделеевской системы строгий.</a:t>
            </a: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Вокруг тебя творится мир живой,</a:t>
            </a:r>
          </a:p>
          <a:p>
            <a:r>
              <a:rPr lang="ru-RU" sz="3600" b="1" dirty="0">
                <a:solidFill>
                  <a:srgbClr val="F83866"/>
                </a:solidFill>
                <a:latin typeface="Algerian" pitchFamily="82" charset="0"/>
              </a:rPr>
              <a:t>Входи в него , вдыхай , руками трогай.</a:t>
            </a:r>
          </a:p>
          <a:p>
            <a:endParaRPr lang="ru-RU" sz="4000" dirty="0">
              <a:solidFill>
                <a:srgbClr val="F83866"/>
              </a:solidFill>
              <a:latin typeface="Algerian" pitchFamily="82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763713" y="5445125"/>
            <a:ext cx="547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baseline="16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16013" y="386080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3600" b="1" baseline="16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2" descr="j0205403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7572396" y="285728"/>
            <a:ext cx="1321594" cy="1143000"/>
          </a:xfrm>
          <a:noFill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01024" y="5786454"/>
            <a:ext cx="828102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5400" b="1" i="1" u="sng" dirty="0" smtClean="0">
                <a:solidFill>
                  <a:srgbClr val="FF0000"/>
                </a:solidFill>
              </a:rPr>
              <a:t>Приложения :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endParaRPr lang="ru-RU" sz="3600" b="1" dirty="0" smtClean="0">
              <a:solidFill>
                <a:srgbClr val="F83866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83866"/>
                </a:solidFill>
                <a:hlinkClick r:id="rId2" action="ppaction://hlinkfile"/>
              </a:rPr>
              <a:t>Методические рекомендации по использованию приложения</a:t>
            </a:r>
            <a:endParaRPr lang="ru-RU" sz="3600" b="1" dirty="0" smtClean="0">
              <a:solidFill>
                <a:srgbClr val="F83866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83866"/>
                </a:solidFill>
                <a:hlinkClick r:id="rId3" action="ppaction://hlinkfile"/>
              </a:rPr>
              <a:t>Пояснительная записка</a:t>
            </a:r>
            <a:endParaRPr lang="ru-RU" sz="3600" b="1" dirty="0" smtClean="0">
              <a:solidFill>
                <a:srgbClr val="F83866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83866"/>
                </a:solidFill>
                <a:hlinkClick r:id="rId4" action="ppaction://hlinkfile"/>
              </a:rPr>
              <a:t>Разработка урока</a:t>
            </a:r>
            <a:endParaRPr lang="ru-RU" sz="3600" b="1" dirty="0" smtClean="0">
              <a:solidFill>
                <a:srgbClr val="F83866"/>
              </a:solidFill>
            </a:endParaRPr>
          </a:p>
          <a:p>
            <a:pPr eaLnBrk="1" hangingPunct="1"/>
            <a:r>
              <a:rPr lang="ru-RU" sz="3600" b="1" dirty="0" smtClean="0">
                <a:solidFill>
                  <a:srgbClr val="F83866"/>
                </a:solidFill>
                <a:hlinkClick r:id="rId5" action="ppaction://hlinkfile"/>
              </a:rPr>
              <a:t>Рабочая тетрадь учащегося</a:t>
            </a:r>
            <a:endParaRPr lang="ru-RU" sz="3600" b="1" dirty="0" smtClean="0">
              <a:solidFill>
                <a:srgbClr val="F83866"/>
              </a:solidFill>
            </a:endParaRPr>
          </a:p>
          <a:p>
            <a:pPr eaLnBrk="1" hangingPunct="1"/>
            <a:r>
              <a:rPr lang="ru-RU" sz="3600" b="1" dirty="0" err="1" smtClean="0">
                <a:solidFill>
                  <a:srgbClr val="F83866"/>
                </a:solidFill>
                <a:hlinkClick r:id="rId6" action="ppaction://hlinkfile"/>
              </a:rPr>
              <a:t>Портфолио</a:t>
            </a:r>
            <a:r>
              <a:rPr lang="ru-RU" sz="3600" b="1" dirty="0" smtClean="0">
                <a:solidFill>
                  <a:srgbClr val="F83866"/>
                </a:solidFill>
                <a:hlinkClick r:id="rId6" action="ppaction://hlinkfile"/>
              </a:rPr>
              <a:t> автора</a:t>
            </a:r>
            <a:endParaRPr lang="ru-RU" sz="3600" b="1" dirty="0" smtClean="0">
              <a:solidFill>
                <a:srgbClr val="F83866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642918"/>
            <a:ext cx="1321594" cy="11430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5786454"/>
            <a:ext cx="828102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5400" b="1" i="1" u="sng" dirty="0" smtClean="0">
                <a:solidFill>
                  <a:srgbClr val="FF0000"/>
                </a:solidFill>
              </a:rPr>
              <a:t>Цели и задачи урока: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Познакомить учащихся с классификацией органических соединений.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Развивать навыки самостоятельной , творческой работы  учащихся.</a:t>
            </a:r>
          </a:p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Повторить и закрепить полученные знания.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Организовать различные формы тестирования.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Освоить технику химического эксперимента, культуру проведения опыта, подготовить к проведению реального химического эксперимента по алгоритму: задача - действие-наблюдение -   вывод.</a:t>
            </a: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142984"/>
            <a:ext cx="1321594" cy="11430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5786454"/>
            <a:ext cx="828102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5400" b="1" i="1" u="sng" dirty="0" smtClean="0">
                <a:solidFill>
                  <a:srgbClr val="FF0000"/>
                </a:solidFill>
              </a:rPr>
              <a:t>Маршрут движения 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2" action="ppaction://hlinksldjump"/>
              </a:rPr>
              <a:t>Проверка домашнего задания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3" action="ppaction://hlinksldjump"/>
              </a:rPr>
              <a:t>Повторение изученного 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hlinkClick r:id="rId3" action="ppaction://hlinksldjump"/>
              </a:rPr>
              <a:t>    материала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4" action="ppaction://hlinksldjump"/>
              </a:rPr>
              <a:t>Изучение нового материала</a:t>
            </a: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5" action="ppaction://hlinksldjump"/>
              </a:rPr>
              <a:t>Закрепление изученного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hlinkClick r:id="rId6" action="ppaction://hlinksldjump"/>
              </a:rPr>
              <a:t>Домашнее задание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8082" y="1214422"/>
            <a:ext cx="1321594" cy="1143000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01024" y="5786454"/>
            <a:ext cx="828102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i="1" u="sng" dirty="0" smtClean="0">
                <a:solidFill>
                  <a:srgbClr val="FF0000"/>
                </a:solidFill>
              </a:rPr>
              <a:t>Проверка домашнего задания 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429684" cy="564357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Что изучает органическая химия 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Какие химические элементы входят в состав органических соединений 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Назовите ученых – химиков , занимавшихся исследованиями в этой области 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Дайте характеристику углероду 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Что такое классификация и ее применение в повседневной жизни , в других предметах.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hlinkClick r:id="rId2" action="ppaction://hlinkfile"/>
              </a:rPr>
              <a:t>Тест №1 . Тема – теория химического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hlinkClick r:id="rId2" action="ppaction://hlinkfile"/>
              </a:rPr>
              <a:t>     строения органических веществ.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hlinkClick r:id="rId3" action="ppaction://hlinkfile"/>
              </a:rPr>
              <a:t>     Тест №2. Тема – классификация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hlinkClick r:id="rId3" action="ppaction://hlinkfile"/>
              </a:rPr>
              <a:t>     неорганических        соединений.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hlinkClick r:id="rId3" action="ppaction://hlinkfile"/>
              </a:rPr>
              <a:t>     Калькулятор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dirty="0" smtClean="0">
              <a:solidFill>
                <a:srgbClr val="F83866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1142984"/>
            <a:ext cx="1321594" cy="1143000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13435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i="1" u="sng" dirty="0" smtClean="0">
                <a:solidFill>
                  <a:srgbClr val="FF0000"/>
                </a:solidFill>
              </a:rPr>
              <a:t>Повторение изученного материала 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5429264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3" action="ppaction://hlinksldjump"/>
              </a:rPr>
              <a:t>Типы электронных облаков.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4" action="ppaction://hlinksldjump"/>
              </a:rPr>
              <a:t>Гибридизация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5" action="ppaction://hlinksldjump"/>
              </a:rPr>
              <a:t>Электронное строение атома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hlinkClick r:id="rId5" action="ppaction://hlinksldjump"/>
              </a:rPr>
              <a:t>    углерода, электронные 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hlinkClick r:id="rId5" action="ppaction://hlinksldjump"/>
              </a:rPr>
              <a:t>    конфигурации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6" action="ppaction://hlinkfile"/>
              </a:rPr>
              <a:t>Биография Бутлерова А.М.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err="1" smtClean="0">
                <a:solidFill>
                  <a:srgbClr val="FF0000"/>
                </a:solidFill>
                <a:hlinkClick r:id="rId7" action="ppaction://hlinkfile"/>
              </a:rPr>
              <a:t>Ф.Велер</a:t>
            </a:r>
            <a:r>
              <a:rPr lang="ru-RU" sz="2400" b="1" dirty="0" smtClean="0">
                <a:solidFill>
                  <a:srgbClr val="FF0000"/>
                </a:solidFill>
                <a:hlinkClick r:id="rId7" action="ppaction://hlinkfile"/>
              </a:rPr>
              <a:t> и </a:t>
            </a:r>
            <a:r>
              <a:rPr lang="ru-RU" sz="2400" b="1" dirty="0" err="1" smtClean="0">
                <a:solidFill>
                  <a:srgbClr val="FF0000"/>
                </a:solidFill>
                <a:hlinkClick r:id="rId7" action="ppaction://hlinkfile"/>
              </a:rPr>
              <a:t>Й.Я.Берцелиус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8" action="ppaction://hlinkfile"/>
              </a:rPr>
              <a:t>Д.И.Менделеев и А.М.Бутлеров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hlinkClick r:id="rId9" action="ppaction://hlinksldjump"/>
              </a:rPr>
              <a:t>Природные источники углеводородов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  <a:p>
            <a:pPr eaLnBrk="1" hangingPunct="1"/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j0205403"/>
          <p:cNvPicPr>
            <a:picLocks noChangeAspect="1" noChangeArrowheads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082" y="1428736"/>
            <a:ext cx="1321594" cy="1143000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11" action="ppaction://hlinksldjump" highlightClick="1"/>
          </p:cNvPr>
          <p:cNvSpPr/>
          <p:nvPr/>
        </p:nvSpPr>
        <p:spPr>
          <a:xfrm>
            <a:off x="7929586" y="5715016"/>
            <a:ext cx="899540" cy="82810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582</TotalTime>
  <Words>487</Words>
  <Application>Microsoft Office PowerPoint</Application>
  <PresentationFormat>Экран (4:3)</PresentationFormat>
  <Paragraphs>159</Paragraphs>
  <Slides>38</Slides>
  <Notes>12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Открытая</vt:lpstr>
      <vt:lpstr>Слайд 1</vt:lpstr>
      <vt:lpstr>Классификация органических соединений</vt:lpstr>
      <vt:lpstr>Автор : учитель  химии  Леташкова Екатерина Владимировна</vt:lpstr>
      <vt:lpstr>Слайд 4</vt:lpstr>
      <vt:lpstr>Приложения :</vt:lpstr>
      <vt:lpstr>Цели и задачи урока:</vt:lpstr>
      <vt:lpstr>Маршрут движения :</vt:lpstr>
      <vt:lpstr>Проверка домашнего задания :</vt:lpstr>
      <vt:lpstr>Повторение изученного материала :</vt:lpstr>
      <vt:lpstr>Слайд 10</vt:lpstr>
      <vt:lpstr>Слайд 11</vt:lpstr>
      <vt:lpstr>Слайд 12</vt:lpstr>
      <vt:lpstr>Природные источники углеводородов:</vt:lpstr>
      <vt:lpstr>Изучение нового материала:</vt:lpstr>
      <vt:lpstr>Слайд 15</vt:lpstr>
      <vt:lpstr>Слайд 16</vt:lpstr>
      <vt:lpstr>Основы номенклатуры органических соединений:</vt:lpstr>
      <vt:lpstr>Алканы:</vt:lpstr>
      <vt:lpstr>Слайд 19</vt:lpstr>
      <vt:lpstr>Алкены:</vt:lpstr>
      <vt:lpstr>Слайд 21</vt:lpstr>
      <vt:lpstr>Слайд 22</vt:lpstr>
      <vt:lpstr>Алкадиены, алкины:</vt:lpstr>
      <vt:lpstr>Слайд 24</vt:lpstr>
      <vt:lpstr>Слайд 25</vt:lpstr>
      <vt:lpstr>Спирты и фенолы:</vt:lpstr>
      <vt:lpstr>Циклические:</vt:lpstr>
      <vt:lpstr>Слайд 28</vt:lpstr>
      <vt:lpstr>Слайд 29</vt:lpstr>
      <vt:lpstr>Слайд 30</vt:lpstr>
      <vt:lpstr>Альдегиды и кетоны:</vt:lpstr>
      <vt:lpstr>Карбоновые кислоты:</vt:lpstr>
      <vt:lpstr>Слайд 33</vt:lpstr>
      <vt:lpstr>Закрепление изученного материала</vt:lpstr>
      <vt:lpstr>Слайд 35</vt:lpstr>
      <vt:lpstr>Домашнее задание:</vt:lpstr>
      <vt:lpstr>Слайд 37</vt:lpstr>
      <vt:lpstr>Слайд 38</vt:lpstr>
    </vt:vector>
  </TitlesOfParts>
  <Company>Школа №4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Мультимедийный</dc:creator>
  <cp:lastModifiedBy>Екатерина</cp:lastModifiedBy>
  <cp:revision>102</cp:revision>
  <dcterms:created xsi:type="dcterms:W3CDTF">2008-04-19T05:08:27Z</dcterms:created>
  <dcterms:modified xsi:type="dcterms:W3CDTF">2012-01-25T10:50:55Z</dcterms:modified>
</cp:coreProperties>
</file>