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891470-3EF8-4B10-82CE-934C84431A15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FD9A6-C109-4D2B-9E47-926CDF8DA8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4843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FD9A6-C109-4D2B-9E47-926CDF8DA80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8059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341F-03D9-400F-9220-4C5476943938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4222-0BE7-4333-951C-02CBE0020C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341F-03D9-400F-9220-4C5476943938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4222-0BE7-4333-951C-02CBE0020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341F-03D9-400F-9220-4C5476943938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4222-0BE7-4333-951C-02CBE0020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341F-03D9-400F-9220-4C5476943938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4222-0BE7-4333-951C-02CBE0020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341F-03D9-400F-9220-4C5476943938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29E4222-0BE7-4333-951C-02CBE0020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341F-03D9-400F-9220-4C5476943938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4222-0BE7-4333-951C-02CBE0020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341F-03D9-400F-9220-4C5476943938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4222-0BE7-4333-951C-02CBE0020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341F-03D9-400F-9220-4C5476943938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4222-0BE7-4333-951C-02CBE0020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341F-03D9-400F-9220-4C5476943938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4222-0BE7-4333-951C-02CBE0020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341F-03D9-400F-9220-4C5476943938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4222-0BE7-4333-951C-02CBE0020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341F-03D9-400F-9220-4C5476943938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4222-0BE7-4333-951C-02CBE0020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79E341F-03D9-400F-9220-4C5476943938}" type="datetimeFigureOut">
              <a:rPr lang="ru-RU" smtClean="0"/>
              <a:pPr/>
              <a:t>16.12.2011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29E4222-0BE7-4333-951C-02CBE0020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«Поведение человека в экстремальных </a:t>
            </a:r>
            <a:r>
              <a:rPr lang="ru-RU" dirty="0" smtClean="0"/>
              <a:t>ситуациях </a:t>
            </a:r>
            <a:r>
              <a:rPr lang="ru-RU" smtClean="0"/>
              <a:t>в природе».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789040"/>
            <a:ext cx="6400800" cy="187220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5 класс</a:t>
            </a:r>
          </a:p>
          <a:p>
            <a:r>
              <a:rPr lang="ru-RU" dirty="0" smtClean="0"/>
              <a:t>Физическая культура.</a:t>
            </a:r>
          </a:p>
          <a:p>
            <a:endParaRPr lang="ru-RU" dirty="0"/>
          </a:p>
          <a:p>
            <a:r>
              <a:rPr lang="ru-RU" dirty="0" smtClean="0"/>
              <a:t>Подготовила</a:t>
            </a:r>
          </a:p>
          <a:p>
            <a:r>
              <a:rPr lang="ru-RU" dirty="0" smtClean="0"/>
              <a:t>Учитель – дефектолог</a:t>
            </a:r>
          </a:p>
          <a:p>
            <a:r>
              <a:rPr lang="ru-RU" dirty="0" err="1" smtClean="0"/>
              <a:t>Гимаева</a:t>
            </a:r>
            <a:r>
              <a:rPr lang="ru-RU" dirty="0" smtClean="0"/>
              <a:t>. Л.Д.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68138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1298"/>
            <a:ext cx="8229600" cy="994122"/>
          </a:xfrm>
        </p:spPr>
        <p:txBody>
          <a:bodyPr/>
          <a:lstStyle/>
          <a:p>
            <a:r>
              <a:rPr lang="ru-RU" dirty="0" smtClean="0"/>
              <a:t>Если вы заблудились: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964488" cy="6192688"/>
          </a:xfrm>
        </p:spPr>
        <p:txBody>
          <a:bodyPr/>
          <a:lstStyle/>
          <a:p>
            <a:pPr marL="137160" indent="0">
              <a:buNone/>
            </a:pPr>
            <a:r>
              <a:rPr lang="ru-RU" dirty="0" smtClean="0"/>
              <a:t>*Не паникуйте, не разделяйтесь на группы, оставайтесь вместе;</a:t>
            </a:r>
          </a:p>
          <a:p>
            <a:pPr marL="137160" indent="0">
              <a:buNone/>
            </a:pPr>
            <a:r>
              <a:rPr lang="ru-RU" dirty="0" smtClean="0"/>
              <a:t>*Прекратите движения, успокойтесь;</a:t>
            </a:r>
          </a:p>
          <a:p>
            <a:pPr marL="137160" indent="0">
              <a:buNone/>
            </a:pPr>
            <a:r>
              <a:rPr lang="ru-RU" dirty="0" smtClean="0"/>
              <a:t>*Вернитесь по собственным следам к тому, где вы сбились с дороги;</a:t>
            </a:r>
          </a:p>
          <a:p>
            <a:pPr marL="137160" indent="0">
              <a:buNone/>
            </a:pPr>
            <a:r>
              <a:rPr lang="ru-RU" dirty="0" smtClean="0"/>
              <a:t>*При отсутствии карты  попытайтесь в общих чертах составить на бумаге, ткани или коре карту местности в виде схемы;</a:t>
            </a:r>
          </a:p>
          <a:p>
            <a:pPr marL="137160" indent="0">
              <a:buNone/>
            </a:pPr>
            <a:r>
              <a:rPr lang="ru-RU" dirty="0" smtClean="0"/>
              <a:t>*Выработайте план действия: продолжать движения или ждать помощи;</a:t>
            </a:r>
          </a:p>
          <a:p>
            <a:pPr marL="137160" indent="0">
              <a:buNone/>
            </a:pPr>
            <a:r>
              <a:rPr lang="ru-RU" smtClean="0"/>
              <a:t>Определите </a:t>
            </a:r>
            <a:r>
              <a:rPr lang="ru-RU" dirty="0" smtClean="0"/>
              <a:t>стороны горизонта и свое </a:t>
            </a:r>
            <a:r>
              <a:rPr lang="ru-RU" smtClean="0"/>
              <a:t>местонахождение *Помните</a:t>
            </a:r>
            <a:r>
              <a:rPr lang="ru-RU" dirty="0" smtClean="0"/>
              <a:t>, что засечки на деревьях выведут к тропе или жилью.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32546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15212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Безопасность школьников в походе.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496944" cy="5256584"/>
          </a:xfrm>
        </p:spPr>
        <p:txBody>
          <a:bodyPr>
            <a:normAutofit/>
          </a:bodyPr>
          <a:lstStyle/>
          <a:p>
            <a:pPr algn="just"/>
            <a:r>
              <a:rPr lang="ru-RU" sz="1800" dirty="0"/>
              <a:t> *</a:t>
            </a:r>
            <a:r>
              <a:rPr lang="ru-RU" sz="1800" dirty="0" smtClean="0"/>
              <a:t> Поход – </a:t>
            </a:r>
            <a:r>
              <a:rPr lang="ru-RU" sz="1800" i="1" dirty="0" smtClean="0"/>
              <a:t>это новые, незабываемые впечатления, сплочение  учеников группы,  решение сложных, а порой и опасных задач. Он требует от участников глубоких знаний, практических умений, навыков  безопасного  поведения  в экстремальных  ситуациях.   </a:t>
            </a:r>
          </a:p>
          <a:p>
            <a:pPr algn="just"/>
            <a:r>
              <a:rPr lang="ru-RU" sz="1800" dirty="0" smtClean="0"/>
              <a:t> * Поход – </a:t>
            </a:r>
            <a:r>
              <a:rPr lang="ru-RU" sz="1800" i="1" dirty="0" smtClean="0"/>
              <a:t>это активный, интересный   полезный  вид отдыха       школьников.</a:t>
            </a:r>
          </a:p>
          <a:p>
            <a:pPr algn="just"/>
            <a:r>
              <a:rPr lang="ru-RU" sz="1800" i="1" dirty="0" smtClean="0"/>
              <a:t>  *</a:t>
            </a:r>
            <a:r>
              <a:rPr lang="ru-RU" sz="1800" dirty="0" smtClean="0"/>
              <a:t>Поход</a:t>
            </a:r>
            <a:r>
              <a:rPr lang="ru-RU" sz="1800" i="1" dirty="0" smtClean="0"/>
              <a:t> – это радость общения с природой,  новые друзья, встречи, знакомства, взаимовыручка,  взаимопомощь., совместное  преодоление трудностей.</a:t>
            </a:r>
          </a:p>
          <a:p>
            <a:pPr algn="just"/>
            <a:r>
              <a:rPr lang="ru-RU" sz="1800" dirty="0" smtClean="0"/>
              <a:t>  *Поход – </a:t>
            </a:r>
            <a:r>
              <a:rPr lang="ru-RU" sz="1800" i="1" dirty="0" smtClean="0"/>
              <a:t>это  напряженный труд, дисциплина, режим</a:t>
            </a:r>
            <a:r>
              <a:rPr lang="ru-RU" sz="1800" dirty="0" smtClean="0"/>
              <a:t>.</a:t>
            </a:r>
          </a:p>
          <a:p>
            <a:pPr algn="just"/>
            <a:r>
              <a:rPr lang="ru-RU" sz="1800" dirty="0" smtClean="0"/>
              <a:t>  *Поход – </a:t>
            </a:r>
            <a:r>
              <a:rPr lang="ru-RU" sz="1800" i="1" dirty="0" smtClean="0"/>
              <a:t>это способ сближения, раскрытия  самых лучших человеческих  качеств, умение  преодолевать  препятствия, преграды, разногласия</a:t>
            </a:r>
            <a:r>
              <a:rPr lang="ru-RU" sz="1800" dirty="0" smtClean="0"/>
              <a:t>.</a:t>
            </a:r>
          </a:p>
          <a:p>
            <a:pPr algn="just"/>
            <a:r>
              <a:rPr lang="ru-RU" sz="1800" dirty="0" smtClean="0"/>
              <a:t>  *Поход –</a:t>
            </a:r>
            <a:r>
              <a:rPr lang="ru-RU" sz="1800" i="1" dirty="0" smtClean="0"/>
              <a:t>это  коллективное принятие решений и их выполнение, умение  ставить  групповые интересы выше  личных. </a:t>
            </a:r>
          </a:p>
          <a:p>
            <a:pPr algn="just"/>
            <a:r>
              <a:rPr lang="ru-RU" sz="1800" dirty="0" smtClean="0"/>
              <a:t>  *Поход – </a:t>
            </a:r>
            <a:r>
              <a:rPr lang="ru-RU" sz="1800" i="1" dirty="0" smtClean="0"/>
              <a:t>это опасности, экстремальные условия, чрезвычайные ситуации, их предупреждение и  преодоление, оказание  помощи  пострадавшим.</a:t>
            </a:r>
          </a:p>
          <a:p>
            <a:pPr algn="just"/>
            <a:r>
              <a:rPr lang="ru-RU" sz="1800" dirty="0" smtClean="0"/>
              <a:t>  *Поход – </a:t>
            </a:r>
            <a:r>
              <a:rPr lang="ru-RU" sz="1800" i="1" dirty="0" smtClean="0"/>
              <a:t>это  радость   победы</a:t>
            </a:r>
            <a:r>
              <a:rPr lang="ru-RU" sz="1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822660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328"/>
          </a:xfrm>
        </p:spPr>
        <p:txBody>
          <a:bodyPr>
            <a:normAutofit/>
          </a:bodyPr>
          <a:lstStyle/>
          <a:p>
            <a:r>
              <a:rPr lang="ru-RU" dirty="0" smtClean="0"/>
              <a:t>        Подготовка  к походу.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72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Подготовка к походу является важным этапом обеспечения безопасности его участников. Она включает: определение целей похода, выбор маршрута и способов передвижения, составления графика похода, тренировка участников похода, экипировка участников  похода: приобретение снаряжения, средств связи, продуктов питания, лекарственных  препаратов для аптечки первой помощи, прохождение медицинской  комиссии  для допуска к походу. 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 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40636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ru-RU" dirty="0" smtClean="0"/>
              <a:t>                 Цели    похода.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23184"/>
          </a:xfrm>
        </p:spPr>
        <p:txBody>
          <a:bodyPr/>
          <a:lstStyle/>
          <a:p>
            <a:r>
              <a:rPr lang="ru-RU" dirty="0" smtClean="0"/>
              <a:t>Любой поход школьников должен иметь конкретные цели: спортивные, тренировочные, учебные, оздоровительные, познавательные, по отработке практических навыков выживания и действий в  условиях ЧС,  приобретение навыков  оказания помощи пострадавшим в реальных условиях, испытание нового  снаряжения и оборудования,  проведение наблюдений и исследований.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42705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ru-RU" smtClean="0"/>
              <a:t> </a:t>
            </a:r>
            <a:r>
              <a:rPr lang="ru-RU" dirty="0" smtClean="0"/>
              <a:t>Инструктаж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-180528" y="692696"/>
            <a:ext cx="9324528" cy="5976664"/>
          </a:xfrm>
        </p:spPr>
        <p:txBody>
          <a:bodyPr>
            <a:normAutofit fontScale="85000" lnSpcReduction="20000"/>
          </a:bodyPr>
          <a:lstStyle/>
          <a:p>
            <a:pPr marL="137160" indent="0">
              <a:buNone/>
            </a:pPr>
            <a:r>
              <a:rPr lang="ru-RU" dirty="0"/>
              <a:t>*</a:t>
            </a:r>
            <a:r>
              <a:rPr lang="ru-RU" dirty="0" smtClean="0"/>
              <a:t>При проведении туристических  походов, экскурсий соблюдать правила поведения установленные режимы передвижения и отдыха;</a:t>
            </a:r>
          </a:p>
          <a:p>
            <a:pPr marL="137160" indent="0">
              <a:buNone/>
            </a:pPr>
            <a:r>
              <a:rPr lang="ru-RU" dirty="0"/>
              <a:t>*</a:t>
            </a:r>
            <a:r>
              <a:rPr lang="ru-RU" dirty="0" smtClean="0"/>
              <a:t>Соблюдать  дисциплину, выполнять все указания, самостоятельно не изменять установленный маршрут движения и не покидать место расположения группы</a:t>
            </a:r>
            <a:endParaRPr lang="ru-RU" dirty="0"/>
          </a:p>
          <a:p>
            <a:pPr marL="137160" indent="0">
              <a:buNone/>
            </a:pPr>
            <a:r>
              <a:rPr lang="ru-RU" dirty="0"/>
              <a:t>*</a:t>
            </a:r>
            <a:r>
              <a:rPr lang="ru-RU" dirty="0" smtClean="0"/>
              <a:t>Во время привалов во избежание ожогов и лесных пожаров не разводить костры.</a:t>
            </a:r>
          </a:p>
          <a:p>
            <a:pPr marL="137160" indent="0">
              <a:buNone/>
            </a:pPr>
            <a:r>
              <a:rPr lang="ru-RU" dirty="0"/>
              <a:t>*</a:t>
            </a:r>
            <a:r>
              <a:rPr lang="ru-RU" dirty="0" smtClean="0"/>
              <a:t>Не пробовать на вкус какие –либо растения, плоды, грибы.</a:t>
            </a:r>
          </a:p>
          <a:p>
            <a:pPr marL="137160" indent="0">
              <a:buNone/>
            </a:pPr>
            <a:r>
              <a:rPr lang="ru-RU" dirty="0" smtClean="0"/>
              <a:t>*Не трогать руками ядовитых и опасных животных,  пресмыкающихся, насекомых, растений и грибов.</a:t>
            </a:r>
          </a:p>
          <a:p>
            <a:pPr marL="137160" indent="0">
              <a:buNone/>
            </a:pPr>
            <a:r>
              <a:rPr lang="ru-RU" dirty="0" smtClean="0"/>
              <a:t>*Соблюдать правила личной гигиены.</a:t>
            </a:r>
          </a:p>
          <a:p>
            <a:pPr marL="137160" indent="0">
              <a:buNone/>
            </a:pPr>
            <a:r>
              <a:rPr lang="ru-RU" dirty="0" smtClean="0"/>
              <a:t>*Уважать местные традиции и обычаи, бережно относиться к природе, памятникам истории и культуры, к личному и групповому имуществу.</a:t>
            </a:r>
          </a:p>
          <a:p>
            <a:pPr marL="137160" indent="0">
              <a:buNone/>
            </a:pPr>
            <a:r>
              <a:rPr lang="ru-RU" dirty="0" smtClean="0"/>
              <a:t>*Во избежание заражения желудочно-кишечными болезнями не пить воду из открытых водоемов, для этого использовать воду из  фляжки, которую необходимо брать с собой.</a:t>
            </a:r>
          </a:p>
          <a:p>
            <a:pPr marL="13716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79178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Специальная подготовка.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196752"/>
            <a:ext cx="8856984" cy="5472608"/>
          </a:xfrm>
        </p:spPr>
        <p:txBody>
          <a:bodyPr>
            <a:normAutofit fontScale="77500" lnSpcReduction="20000"/>
          </a:bodyPr>
          <a:lstStyle/>
          <a:p>
            <a:pPr marL="137160" indent="0" algn="just">
              <a:buNone/>
            </a:pPr>
            <a:r>
              <a:rPr lang="ru-RU" i="1" dirty="0" smtClean="0"/>
              <a:t>Она  включает формирование практических  навыков,  необходимых в походе: укладка рюкзака, установка палатки,  работа  с  веревками, завязывание  узлов.</a:t>
            </a:r>
          </a:p>
          <a:p>
            <a:pPr marL="137160" indent="0" algn="just">
              <a:buNone/>
            </a:pPr>
            <a:r>
              <a:rPr lang="ru-RU" b="1" dirty="0" smtClean="0"/>
              <a:t>Укладка  рюкзака, его надевание, транспортировка  . </a:t>
            </a:r>
            <a:r>
              <a:rPr lang="ru-RU" i="1" dirty="0" smtClean="0"/>
              <a:t>Универсальным средством для транспортировки грузов в туристическом походе является рюкзак. Рюкзаком принято называть  заплечный  мешок с лямками. В настоящее время существует огромное разнообразие мягких, жестких,  полужестких  рюкзаков  </a:t>
            </a:r>
          </a:p>
          <a:p>
            <a:pPr marL="0" indent="0" algn="just">
              <a:buNone/>
            </a:pPr>
            <a:r>
              <a:rPr lang="ru-RU" i="1" dirty="0"/>
              <a:t> </a:t>
            </a:r>
            <a:r>
              <a:rPr lang="ru-RU" i="1" dirty="0" smtClean="0"/>
              <a:t> вместимостью от 20 до 120  литров и более. Правильно уложенный рюкзак имеет форму цилиндра. Масса рюкзака должна  </a:t>
            </a:r>
            <a:r>
              <a:rPr lang="ru-RU" i="1" dirty="0"/>
              <a:t> </a:t>
            </a:r>
            <a:r>
              <a:rPr lang="ru-RU" i="1" dirty="0" smtClean="0"/>
              <a:t>соответствовать физическим возможностям туриста, состоянию их здоровья, конкретными условиями  похода. Для школьников 13 – 17 лет масса рюкзака не должна превышать 15 килограмм. Мягкие вещи: одеяло, свитер, куртку-нужно уложить к задней спинке рюкзака, тяжелые -   следует  класть вниз, поближе к задней спинке. В рюкзаке не должно быть  свободного  пространства.  Надевать  и снимать рюкзак  можно самостоятельно или  с помощью  товарищей.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b="1" dirty="0" smtClean="0"/>
              <a:t>    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518145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Правила установки палатки.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052736"/>
            <a:ext cx="8568952" cy="547260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Основным, хорошо зарекомендовавшим средством  защиты школьников в походе от воздействия неблагоприятных погодных условий, сырости, насекомых, проведения отдыха являются палатки.</a:t>
            </a:r>
          </a:p>
          <a:p>
            <a:r>
              <a:rPr lang="ru-RU" dirty="0" smtClean="0"/>
              <a:t>При установке палатки необходимо:</a:t>
            </a:r>
          </a:p>
          <a:p>
            <a:r>
              <a:rPr lang="ru-RU" dirty="0" smtClean="0"/>
              <a:t>-выбрать безопасное, ровное место, очистить его от камней, сучьев, веток, пней, шишек;</a:t>
            </a:r>
          </a:p>
          <a:p>
            <a:r>
              <a:rPr lang="ru-RU" dirty="0" smtClean="0"/>
              <a:t>Извлечь палатку, расправить и закрепить дно палатки;</a:t>
            </a:r>
          </a:p>
          <a:p>
            <a:r>
              <a:rPr lang="ru-RU" dirty="0" smtClean="0"/>
              <a:t>Установить стойки  и натянуть оттяжки;</a:t>
            </a:r>
          </a:p>
          <a:p>
            <a:r>
              <a:rPr lang="ru-RU" dirty="0" smtClean="0"/>
              <a:t>Накрыть палатку водонепроницаемой тканью;</a:t>
            </a:r>
          </a:p>
          <a:p>
            <a:r>
              <a:rPr lang="ru-RU" dirty="0" smtClean="0"/>
              <a:t>Выбрать канавку вокруг палатки шириной и глубиной  7-10 см для отвода воды.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03638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запрещается: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628800"/>
            <a:ext cx="8820472" cy="4572000"/>
          </a:xfrm>
        </p:spPr>
        <p:txBody>
          <a:bodyPr/>
          <a:lstStyle/>
          <a:p>
            <a:r>
              <a:rPr lang="ru-RU" i="1" dirty="0" smtClean="0"/>
              <a:t> ставить палатку под нависшими ветками, в непосредственной близости от легко </a:t>
            </a:r>
          </a:p>
          <a:p>
            <a:r>
              <a:rPr lang="ru-RU" i="1" dirty="0" smtClean="0"/>
              <a:t>воспламеняющихся предметов и растений, на лавина-, камнепада-, селеопасных участках,  у скал,  карнизов, козырьков, рядом  с сухими дуплистыми деревьями, в непосредственной близости от воды, на  отмели, под  крутыми  земляными откосами, на краю  обрыва  или высокого  берега,  под линией  электропередачи.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711160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 походе категорически запрещается: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4971256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Не выполнять указаний руководителя;</a:t>
            </a:r>
          </a:p>
          <a:p>
            <a:r>
              <a:rPr lang="ru-RU" dirty="0" smtClean="0"/>
              <a:t>Самостоятельно покидать группу;</a:t>
            </a:r>
          </a:p>
          <a:p>
            <a:r>
              <a:rPr lang="ru-RU" dirty="0" smtClean="0"/>
              <a:t>Самостоятельно  предпринимать какие – либо действия;</a:t>
            </a:r>
          </a:p>
          <a:p>
            <a:r>
              <a:rPr lang="ru-RU" dirty="0" smtClean="0"/>
              <a:t>Преднамеренно ломать снаряжение, оборудование, средства защиты  и оказания  медицинской помощи;</a:t>
            </a:r>
          </a:p>
          <a:p>
            <a:r>
              <a:rPr lang="ru-RU" dirty="0" smtClean="0"/>
              <a:t>Приносить вред окружающей природной среде;</a:t>
            </a:r>
          </a:p>
          <a:p>
            <a:r>
              <a:rPr lang="ru-RU" dirty="0" smtClean="0"/>
              <a:t>Разрушать птичьи гнезда, муравейники, брать из гнезд яйца и птенцов, трогать детенышей животных;</a:t>
            </a:r>
          </a:p>
          <a:p>
            <a:r>
              <a:rPr lang="ru-RU" dirty="0" smtClean="0"/>
              <a:t>Бесцельно убивать зверей, птиц, рыбу, змей, лягушек.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849120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340</TotalTime>
  <Words>913</Words>
  <Application>Microsoft Office PowerPoint</Application>
  <PresentationFormat>Экран (4:3)</PresentationFormat>
  <Paragraphs>63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«Поведение человека в экстремальных ситуациях в природе».</vt:lpstr>
      <vt:lpstr>Безопасность школьников в походе.</vt:lpstr>
      <vt:lpstr>        Подготовка  к походу.</vt:lpstr>
      <vt:lpstr>                 Цели    похода.</vt:lpstr>
      <vt:lpstr> Инструктаж</vt:lpstr>
      <vt:lpstr>         Специальная подготовка.</vt:lpstr>
      <vt:lpstr>       Правила установки палатки.</vt:lpstr>
      <vt:lpstr>                 запрещается:</vt:lpstr>
      <vt:lpstr>В походе категорически запрещается:</vt:lpstr>
      <vt:lpstr>Если вы заблудились: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№ 3</dc:title>
  <dc:creator>Лейсан</dc:creator>
  <cp:lastModifiedBy>1</cp:lastModifiedBy>
  <cp:revision>41</cp:revision>
  <dcterms:created xsi:type="dcterms:W3CDTF">2011-10-17T07:10:29Z</dcterms:created>
  <dcterms:modified xsi:type="dcterms:W3CDTF">2011-12-16T09:57:30Z</dcterms:modified>
</cp:coreProperties>
</file>