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1099A80-7D12-42EE-B17B-2DD3128F2992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1B2CDB8-483E-4D80-8377-8DE9AA5CDA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099A80-7D12-42EE-B17B-2DD3128F2992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B2CDB8-483E-4D80-8377-8DE9AA5CDA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099A80-7D12-42EE-B17B-2DD3128F2992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B2CDB8-483E-4D80-8377-8DE9AA5CDA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099A80-7D12-42EE-B17B-2DD3128F2992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B2CDB8-483E-4D80-8377-8DE9AA5CDA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099A80-7D12-42EE-B17B-2DD3128F2992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B2CDB8-483E-4D80-8377-8DE9AA5CDA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099A80-7D12-42EE-B17B-2DD3128F2992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B2CDB8-483E-4D80-8377-8DE9AA5CDA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099A80-7D12-42EE-B17B-2DD3128F2992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B2CDB8-483E-4D80-8377-8DE9AA5CDA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099A80-7D12-42EE-B17B-2DD3128F2992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B2CDB8-483E-4D80-8377-8DE9AA5CDA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099A80-7D12-42EE-B17B-2DD3128F2992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B2CDB8-483E-4D80-8377-8DE9AA5CDA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1099A80-7D12-42EE-B17B-2DD3128F2992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B2CDB8-483E-4D80-8377-8DE9AA5CDAC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1099A80-7D12-42EE-B17B-2DD3128F2992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B2CDB8-483E-4D80-8377-8DE9AA5CDAC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1099A80-7D12-42EE-B17B-2DD3128F2992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1B2CDB8-483E-4D80-8377-8DE9AA5CDA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90%D1%81%D1%82%D1%80%D0%B0%D1%85%D0%B0%D0%BD%D1%8C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A%D0%B0%D0%BC%D1%8B%D1%88%D0%B8%D0%BD" TargetMode="External"/><Relationship Id="rId3" Type="http://schemas.openxmlformats.org/officeDocument/2006/relationships/hyperlink" Target="http://ru.wikipedia.org/wiki/%D0%9A%D0%B0%D1%81%D0%BF%D0%B8%D0%B9%D1%81%D0%BA%D0%BE%D0%B5_%D0%BC%D0%BE%D1%80%D0%B5" TargetMode="External"/><Relationship Id="rId7" Type="http://schemas.openxmlformats.org/officeDocument/2006/relationships/hyperlink" Target="http://ru.wikipedia.org/wiki/%D0%A1%D0%B0%D1%80%D0%B0%D1%82%D0%BE%D0%B2" TargetMode="External"/><Relationship Id="rId2" Type="http://schemas.openxmlformats.org/officeDocument/2006/relationships/hyperlink" Target="http://ru.wikipedia.org/wiki/%D0%92%D0%B0%D0%BB%D0%B4%D0%B0%D0%B9%D1%81%D0%BA%D0%B0%D1%8F_%D0%B2%D0%BE%D0%B7%D0%B2%D1%8B%D1%88%D0%B5%D0%BD%D0%BD%D0%BE%D1%81%D1%82%D1%8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A3%D1%80%D0%B0%D0%BB_(%D0%B3%D0%BE%D1%80%D1%8B)" TargetMode="External"/><Relationship Id="rId5" Type="http://schemas.openxmlformats.org/officeDocument/2006/relationships/hyperlink" Target="http://ru.wikipedia.org/wiki/%D0%A1%D1%80%D0%B5%D0%B4%D0%BD%D0%B5%D1%80%D1%83%D1%81%D1%81%D0%BA%D0%B0%D1%8F_%D0%B2%D0%BE%D0%B7%D0%B2%D1%8B%D1%88%D0%B5%D0%BD%D0%BD%D0%BE%D1%81%D1%82%D1%8C" TargetMode="External"/><Relationship Id="rId10" Type="http://schemas.openxmlformats.org/officeDocument/2006/relationships/hyperlink" Target="http://ru.wikipedia.org/wiki/%D0%9A%D0%B0%D0%BC%D0%B0_(%D1%80%D0%B5%D0%BA%D0%B0)" TargetMode="External"/><Relationship Id="rId4" Type="http://schemas.openxmlformats.org/officeDocument/2006/relationships/hyperlink" Target="http://ru.wikipedia.org/wiki/%D0%A3%D1%80%D0%BE%D0%B2%D0%B5%D0%BD%D1%8C_%D0%BE%D0%BA%D0%B5%D0%B0%D0%BD%D0%B0" TargetMode="External"/><Relationship Id="rId9" Type="http://schemas.openxmlformats.org/officeDocument/2006/relationships/hyperlink" Target="http://ru.wikipedia.org/wiki/%D0%9E%D0%BA%D0%B0_(%D1%80%D0%B5%D0%BA%D0%B0)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500042"/>
            <a:ext cx="7772400" cy="2115513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smtClean="0"/>
              <a:t>«</a:t>
            </a:r>
            <a:r>
              <a:rPr lang="ru-RU" i="1" dirty="0" smtClean="0"/>
              <a:t>ВОЛГА – ВЕЛИКАЯ РЕКА РОССИИ»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Учитель географии: Мосина Т.А.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600" b="1" dirty="0" smtClean="0"/>
              <a:t>Основное питание Волги осуществляется снеговыми (60 % годового стока), грунтовыми (30 %) и дождевыми (10 %) водами. </a:t>
            </a:r>
          </a:p>
          <a:p>
            <a:pPr>
              <a:buNone/>
            </a:pPr>
            <a:r>
              <a:rPr lang="ru-RU" sz="2600" b="1" dirty="0" smtClean="0"/>
              <a:t>Естественный режим характеризуется весенним половодьем (апрель — июнь), малой водностью в период летней и зимней межени и осенними дождевыми паводками (октябрь). </a:t>
            </a:r>
          </a:p>
          <a:p>
            <a:pPr>
              <a:buNone/>
            </a:pPr>
            <a:r>
              <a:rPr lang="ru-RU" sz="2600" b="1" dirty="0" smtClean="0"/>
              <a:t>Годовые колебания уровня Волги до регулирования достигали у Твери 11 м, ниже Камского устья — 15—17 м и у </a:t>
            </a:r>
            <a:r>
              <a:rPr lang="ru-RU" sz="2600" b="1" dirty="0" smtClean="0">
                <a:hlinkClick r:id="rId2" tooltip="Астрахань"/>
              </a:rPr>
              <a:t>Астрахани</a:t>
            </a:r>
            <a:r>
              <a:rPr lang="ru-RU" sz="2600" b="1" dirty="0" smtClean="0"/>
              <a:t> — 3 м. </a:t>
            </a:r>
          </a:p>
          <a:p>
            <a:pPr>
              <a:buNone/>
            </a:pPr>
            <a:r>
              <a:rPr lang="ru-RU" sz="2600" b="1" dirty="0" smtClean="0"/>
              <a:t>С постройкой водохранилищ сток Волги зарегулирован, колебания уровня резко уменьшились. Ниже Волгограда река теряет около 2 % своего расхода на испарение. Максимальные расходы воды в период половодья в прошлом ниже впадения Камы достигали 67 000 м³/сек, а у Волгограда в результате разлива по пойме не превышали 52 000 м³/сек</a:t>
            </a:r>
            <a:r>
              <a:rPr lang="ru-RU" sz="2600" dirty="0" smtClean="0"/>
              <a:t>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Физические сведения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Волга - это не просто крупнейшая река  Европы, пятая по длине в России и шестая - на всём материке Евразии. Это главная улица России.</a:t>
            </a:r>
          </a:p>
          <a:p>
            <a:r>
              <a:rPr lang="ru-RU" dirty="0" smtClean="0"/>
              <a:t>Волга - это символ и любовь России; народ ласково называет реку Волга-матушка.</a:t>
            </a:r>
          </a:p>
          <a:p>
            <a:r>
              <a:rPr lang="ru-RU" dirty="0" smtClean="0"/>
              <a:t>Волга, мать русских рек, "красавица народная, как море полноводная", воспетая в сотнях песен. Каждый зримо представляет, как выплывали "из-за острова на стрежень" острогрудые челны расписной вольницы.</a:t>
            </a:r>
          </a:p>
          <a:p>
            <a:r>
              <a:rPr lang="ru-RU" dirty="0" smtClean="0"/>
              <a:t>Свою любовь к Волге выразили в своих произведениях великие писатели и поэты, художники, музыканты.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Волга, Волга, Волга…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007051"/>
          </a:xfrm>
        </p:spPr>
        <p:txBody>
          <a:bodyPr/>
          <a:lstStyle/>
          <a:p>
            <a:r>
              <a:rPr lang="ru-RU" sz="2800" dirty="0" smtClean="0"/>
              <a:t>Когда-то выбежала Волга</a:t>
            </a:r>
            <a:br>
              <a:rPr lang="ru-RU" sz="2800" dirty="0" smtClean="0"/>
            </a:br>
            <a:r>
              <a:rPr lang="ru-RU" sz="2800" dirty="0" smtClean="0"/>
              <a:t>Послушать голос ветерка,</a:t>
            </a:r>
            <a:br>
              <a:rPr lang="ru-RU" sz="2800" dirty="0" smtClean="0"/>
            </a:br>
            <a:r>
              <a:rPr lang="ru-RU" sz="2800" dirty="0" smtClean="0"/>
              <a:t>Сбежать с Валдая ненадолго</a:t>
            </a:r>
            <a:br>
              <a:rPr lang="ru-RU" sz="2800" dirty="0" smtClean="0"/>
            </a:br>
            <a:r>
              <a:rPr lang="ru-RU" sz="2800" dirty="0" smtClean="0"/>
              <a:t>А получилось – на века.</a:t>
            </a:r>
          </a:p>
          <a:p>
            <a:pPr algn="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Волга – это не просто река, это история, поэзия, музыка, культура и любовь всей России</a:t>
            </a:r>
            <a:endParaRPr lang="ru-RU" sz="2400" dirty="0"/>
          </a:p>
        </p:txBody>
      </p:sp>
      <p:pic>
        <p:nvPicPr>
          <p:cNvPr id="4" name="Picture 9" descr="Монумент Волг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000760" y="1571612"/>
            <a:ext cx="2863847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участок на берегу волги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28794" y="1285860"/>
            <a:ext cx="6002602" cy="480538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 берегу Волги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i="1" dirty="0" err="1" smtClean="0"/>
              <a:t>Образовательные</a:t>
            </a:r>
            <a:r>
              <a:rPr lang="en-US" dirty="0" smtClean="0"/>
              <a:t>: </a:t>
            </a:r>
            <a:endParaRPr lang="ru-RU" dirty="0" smtClean="0"/>
          </a:p>
          <a:p>
            <a:pPr lvl="0"/>
            <a:r>
              <a:rPr lang="en-US" dirty="0" smtClean="0"/>
              <a:t>c</a:t>
            </a:r>
            <a:r>
              <a:rPr lang="ru-RU" dirty="0" smtClean="0"/>
              <a:t>формировать представление о реке и её частях; речной системе и её элементах; элементах речной долины; причинно-следственных связях (зависимость направления течения реки от характера рельефа, режима реки от климата).</a:t>
            </a:r>
          </a:p>
          <a:p>
            <a:pPr lvl="0"/>
            <a:r>
              <a:rPr lang="en-US" i="1" dirty="0" err="1" smtClean="0"/>
              <a:t>Развивающие</a:t>
            </a:r>
            <a:r>
              <a:rPr lang="en-US" dirty="0" smtClean="0"/>
              <a:t>: </a:t>
            </a:r>
            <a:endParaRPr lang="ru-RU" dirty="0" smtClean="0"/>
          </a:p>
          <a:p>
            <a:pPr lvl="0"/>
            <a:r>
              <a:rPr lang="ru-RU" dirty="0" smtClean="0"/>
              <a:t>продолжить формирование умений работать с географической картой, составлять описание географического объекта – реки; умения выделять главное в изучаемом материале; </a:t>
            </a:r>
          </a:p>
          <a:p>
            <a:pPr lvl="0"/>
            <a:r>
              <a:rPr lang="ru-RU" dirty="0" smtClean="0"/>
              <a:t>способствовать развитию общенаучных навыков и умений: анализировать, обобщать, делать выводы.</a:t>
            </a:r>
          </a:p>
          <a:p>
            <a:pPr lvl="0"/>
            <a:r>
              <a:rPr lang="en-US" i="1" dirty="0" err="1" smtClean="0"/>
              <a:t>Воспитательные</a:t>
            </a:r>
            <a:r>
              <a:rPr lang="en-US" dirty="0" smtClean="0"/>
              <a:t>: </a:t>
            </a:r>
            <a:endParaRPr lang="ru-RU" dirty="0" smtClean="0"/>
          </a:p>
          <a:p>
            <a:pPr lvl="0"/>
            <a:r>
              <a:rPr lang="ru-RU" dirty="0" smtClean="0"/>
              <a:t>развивать познавательный интерес к предмету; </a:t>
            </a:r>
          </a:p>
          <a:p>
            <a:pPr lvl="0"/>
            <a:r>
              <a:rPr lang="ru-RU" dirty="0" smtClean="0"/>
              <a:t>продолжить формирование нравственных качеств, сотрудничества и взаимопомощи; </a:t>
            </a:r>
          </a:p>
          <a:p>
            <a:pPr lvl="0"/>
            <a:r>
              <a:rPr lang="ru-RU" dirty="0" smtClean="0"/>
              <a:t>использовать материал урока для воспитания любви к родному краю, бережного отношения к природе.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урока: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Река Волга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14414" y="3000372"/>
            <a:ext cx="4500594" cy="285752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71604" y="214290"/>
            <a:ext cx="6643734" cy="20002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i="1" dirty="0" smtClean="0"/>
              <a:t>О Волге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                              Вот отсюда, именно отсюда,</a:t>
            </a:r>
            <a:br>
              <a:rPr lang="ru-RU" sz="2200" dirty="0" smtClean="0"/>
            </a:br>
            <a:r>
              <a:rPr lang="ru-RU" sz="2200" dirty="0" smtClean="0"/>
              <a:t>                                Из глубины лесного родника</a:t>
            </a:r>
            <a:br>
              <a:rPr lang="ru-RU" sz="2200" dirty="0" smtClean="0"/>
            </a:br>
            <a:r>
              <a:rPr lang="ru-RU" sz="2200" dirty="0" smtClean="0"/>
              <a:t>                         Выбегает голубое чудо-</a:t>
            </a:r>
            <a:br>
              <a:rPr lang="ru-RU" sz="2200" dirty="0" smtClean="0"/>
            </a:br>
            <a:r>
              <a:rPr lang="ru-RU" sz="2200" dirty="0" smtClean="0"/>
              <a:t>                     Русская великая река.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 </a:t>
            </a:r>
            <a:r>
              <a:rPr lang="ru-RU" sz="2200" i="1" dirty="0" smtClean="0"/>
              <a:t>Н. </a:t>
            </a:r>
            <a:r>
              <a:rPr lang="ru-RU" sz="2200" i="1" dirty="0" err="1" smtClean="0"/>
              <a:t>Палькин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2600" b="1" dirty="0" smtClean="0"/>
              <a:t>Волга берёт начало на </a:t>
            </a:r>
            <a:r>
              <a:rPr lang="ru-RU" sz="2600" b="1" dirty="0" smtClean="0">
                <a:hlinkClick r:id="rId2" tooltip="Валдайская возвышенность"/>
              </a:rPr>
              <a:t>Валдайской возвышенности</a:t>
            </a:r>
            <a:r>
              <a:rPr lang="ru-RU" sz="2600" b="1" dirty="0" smtClean="0"/>
              <a:t> (на высоте 228 м), впадает в </a:t>
            </a:r>
            <a:r>
              <a:rPr lang="ru-RU" sz="2600" b="1" dirty="0" smtClean="0">
                <a:hlinkClick r:id="rId3" tooltip="Каспийское море"/>
              </a:rPr>
              <a:t>Каспийское море</a:t>
            </a:r>
            <a:r>
              <a:rPr lang="ru-RU" sz="2600" b="1" dirty="0" smtClean="0"/>
              <a:t>. </a:t>
            </a:r>
          </a:p>
          <a:p>
            <a:pPr>
              <a:buNone/>
            </a:pPr>
            <a:endParaRPr lang="ru-RU" sz="2600" b="1" dirty="0" smtClean="0"/>
          </a:p>
          <a:p>
            <a:r>
              <a:rPr lang="ru-RU" sz="2600" b="1" dirty="0" smtClean="0"/>
              <a:t>Устье лежит на 28 м ниже </a:t>
            </a:r>
            <a:r>
              <a:rPr lang="ru-RU" sz="2600" b="1" dirty="0" smtClean="0">
                <a:hlinkClick r:id="rId4" tooltip="Уровень океана"/>
              </a:rPr>
              <a:t>уровня океана</a:t>
            </a:r>
            <a:r>
              <a:rPr lang="ru-RU" sz="2600" b="1" dirty="0" smtClean="0"/>
              <a:t>. </a:t>
            </a:r>
          </a:p>
          <a:p>
            <a:pPr>
              <a:buNone/>
            </a:pPr>
            <a:endParaRPr lang="ru-RU" sz="2600" b="1" dirty="0" smtClean="0"/>
          </a:p>
          <a:p>
            <a:r>
              <a:rPr lang="ru-RU" sz="2600" b="1" dirty="0" smtClean="0"/>
              <a:t>Общее падение — 256 м. Волга принимает около 200 притоков. Левые притоки многочисленнее и многоводнее правых. Речная система бассейна Волги включает 151 тыс. водотоков (реки, ручьи и временные водотоки) общей протяжённостью 574 тыс. км. </a:t>
            </a:r>
          </a:p>
          <a:p>
            <a:pPr>
              <a:buNone/>
            </a:pPr>
            <a:endParaRPr lang="ru-RU" sz="2600" b="1" dirty="0" smtClean="0"/>
          </a:p>
          <a:p>
            <a:r>
              <a:rPr lang="ru-RU" sz="2600" b="1" dirty="0" smtClean="0"/>
              <a:t>Бассейн Волги занимает около 1/3 Европейской территории России и простирается от Валдайской и </a:t>
            </a:r>
            <a:r>
              <a:rPr lang="ru-RU" sz="2600" b="1" dirty="0" smtClean="0">
                <a:hlinkClick r:id="rId5" tooltip="Среднерусская возвышенность"/>
              </a:rPr>
              <a:t>Среднерусской возвышенностей</a:t>
            </a:r>
            <a:r>
              <a:rPr lang="ru-RU" sz="2600" b="1" dirty="0" smtClean="0"/>
              <a:t> на западе до </a:t>
            </a:r>
            <a:r>
              <a:rPr lang="ru-RU" sz="2600" b="1" dirty="0" smtClean="0">
                <a:hlinkClick r:id="rId6" tooltip="Урал (горы)"/>
              </a:rPr>
              <a:t>Урала</a:t>
            </a:r>
            <a:r>
              <a:rPr lang="ru-RU" sz="2600" b="1" dirty="0" smtClean="0"/>
              <a:t> на востоке. </a:t>
            </a:r>
          </a:p>
          <a:p>
            <a:pPr>
              <a:buNone/>
            </a:pPr>
            <a:endParaRPr lang="ru-RU" sz="2600" b="1" dirty="0" smtClean="0"/>
          </a:p>
          <a:p>
            <a:r>
              <a:rPr lang="ru-RU" sz="2600" b="1" dirty="0" smtClean="0"/>
              <a:t>На широте </a:t>
            </a:r>
            <a:r>
              <a:rPr lang="ru-RU" sz="2600" b="1" dirty="0" smtClean="0">
                <a:hlinkClick r:id="rId7" tooltip="Саратов"/>
              </a:rPr>
              <a:t>Саратова</a:t>
            </a:r>
            <a:r>
              <a:rPr lang="ru-RU" sz="2600" b="1" dirty="0" smtClean="0"/>
              <a:t> бассейн резко суживается и от </a:t>
            </a:r>
            <a:r>
              <a:rPr lang="ru-RU" sz="2600" b="1" dirty="0" smtClean="0">
                <a:hlinkClick r:id="rId8" tooltip="Камышин"/>
              </a:rPr>
              <a:t>Камышина</a:t>
            </a:r>
            <a:r>
              <a:rPr lang="ru-RU" sz="2600" b="1" dirty="0" smtClean="0"/>
              <a:t> до Каспийского моря Волга течёт, не имея притоков. Волгу принято делить на 3 части: верхняя Волга — от истока до устья </a:t>
            </a:r>
            <a:r>
              <a:rPr lang="ru-RU" sz="2600" b="1" dirty="0" smtClean="0">
                <a:hlinkClick r:id="rId9" tooltip="Ока (река)"/>
              </a:rPr>
              <a:t>Оки</a:t>
            </a:r>
            <a:r>
              <a:rPr lang="ru-RU" sz="2600" b="1" dirty="0" smtClean="0"/>
              <a:t>, средняя Волга — от впадения Оки до устья </a:t>
            </a:r>
            <a:r>
              <a:rPr lang="ru-RU" sz="2600" b="1" dirty="0" smtClean="0">
                <a:hlinkClick r:id="rId10" tooltip="Кама (река)"/>
              </a:rPr>
              <a:t>Камы</a:t>
            </a:r>
            <a:r>
              <a:rPr lang="ru-RU" sz="2600" b="1" dirty="0" smtClean="0"/>
              <a:t> и нижняя Волга — от впадения Камы до устья.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Географические сведения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5" descr="2oulav-7y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28662" y="2143116"/>
            <a:ext cx="7500990" cy="385765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Река Волга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</a:t>
            </a:r>
          </a:p>
          <a:p>
            <a:r>
              <a:rPr lang="ru-RU" dirty="0" smtClean="0"/>
              <a:t>   </a:t>
            </a:r>
            <a:r>
              <a:rPr lang="ru-RU" i="1" dirty="0" smtClean="0"/>
              <a:t> </a:t>
            </a:r>
            <a:r>
              <a:rPr lang="ru-RU" sz="3200" i="1" dirty="0" smtClean="0"/>
              <a:t>Река</a:t>
            </a:r>
            <a:r>
              <a:rPr lang="ru-RU" sz="3200" dirty="0" smtClean="0"/>
              <a:t>- природный водный поток (водоток), текущий в выработанном им углублении — постоянном естественном русле и питающийся за счёт поверхностного и подземного стока с его бассейна.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Что такое река?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i="1" dirty="0" smtClean="0"/>
              <a:t>Исток</a:t>
            </a:r>
            <a:r>
              <a:rPr lang="ru-RU" sz="2800" dirty="0" smtClean="0"/>
              <a:t> - начало реки.</a:t>
            </a:r>
          </a:p>
          <a:p>
            <a:r>
              <a:rPr lang="ru-RU" sz="2800" dirty="0" smtClean="0"/>
              <a:t>      </a:t>
            </a:r>
            <a:r>
              <a:rPr lang="ru-RU" sz="2800" i="1" dirty="0" smtClean="0"/>
              <a:t>Устье</a:t>
            </a:r>
            <a:r>
              <a:rPr lang="ru-RU" sz="2800" dirty="0" smtClean="0"/>
              <a:t> - место впадения реки в другую, море, озеро, океан.</a:t>
            </a:r>
          </a:p>
          <a:p>
            <a:r>
              <a:rPr lang="ru-RU" sz="2800" dirty="0" smtClean="0"/>
              <a:t>      </a:t>
            </a:r>
            <a:r>
              <a:rPr lang="ru-RU" sz="2800" i="1" dirty="0" smtClean="0"/>
              <a:t>Приток</a:t>
            </a:r>
            <a:r>
              <a:rPr lang="ru-RU" sz="2800" dirty="0" smtClean="0"/>
              <a:t> -ручейки, впадающие в реку.</a:t>
            </a:r>
          </a:p>
          <a:p>
            <a:r>
              <a:rPr lang="ru-RU" sz="2800" dirty="0" smtClean="0"/>
              <a:t>      </a:t>
            </a:r>
            <a:r>
              <a:rPr lang="ru-RU" sz="2800" i="1" dirty="0" smtClean="0"/>
              <a:t>Речная система </a:t>
            </a:r>
            <a:r>
              <a:rPr lang="ru-RU" sz="2800" dirty="0" smtClean="0"/>
              <a:t>- река со всеми притоками.</a:t>
            </a:r>
          </a:p>
          <a:p>
            <a:r>
              <a:rPr lang="ru-RU" sz="2800" dirty="0" smtClean="0"/>
              <a:t>      </a:t>
            </a:r>
            <a:r>
              <a:rPr lang="ru-RU" sz="2800" i="1" dirty="0" smtClean="0"/>
              <a:t>Бассейн реки </a:t>
            </a:r>
            <a:r>
              <a:rPr lang="ru-RU" sz="2800" dirty="0" smtClean="0"/>
              <a:t>- территория, с которой стекает вода в реку и её притоки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Какие части имеет река?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864175"/>
          </a:xfrm>
        </p:spPr>
        <p:txBody>
          <a:bodyPr/>
          <a:lstStyle/>
          <a:p>
            <a:r>
              <a:rPr lang="ru-RU" dirty="0" smtClean="0"/>
              <a:t>Если мысленно перевернуть карту так, чтобы устье реки оказалось внизу, то можно увидеть, как речная система превращается в дерево с раскидистой кроной.</a:t>
            </a:r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42976" y="1214422"/>
            <a:ext cx="7215238" cy="3929090"/>
          </a:xfrm>
        </p:spPr>
        <p:txBody>
          <a:bodyPr>
            <a:normAutofit fontScale="90000"/>
          </a:bodyPr>
          <a:lstStyle/>
          <a:p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Безымянный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500174"/>
            <a:ext cx="7287643" cy="4439270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Главная река - ствол дерева, её притоки - ветви.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41</TotalTime>
  <Words>419</Words>
  <Application>Microsoft Office PowerPoint</Application>
  <PresentationFormat>Экран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«ВОЛГА – ВЕЛИКАЯ РЕКА РОССИИ» </vt:lpstr>
      <vt:lpstr>Цель урока:</vt:lpstr>
      <vt:lpstr>     О Волге                                 Вот отсюда, именно отсюда,                                 Из глубины лесного родника                          Выбегает голубое чудо-                      Русская великая река.                              Н. Палькин  </vt:lpstr>
      <vt:lpstr>Географические сведения</vt:lpstr>
      <vt:lpstr>Река Волга</vt:lpstr>
      <vt:lpstr>Что такое река?</vt:lpstr>
      <vt:lpstr>Какие части имеет река?</vt:lpstr>
      <vt:lpstr>                        </vt:lpstr>
      <vt:lpstr>Главная река - ствол дерева, её притоки - ветви.</vt:lpstr>
      <vt:lpstr>Физические сведения</vt:lpstr>
      <vt:lpstr>Волга, Волга, Волга…</vt:lpstr>
      <vt:lpstr>Волга – это не просто река, это история, поэзия, музыка, культура и любовь всей России</vt:lpstr>
      <vt:lpstr>На берегу Волги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«ВОЛГА – ВЕЛИКАЯ РЕКА РОССИИ»</dc:title>
  <dc:creator>Симья</dc:creator>
  <cp:lastModifiedBy>revaz</cp:lastModifiedBy>
  <cp:revision>5</cp:revision>
  <dcterms:created xsi:type="dcterms:W3CDTF">2012-01-04T10:33:51Z</dcterms:created>
  <dcterms:modified xsi:type="dcterms:W3CDTF">2012-03-29T19:26:12Z</dcterms:modified>
</cp:coreProperties>
</file>