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5" r:id="rId4"/>
    <p:sldId id="293" r:id="rId5"/>
    <p:sldId id="276" r:id="rId6"/>
    <p:sldId id="277" r:id="rId7"/>
    <p:sldId id="278" r:id="rId8"/>
    <p:sldId id="294" r:id="rId9"/>
    <p:sldId id="279" r:id="rId10"/>
    <p:sldId id="281" r:id="rId11"/>
    <p:sldId id="282" r:id="rId12"/>
    <p:sldId id="283" r:id="rId13"/>
    <p:sldId id="285" r:id="rId14"/>
    <p:sldId id="286" r:id="rId15"/>
    <p:sldId id="287" r:id="rId16"/>
    <p:sldId id="295" r:id="rId17"/>
    <p:sldId id="290" r:id="rId18"/>
    <p:sldId id="288" r:id="rId19"/>
    <p:sldId id="289" r:id="rId20"/>
    <p:sldId id="291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15" autoAdjust="0"/>
  </p:normalViewPr>
  <p:slideViewPr>
    <p:cSldViewPr>
      <p:cViewPr varScale="1">
        <p:scale>
          <a:sx n="90" d="100"/>
          <a:sy n="90" d="100"/>
        </p:scale>
        <p:origin x="-11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учащихся 6 "А" класса в празднике "День ЗДОРОВЬЯ"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принимали активое участие</c:v>
                </c:pt>
                <c:pt idx="1">
                  <c:v>участвовали только в одном конкурсе</c:v>
                </c:pt>
                <c:pt idx="2">
                  <c:v>не принимали участие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749113597642405"/>
          <c:y val="0.16091915928591546"/>
          <c:w val="0.34373693419901485"/>
          <c:h val="0.63607118221496362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765104014775945"/>
          <c:y val="0.10368041331827346"/>
          <c:w val="0.45789941187907107"/>
          <c:h val="0.814602110906349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суточные нормы белков, жиров  углеводов в пище школьника 7-10 лет (в граммах)</c:v>
                </c:pt>
              </c:strCache>
            </c:strRef>
          </c:tx>
          <c:dLbls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</c:v>
                </c:pt>
                <c:pt idx="1">
                  <c:v>100</c:v>
                </c:pt>
                <c:pt idx="2">
                  <c:v>390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sz="3600"/>
          </a:pPr>
          <a:endParaRPr lang="ru-R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7-10 лет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110</c:v>
                </c:pt>
                <c:pt idx="2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11-15 лет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15-18 лет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300</c:v>
                </c:pt>
                <c:pt idx="1">
                  <c:v>390</c:v>
                </c:pt>
                <c:pt idx="2">
                  <c:v>450</c:v>
                </c:pt>
              </c:numCache>
            </c:numRef>
          </c:val>
        </c:ser>
        <c:shape val="box"/>
        <c:axId val="116045312"/>
        <c:axId val="116046848"/>
        <c:axId val="0"/>
      </c:bar3DChart>
      <c:catAx>
        <c:axId val="11604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16046848"/>
        <c:crosses val="autoZero"/>
        <c:auto val="1"/>
        <c:lblAlgn val="ctr"/>
        <c:lblOffset val="100"/>
      </c:catAx>
      <c:valAx>
        <c:axId val="116046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16045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32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Дневная норма питания школьника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утренний завтрак</c:v>
                </c:pt>
                <c:pt idx="1">
                  <c:v>второй завтрак</c:v>
                </c:pt>
                <c:pt idx="2">
                  <c:v>обед</c:v>
                </c:pt>
                <c:pt idx="3">
                  <c:v>полдник</c:v>
                </c:pt>
                <c:pt idx="4">
                  <c:v>ужин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0.15000000000000016</c:v>
                </c:pt>
                <c:pt idx="2">
                  <c:v>0.4</c:v>
                </c:pt>
                <c:pt idx="3">
                  <c:v>0.1</c:v>
                </c:pt>
                <c:pt idx="4">
                  <c:v>0.15000000000000016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1444582585071603"/>
          <c:y val="4.7260891717606134E-2"/>
          <c:w val="0.28555417414928463"/>
          <c:h val="0.95273904420149336"/>
        </c:manualLayout>
      </c:layout>
      <c:txPr>
        <a:bodyPr/>
        <a:lstStyle/>
        <a:p>
          <a:pPr>
            <a:defRPr sz="32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904456290204643"/>
          <c:y val="0.13326226145722353"/>
          <c:w val="0.58685165998986966"/>
          <c:h val="0.5161649611728945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витанима А в продуктах питания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печень</c:v>
                </c:pt>
                <c:pt idx="1">
                  <c:v>масло сливочное</c:v>
                </c:pt>
                <c:pt idx="2">
                  <c:v>сметана</c:v>
                </c:pt>
                <c:pt idx="3">
                  <c:v>творог</c:v>
                </c:pt>
                <c:pt idx="4">
                  <c:v>сельдь</c:v>
                </c:pt>
                <c:pt idx="5">
                  <c:v>молоко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15000</c:v>
                </c:pt>
                <c:pt idx="1">
                  <c:v>2000</c:v>
                </c:pt>
                <c:pt idx="2">
                  <c:v>700</c:v>
                </c:pt>
                <c:pt idx="3">
                  <c:v>460</c:v>
                </c:pt>
                <c:pt idx="4">
                  <c:v>110</c:v>
                </c:pt>
                <c:pt idx="5">
                  <c:v>90</c:v>
                </c:pt>
              </c:numCache>
            </c:numRef>
          </c:val>
        </c:ser>
        <c:shape val="box"/>
        <c:axId val="123057664"/>
        <c:axId val="123059200"/>
        <c:axId val="120243520"/>
      </c:bar3DChart>
      <c:catAx>
        <c:axId val="123057664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23059200"/>
        <c:crosses val="autoZero"/>
        <c:auto val="1"/>
        <c:lblAlgn val="ctr"/>
        <c:lblOffset val="100"/>
      </c:catAx>
      <c:valAx>
        <c:axId val="123059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23057664"/>
        <c:crosses val="autoZero"/>
        <c:crossBetween val="between"/>
      </c:valAx>
      <c:serAx>
        <c:axId val="120243520"/>
        <c:scaling>
          <c:orientation val="minMax"/>
        </c:scaling>
        <c:delete val="1"/>
        <c:axPos val="b"/>
        <c:tickLblPos val="none"/>
        <c:crossAx val="123059200"/>
        <c:crosses val="autoZero"/>
      </c:serAx>
    </c:plotArea>
    <c:legend>
      <c:legendPos val="r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32638025509971"/>
          <c:y val="2.973092875968851E-2"/>
          <c:w val="0.59253211769581438"/>
          <c:h val="0.756921511934921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в продуктах питания витамина А (каротина)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морковь</c:v>
                </c:pt>
                <c:pt idx="1">
                  <c:v>зелень петрушки</c:v>
                </c:pt>
                <c:pt idx="2">
                  <c:v>Щавель, рябина</c:v>
                </c:pt>
                <c:pt idx="3">
                  <c:v>Салат</c:v>
                </c:pt>
                <c:pt idx="4">
                  <c:v>Чернослив</c:v>
                </c:pt>
                <c:pt idx="5">
                  <c:v>Тыква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13000</c:v>
                </c:pt>
                <c:pt idx="1">
                  <c:v>10000</c:v>
                </c:pt>
                <c:pt idx="2">
                  <c:v>10000</c:v>
                </c:pt>
                <c:pt idx="3">
                  <c:v>3200</c:v>
                </c:pt>
                <c:pt idx="4">
                  <c:v>2000</c:v>
                </c:pt>
                <c:pt idx="5">
                  <c:v>1600</c:v>
                </c:pt>
              </c:numCache>
            </c:numRef>
          </c:val>
        </c:ser>
        <c:shape val="box"/>
        <c:axId val="123386880"/>
        <c:axId val="123388672"/>
        <c:axId val="123380160"/>
      </c:bar3DChart>
      <c:catAx>
        <c:axId val="12338688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3388672"/>
        <c:crosses val="autoZero"/>
        <c:auto val="1"/>
        <c:lblAlgn val="ctr"/>
        <c:lblOffset val="100"/>
      </c:catAx>
      <c:valAx>
        <c:axId val="123388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3386880"/>
        <c:crosses val="autoZero"/>
        <c:crossBetween val="between"/>
      </c:valAx>
      <c:serAx>
        <c:axId val="123380160"/>
        <c:scaling>
          <c:orientation val="minMax"/>
        </c:scaling>
        <c:delete val="1"/>
        <c:axPos val="b"/>
        <c:tickLblPos val="none"/>
        <c:crossAx val="123388672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72251392917990387"/>
          <c:y val="0.20350493425797242"/>
          <c:w val="0.27748607082009552"/>
          <c:h val="0.53190642925112519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Витамин С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Содержане витамина С в продуктах питания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броколи</c:v>
                </c:pt>
                <c:pt idx="1">
                  <c:v>петрушка</c:v>
                </c:pt>
                <c:pt idx="2">
                  <c:v>редька</c:v>
                </c:pt>
                <c:pt idx="3">
                  <c:v>лимон и лимонный сок</c:v>
                </c:pt>
                <c:pt idx="4">
                  <c:v>клубника </c:v>
                </c:pt>
                <c:pt idx="5">
                  <c:v>капуста цветная свежая</c:v>
                </c:pt>
                <c:pt idx="6">
                  <c:v>перец зеленый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120</c:v>
                </c:pt>
                <c:pt idx="1">
                  <c:v>193</c:v>
                </c:pt>
                <c:pt idx="2">
                  <c:v>136</c:v>
                </c:pt>
                <c:pt idx="3">
                  <c:v>50</c:v>
                </c:pt>
                <c:pt idx="4">
                  <c:v>60</c:v>
                </c:pt>
                <c:pt idx="5">
                  <c:v>69</c:v>
                </c:pt>
                <c:pt idx="6">
                  <c:v>100</c:v>
                </c:pt>
              </c:numCache>
            </c:numRef>
          </c:val>
        </c:ser>
        <c:shape val="box"/>
        <c:axId val="132317184"/>
        <c:axId val="132318720"/>
        <c:axId val="0"/>
      </c:bar3DChart>
      <c:catAx>
        <c:axId val="13231718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2318720"/>
        <c:crosses val="autoZero"/>
        <c:auto val="1"/>
        <c:lblAlgn val="ctr"/>
        <c:lblOffset val="100"/>
      </c:catAx>
      <c:valAx>
        <c:axId val="132318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231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77763963715189"/>
          <c:y val="0.59678681678943002"/>
          <c:w val="0.29445043053828795"/>
          <c:h val="0.29886589651982243"/>
        </c:manualLayout>
      </c:layout>
    </c:legend>
    <c:plotVisOnly val="1"/>
  </c:chart>
  <c:txPr>
    <a:bodyPr/>
    <a:lstStyle/>
    <a:p>
      <a:pPr>
        <a:defRPr sz="24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8.1288360747441363E-2"/>
          <c:y val="0.13479356994521977"/>
          <c:w val="0.72534362653662265"/>
          <c:h val="0.46146346987086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Витамин D (МЕ/100г.)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Рыба</c:v>
                </c:pt>
                <c:pt idx="1">
                  <c:v>Желтки яиц</c:v>
                </c:pt>
                <c:pt idx="2">
                  <c:v>Масло сливочное</c:v>
                </c:pt>
                <c:pt idx="3">
                  <c:v>Печень </c:v>
                </c:pt>
                <c:pt idx="4">
                  <c:v>Масло сливочное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350</c:v>
                </c:pt>
                <c:pt idx="1">
                  <c:v>200</c:v>
                </c:pt>
                <c:pt idx="2">
                  <c:v>100</c:v>
                </c:pt>
                <c:pt idx="3">
                  <c:v>60</c:v>
                </c:pt>
                <c:pt idx="4">
                  <c:v>50</c:v>
                </c:pt>
              </c:numCache>
            </c:numRef>
          </c:val>
        </c:ser>
        <c:shape val="box"/>
        <c:axId val="120947840"/>
        <c:axId val="120949376"/>
        <c:axId val="0"/>
      </c:bar3DChart>
      <c:catAx>
        <c:axId val="120947840"/>
        <c:scaling>
          <c:orientation val="minMax"/>
        </c:scaling>
        <c:axPos val="b"/>
        <c:tickLblPos val="nextTo"/>
        <c:crossAx val="120949376"/>
        <c:crosses val="autoZero"/>
        <c:auto val="1"/>
        <c:lblAlgn val="ctr"/>
        <c:lblOffset val="100"/>
      </c:catAx>
      <c:valAx>
        <c:axId val="120949376"/>
        <c:scaling>
          <c:orientation val="minMax"/>
        </c:scaling>
        <c:axPos val="l"/>
        <c:majorGridlines/>
        <c:numFmt formatCode="General" sourceLinked="1"/>
        <c:tickLblPos val="nextTo"/>
        <c:crossAx val="1209478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4786599591717737"/>
          <c:w val="0.63976181102362373"/>
          <c:h val="0.7495228200641586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Лист1!$A$1:$A$4</c:f>
              <c:strCache>
                <c:ptCount val="4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  <c:pt idx="3">
                  <c:v>минеральные соли, витамины и вода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15</c:v>
                </c:pt>
                <c:pt idx="1">
                  <c:v>8</c:v>
                </c:pt>
                <c:pt idx="2">
                  <c:v>66</c:v>
                </c:pt>
                <c:pt idx="3">
                  <c:v>11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0.16794</cdr:x>
      <cdr:y>0.00058</cdr:y>
    </cdr:from>
    <cdr:to>
      <cdr:x>0.31715</cdr:x>
      <cdr:y>0.11195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8888" y="2629"/>
          <a:ext cx="12961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accent6">
                  <a:lumMod val="75000"/>
                </a:schemeClr>
              </a:solidFill>
            </a:rPr>
            <a:t>Угол 18</a:t>
          </a:r>
          <a:r>
            <a:rPr lang="ru-RU" sz="2400" baseline="30000" dirty="0" smtClean="0">
              <a:solidFill>
                <a:schemeClr val="accent6">
                  <a:lumMod val="75000"/>
                </a:schemeClr>
              </a:solidFill>
            </a:rPr>
            <a:t>0</a:t>
          </a:r>
          <a:r>
            <a:rPr lang="ru-RU" sz="2400" dirty="0" smtClean="0">
              <a:solidFill>
                <a:schemeClr val="accent6">
                  <a:lumMod val="75000"/>
                </a:schemeClr>
              </a:solidFill>
            </a:rPr>
            <a:t> </a:t>
          </a:r>
          <a:endParaRPr lang="ru-RU" sz="2400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0.25514</cdr:y>
    </cdr:from>
    <cdr:to>
      <cdr:x>0.17623</cdr:x>
      <cdr:y>0.41424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154757"/>
          <a:ext cx="153089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Угол 108</a:t>
          </a:r>
          <a:r>
            <a:rPr lang="ru-RU" sz="2400" baseline="30000" dirty="0" smtClean="0">
              <a:solidFill>
                <a:schemeClr val="accent1">
                  <a:lumMod val="50000"/>
                </a:schemeClr>
              </a:solidFill>
            </a:rPr>
            <a:t>0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0.47644</cdr:x>
      <cdr:y>0.12786</cdr:y>
    </cdr:from>
    <cdr:to>
      <cdr:x>0.64462</cdr:x>
      <cdr:y>0.25514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3968" y="578693"/>
          <a:ext cx="151216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2">
                  <a:lumMod val="50000"/>
                </a:schemeClr>
              </a:solidFill>
            </a:rPr>
            <a:t>Угол 216</a:t>
          </a:r>
          <a:r>
            <a:rPr lang="ru-RU" sz="2400" baseline="30000" dirty="0" smtClean="0">
              <a:solidFill>
                <a:schemeClr val="bg2">
                  <a:lumMod val="50000"/>
                </a:schemeClr>
              </a:solidFill>
            </a:rPr>
            <a:t>0</a:t>
          </a:r>
          <a:endParaRPr lang="ru-RU" sz="2400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0.5175</cdr:x>
      <cdr:y>0.1212</cdr:y>
    </cdr:from>
    <cdr:to>
      <cdr:x>0.66625</cdr:x>
      <cdr:y>0.24573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58816" y="560660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0.1212</cdr:y>
    </cdr:from>
    <cdr:to>
      <cdr:x>0.64875</cdr:x>
      <cdr:y>0.26129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14800" y="560660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rgbClr val="0070C0"/>
              </a:solidFill>
            </a:rPr>
            <a:t>66</a:t>
          </a:r>
          <a:r>
            <a:rPr lang="ru-RU" sz="3200" baseline="30000" dirty="0" smtClean="0">
              <a:solidFill>
                <a:srgbClr val="0070C0"/>
              </a:solidFill>
            </a:rPr>
            <a:t>0</a:t>
          </a:r>
          <a:endParaRPr lang="ru-RU" sz="32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0.5525</cdr:x>
      <cdr:y>0.46365</cdr:y>
    </cdr:from>
    <cdr:to>
      <cdr:x>0.6925</cdr:x>
      <cdr:y>0.65044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46848" y="2144836"/>
          <a:ext cx="115212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rgbClr val="00B050"/>
              </a:solidFill>
            </a:rPr>
            <a:t>60</a:t>
          </a:r>
          <a:r>
            <a:rPr lang="ru-RU" sz="3200" baseline="30000" dirty="0" smtClean="0">
              <a:solidFill>
                <a:srgbClr val="00B050"/>
              </a:solidFill>
            </a:rPr>
            <a:t>0</a:t>
          </a:r>
          <a:endParaRPr lang="ru-RU" sz="3200" dirty="0">
            <a:solidFill>
              <a:srgbClr val="00B05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0.02778</cdr:x>
      <cdr:y>0.1131</cdr:y>
    </cdr:from>
    <cdr:to>
      <cdr:x>0.14063</cdr:x>
      <cdr:y>0.22917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361950"/>
          <a:ext cx="6191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мг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Microsoft_Office_Excel9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707904" cy="28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8111" y="2610683"/>
            <a:ext cx="85458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41680"/>
            <a:ext cx="88204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Круговые и столбчатые диаграммы. Путешествие в мир продуктов 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0"/>
            <a:ext cx="5580112" cy="14847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математики в 6 классе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Бокарева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О.С</a:t>
            </a:r>
            <a:r>
              <a:rPr lang="ru-RU" spc="5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spc="5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spc="50" dirty="0" err="1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Еринская</a:t>
            </a:r>
            <a:r>
              <a:rPr lang="ru-RU" sz="2000" spc="5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</a:t>
            </a:r>
          </a:p>
          <a:p>
            <a:r>
              <a:rPr lang="ru-RU" sz="2000" spc="5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Подольский район, Московская область</a:t>
            </a:r>
            <a:endParaRPr lang="ru-RU" sz="2000" spc="5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721080" cy="1700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Диаграмма 3. Суточные нормы белков, жиров, углеводов в рационе школьника (11-15 лет)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56490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234</a:t>
            </a:r>
            <a:r>
              <a:rPr lang="ru-RU" sz="3200" baseline="30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Диаграмма 4. Суточная потребность белков, жиров и углеводов в рационе школьника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Диаграмма 5. Дневная норма питания школьника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Диаграмма 6. Содержание витамина А в продуктах питания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4544" y="1196752"/>
          <a:ext cx="9468544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Диаграмма 7. Содержание в продуктах витамина А (каротина)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Диаграмма 8. Содержание витамина С в продуктах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Диаграмма 9. Содержание витамина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ru-RU" dirty="0" smtClean="0">
                <a:solidFill>
                  <a:srgbClr val="FF0000"/>
                </a:solidFill>
              </a:rPr>
              <a:t> в продуктах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Продукты Содержание витамина Д,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МЕ/100 г Сельдь 294 - 1676 Сметана 50 Лосось (консервы) 200 - 800 Печень говяжья 45 Печень свиная 44 Печень домашней птицы 55 Макрель 304 - 405 Масло сливочное 10 - 150 Молоко средней жирности 2 Желтки яиц 45-390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1412776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2654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Откройте окно программы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Microsoft Excel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Заполните таблицу: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Ячейка А1 белки; ячейка А2 жиры; 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ячейка А3 углеводы; ячейка А4 минеральные соли, витамины и вода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Ячейки с В1 по В4 значения содержания элементов в продукте питания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Выделите заполненную область таблицы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Алгоритм построения диаграммы в программе </a:t>
            </a:r>
            <a:r>
              <a:rPr lang="en-US" dirty="0" smtClean="0">
                <a:solidFill>
                  <a:srgbClr val="FF0000"/>
                </a:solidFill>
              </a:rPr>
              <a:t> Microsoft </a:t>
            </a:r>
            <a:r>
              <a:rPr lang="en-US" dirty="0" smtClean="0"/>
              <a:t>Excel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605" y="0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углом вверх 8"/>
          <p:cNvSpPr/>
          <p:nvPr/>
        </p:nvSpPr>
        <p:spPr>
          <a:xfrm>
            <a:off x="4067944" y="620688"/>
            <a:ext cx="2304256" cy="2880320"/>
          </a:xfrm>
          <a:prstGeom prst="bentUpArrow">
            <a:avLst/>
          </a:pr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>
            <a:off x="4716016" y="4941168"/>
            <a:ext cx="72008" cy="457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4139952" y="620688"/>
            <a:ext cx="2448272" cy="4536504"/>
          </a:xfrm>
          <a:prstGeom prst="bentUpArrow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803073" y="5489848"/>
          <a:ext cx="4340927" cy="1368152"/>
        </p:xfrm>
        <a:graphic>
          <a:graphicData uri="http://schemas.openxmlformats.org/presentationml/2006/ole">
            <p:oleObj spid="_x0000_s2055" name="Worksheet" r:id="rId4" imgW="2447856" imgH="7715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191000" cy="4724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Выберите в горизонтальном меню вкладку вставка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4005064"/>
            <a:ext cx="324036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Алгоритм построения диаграмм с помощью программы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MICROSOFT EXCEL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1556792"/>
            <a:ext cx="288032" cy="3693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683568" y="1916832"/>
            <a:ext cx="1008112" cy="3096344"/>
          </a:xfrm>
          <a:prstGeom prst="upArrow">
            <a:avLst/>
          </a:prstGeom>
          <a:solidFill>
            <a:srgbClr val="C0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4048" y="1556792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Выберите тип диаграммы круговая или гистограмма (столбчатая)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58052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Нажмите 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7380312" y="5445224"/>
            <a:ext cx="936104" cy="864096"/>
          </a:xfrm>
          <a:prstGeom prst="upArrow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554162"/>
          <a:ext cx="9144000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Создание диаграммы с помощью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Microsoft Excel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Диаграмма 10  Грецкие орехи пищевая ценность на 100 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1484784"/>
          <a:ext cx="4112457" cy="1296144"/>
        </p:xfrm>
        <a:graphic>
          <a:graphicData uri="http://schemas.openxmlformats.org/presentationml/2006/ole">
            <p:oleObj spid="_x0000_s19458" name="Лист" r:id="rId4" imgW="2447856" imgH="77152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900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обучение навыкам построения, чтения и работы с круговыми и столбчатыми диаграммами</a:t>
            </a:r>
          </a:p>
          <a:p>
            <a:pPr>
              <a:buNone/>
            </a:pPr>
            <a:r>
              <a:rPr lang="ru-RU" sz="5900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: отработка умений и навыков построения, чтения и работы с круговыми и столбчатыми диаграммами; формирование умений анализировать диаграммы, делать выводы</a:t>
            </a:r>
          </a:p>
          <a:p>
            <a:pPr>
              <a:buNone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: развитие логического мышления, памяти, аккуратности, совершенствование основных мыслительных операций: анализ, синтез, наблюдение  развитие представлений о здоровом образе жизни и рационе питания школьника, о потребности организма в витаминах</a:t>
            </a:r>
          </a:p>
          <a:p>
            <a:pPr>
              <a:buNone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: воспитание культуры труда, продолжить формирование познавательного интереса к предмету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838200"/>
          </a:xfrm>
        </p:spPr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 задачи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Какие типы диаграмм вам известны?</a:t>
            </a:r>
          </a:p>
          <a:p>
            <a:pPr marL="514350" indent="-51435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Для чего люди используют круговые диаграммы?</a:t>
            </a:r>
          </a:p>
          <a:p>
            <a:pPr marL="514350" indent="-51435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Каждый учащийся говорит: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на уроке я узнал (понял):…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Итог урока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265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Посмотрите на этикетки 2 любых продуктов: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Составьте диаграмму: соотношение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белков; жиров; углеводов; воды,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витаминов и минеральных веществ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каждом из этих продуктов (по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возможности : на компьютере (см.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алгоритм) или в тетради)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Найдите: </a:t>
            </a:r>
          </a:p>
          <a:p>
            <a:r>
              <a:rPr lang="ru-RU" dirty="0" smtClean="0"/>
              <a:t>а) 15% от 100;                б) 20% от 400;  </a:t>
            </a:r>
          </a:p>
          <a:p>
            <a:r>
              <a:rPr lang="ru-RU" dirty="0" smtClean="0"/>
              <a:t>в) 50% от 700;                 г) 110% от 200</a:t>
            </a:r>
          </a:p>
          <a:p>
            <a:r>
              <a:rPr lang="ru-RU" dirty="0" smtClean="0"/>
              <a:t>2) Найдите какой процент составляет</a:t>
            </a:r>
          </a:p>
          <a:p>
            <a:r>
              <a:rPr lang="ru-RU" dirty="0" smtClean="0"/>
              <a:t>а) число 40 от 160</a:t>
            </a:r>
          </a:p>
          <a:p>
            <a:r>
              <a:rPr lang="ru-RU" dirty="0" smtClean="0"/>
              <a:t>б) число 10 от 50</a:t>
            </a:r>
          </a:p>
          <a:p>
            <a:r>
              <a:rPr lang="ru-RU" dirty="0" smtClean="0"/>
              <a:t>в) число 30 от 60</a:t>
            </a:r>
          </a:p>
          <a:p>
            <a:r>
              <a:rPr lang="ru-RU" dirty="0" smtClean="0"/>
              <a:t> г) число 6 от 600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Устный счет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844824"/>
            <a:ext cx="98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564904"/>
            <a:ext cx="140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350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2360" y="1844824"/>
            <a:ext cx="998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37846" y="2564904"/>
            <a:ext cx="140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645024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4365104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013176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5589240"/>
            <a:ext cx="1512168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Что такое диаграмма?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Какие виды диаграмм вам известны? 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Что такое круговая диаграмма? Для чего и где она используется?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Расскажите как построить круговую диаграмму?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учащимся: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Расчеты для построения круговой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диаграммы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Приняли активное участие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Участвовали только в одном конкурсе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 участвовали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Таблица 1. Участие учащихся 6 «А» класса в празднике «День здоровья»</a:t>
            </a:r>
            <a:endParaRPr lang="ru-RU" sz="3600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707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360 : 20 = 18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1 человек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12 : 20 ∙ 100 = 60% - приняли активное участие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: 20 ∙ 100  = 30% - участвовали только в одном конкурсе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: 20 ∙ 100 = 10% - не принимали участие </a:t>
            </a:r>
          </a:p>
          <a:p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2048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12 ∙ 18 = 216</a:t>
            </a:r>
            <a:r>
              <a:rPr lang="ru-RU" sz="2400" baseline="30000" dirty="0" smtClean="0">
                <a:solidFill>
                  <a:srgbClr val="00B050"/>
                </a:solidFill>
              </a:rPr>
              <a:t>0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7809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9900"/>
                </a:solidFill>
              </a:rPr>
              <a:t>6 ∙ 18 = 108</a:t>
            </a:r>
            <a:r>
              <a:rPr lang="ru-RU" sz="2400" baseline="30000" dirty="0" smtClean="0">
                <a:solidFill>
                  <a:srgbClr val="009900"/>
                </a:solidFill>
              </a:rPr>
              <a:t>0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3569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2 ∙ 18 = 36</a:t>
            </a:r>
            <a:r>
              <a:rPr lang="ru-RU" sz="2400" baseline="30000" dirty="0" smtClean="0">
                <a:solidFill>
                  <a:srgbClr val="00B050"/>
                </a:solidFill>
              </a:rPr>
              <a:t>0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7890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360</a:t>
            </a:r>
            <a:r>
              <a:rPr lang="ru-RU" sz="2400" baseline="30000" dirty="0" smtClean="0"/>
              <a:t>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4163"/>
          <a:ext cx="8991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cs typeface="Times New Roman" pitchFamily="18" charset="0"/>
              </a:rPr>
              <a:t>Диаграмма 1 участие учащихся 6 «А» класса  в «ДНЕ ЗДОРОВЬЯ»</a:t>
            </a:r>
            <a:endParaRPr lang="ru-RU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Количество учащихся (чел)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Диаграмма 2 Участие учащихся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6 «А» класса в «ДНЕ ЗДОРОВЬЯ»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5445224"/>
            <a:ext cx="7200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75656" y="2348880"/>
            <a:ext cx="936104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789040"/>
            <a:ext cx="93610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869160"/>
            <a:ext cx="864096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91680" y="32849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436510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494116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 2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206084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2852936"/>
            <a:ext cx="28803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3717032"/>
            <a:ext cx="28803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372200" y="19888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Приняли активное участие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372200" y="263691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Участвовали только в одном конкурсе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516216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принимали участие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Упражнения для глаз: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Физкультминутка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47864" y="2420888"/>
            <a:ext cx="0" cy="1512168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899592" y="3933056"/>
            <a:ext cx="2448272" cy="0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899592" y="2348880"/>
            <a:ext cx="0" cy="1584176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99592" y="2420888"/>
            <a:ext cx="2448272" cy="0"/>
          </a:xfrm>
          <a:prstGeom prst="straightConnector1">
            <a:avLst/>
          </a:prstGeom>
          <a:ln w="127000" cmpd="sng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499992" y="2276872"/>
            <a:ext cx="2520280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499992" y="2348880"/>
            <a:ext cx="2448272" cy="1512168"/>
          </a:xfrm>
          <a:prstGeom prst="straightConnector1">
            <a:avLst/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572000" y="2348880"/>
            <a:ext cx="2376264" cy="1512168"/>
          </a:xfrm>
          <a:prstGeom prst="straightConnector1">
            <a:avLst/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4163"/>
          <a:ext cx="9144000" cy="530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28"/>
                <a:gridCol w="1533872"/>
                <a:gridCol w="1490464"/>
                <a:gridCol w="2448272"/>
                <a:gridCol w="1547664"/>
              </a:tblGrid>
              <a:tr h="154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Возраст (в годах)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белки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жиры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углеводы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7-11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11-15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15-18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3965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Таблица 2. Суточные нормы белков, жиров и углеводов в питании школьника (в граммах)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521</TotalTime>
  <Words>675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Mountain</vt:lpstr>
      <vt:lpstr>Лист</vt:lpstr>
      <vt:lpstr>Worksheet</vt:lpstr>
      <vt:lpstr>Слайд 1</vt:lpstr>
      <vt:lpstr>Цель и задачи</vt:lpstr>
      <vt:lpstr>Устный счет</vt:lpstr>
      <vt:lpstr>Вопросы учащимся:</vt:lpstr>
      <vt:lpstr>Таблица 1. Участие учащихся 6 «А» класса в празднике «День здоровья»</vt:lpstr>
      <vt:lpstr>Диаграмма 1 участие учащихся 6 «А» класса  в «ДНЕ ЗДОРОВЬЯ»</vt:lpstr>
      <vt:lpstr>Диаграмма 2 Участие учащихся  6 «А» класса в «ДНЕ ЗДОРОВЬЯ»</vt:lpstr>
      <vt:lpstr>Физкультминутка</vt:lpstr>
      <vt:lpstr> Таблица 2. Суточные нормы белков, жиров и углеводов в питании школьника (в граммах) </vt:lpstr>
      <vt:lpstr>Диаграмма 3. Суточные нормы белков, жиров, углеводов в рационе школьника (11-15 лет)</vt:lpstr>
      <vt:lpstr>Диаграмма 4. Суточная потребность белков, жиров и углеводов в рационе школьника </vt:lpstr>
      <vt:lpstr>Диаграмма 5. Дневная норма питания школьника</vt:lpstr>
      <vt:lpstr>Диаграмма 6. Содержание витамина А в продуктах питания</vt:lpstr>
      <vt:lpstr>Диаграмма 7. Содержание в продуктах витамина А (каротина)</vt:lpstr>
      <vt:lpstr>Диаграмма 8. Содержание витамина С в продуктах</vt:lpstr>
      <vt:lpstr>Диаграмма 9. Содержание витамина D в продуктах</vt:lpstr>
      <vt:lpstr>Алгоритм построения диаграммы в программе  Microsoft Excel</vt:lpstr>
      <vt:lpstr>Алгоритм построения диаграмм с помощью программы  MICROSOFT EXCEL</vt:lpstr>
      <vt:lpstr>Создание диаграммы с помощью Microsoft Excel Диаграмма 10  Грецкие орехи пищевая ценность на 100 г </vt:lpstr>
      <vt:lpstr>Итог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Бокаревы</cp:lastModifiedBy>
  <cp:revision>31</cp:revision>
  <dcterms:modified xsi:type="dcterms:W3CDTF">2012-01-25T03:07:27Z</dcterms:modified>
</cp:coreProperties>
</file>