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8" r:id="rId10"/>
    <p:sldId id="269" r:id="rId11"/>
    <p:sldId id="265" r:id="rId12"/>
    <p:sldId id="266" r:id="rId13"/>
    <p:sldId id="264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5EC"/>
    <a:srgbClr val="0E13E8"/>
    <a:srgbClr val="0A056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BFE5F-6885-4917-B2E7-222175443C4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3F216-FC6B-4015-93F4-921CAD8023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30FD8-15DD-477D-AE31-34DF48ED98DE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8E344-370A-4957-B67D-E3EB714832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8E344-370A-4957-B67D-E3EB7148323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1E87-3152-4ED2-85B7-611635CE75ED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09752-184C-4C2E-9524-5CB277E7D364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2BE860-A214-4258-8943-B5E8FEA31295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68E9E-5DE4-419E-BFD5-735B73341C9B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F0BAAE-AB82-47A3-BDC4-838F34D8C4B3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ABD784-7F6D-48E6-B3FE-3EE425E439C2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BD79D-12FA-4F02-8A22-D953E314EBC7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571C-18FF-44A8-B9C1-7D8006EA3D6C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55385-1CA8-4FAD-90A3-AEDF65CE3190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CCDB3-EEB9-4DB1-800B-33ACB5F22A39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3073444-3AE4-421F-B661-0A0B58DC6D33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0">
              <a:schemeClr val="tx2">
                <a:lumMod val="50000"/>
              </a:schemeClr>
            </a:gs>
            <a:gs pos="50000">
              <a:schemeClr val="tx2">
                <a:lumMod val="25000"/>
              </a:schemeClr>
            </a:gs>
            <a:gs pos="0">
              <a:schemeClr val="tx2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DF2304-AADD-447F-A70E-22A67845D995}" type="datetime1">
              <a:rPr lang="ru-RU" smtClean="0"/>
              <a:pPr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Кузьменко Наталья Ивановна, учитель математики МКОУ тереховской СОШ Таловского района Воронежской обл.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66B9AFD-F258-4889-98F8-CFCCF40F8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5.png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50000"/>
              </a:schemeClr>
            </a:gs>
            <a:gs pos="0">
              <a:schemeClr val="tx2">
                <a:lumMod val="50000"/>
              </a:schemeClr>
            </a:gs>
            <a:gs pos="50000">
              <a:schemeClr val="tx2">
                <a:lumMod val="25000"/>
              </a:schemeClr>
            </a:gs>
            <a:gs pos="0">
              <a:schemeClr val="tx2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00438"/>
            <a:ext cx="7772400" cy="1975104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Решение биквадратного </a:t>
            </a:r>
            <a:r>
              <a:rPr lang="ru-RU" sz="6000" dirty="0" smtClean="0">
                <a:solidFill>
                  <a:schemeClr val="tx1"/>
                </a:solidFill>
              </a:rPr>
              <a:t>уравнения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58669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</a:t>
            </a:r>
            <a:r>
              <a:rPr lang="ru-RU" dirty="0" smtClean="0"/>
              <a:t>обл.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928934"/>
            <a:ext cx="60896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D6ECFF"/>
              </a:buClr>
              <a:buSzPct val="95000"/>
            </a:pPr>
            <a:r>
              <a:rPr lang="ru-RU" sz="2000" dirty="0" smtClean="0">
                <a:solidFill>
                  <a:prstClr val="white"/>
                </a:solidFill>
              </a:rPr>
              <a:t>Урок  математики в 8 классе</a:t>
            </a:r>
            <a:endParaRPr lang="ru-RU" sz="20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4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Решение задачи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Ряд горошин будет гораздо длиннее стола. Диаметр горошины  ½ см. В кубике с ребром в 1 см должно уменьшаться не менее 8 горошин. Следовательно,  в стакане емкостью 200 см</a:t>
            </a:r>
            <a:r>
              <a:rPr lang="ru-RU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 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число горошин должно быть не меньше 1600. Расположив их в один ряд, получим цепочку длиной 800 см, или 8 м- расстояние гораздо длиннее любого стола.</a:t>
            </a:r>
            <a:endParaRPr lang="ru-RU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0100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уравнений заменой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Пример 1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Решение: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1.Введем замену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у=х</a:t>
            </a:r>
            <a:r>
              <a:rPr lang="ru-RU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-2х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2.Получим уравнение у</a:t>
            </a:r>
            <a:r>
              <a:rPr lang="ru-RU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-4у+3=0, решим его    у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=1             у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=3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3.Вернемся к замене: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 t="27418" r="2376" b="17745"/>
          <a:stretch>
            <a:fillRect/>
          </a:stretch>
        </p:blipFill>
        <p:spPr bwMode="auto">
          <a:xfrm>
            <a:off x="1142976" y="1785926"/>
            <a:ext cx="675089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072074"/>
            <a:ext cx="1658949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000636"/>
            <a:ext cx="2143140" cy="77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390" r="3974" b="1609"/>
          <a:stretch>
            <a:fillRect/>
          </a:stretch>
        </p:blipFill>
        <p:spPr bwMode="auto">
          <a:xfrm>
            <a:off x="1285852" y="5857891"/>
            <a:ext cx="1857388" cy="530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5857892"/>
            <a:ext cx="1219199" cy="56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861586"/>
            <a:ext cx="1214446" cy="63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58669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57166"/>
            <a:ext cx="7772400" cy="5998394"/>
          </a:xfrm>
        </p:spPr>
        <p:txBody>
          <a:bodyPr/>
          <a:lstStyle/>
          <a:p>
            <a:r>
              <a:rPr lang="ru-RU" dirty="0" smtClean="0"/>
              <a:t>Пример 2</a:t>
            </a:r>
          </a:p>
          <a:p>
            <a:endParaRPr lang="ru-RU" dirty="0" smtClean="0"/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1.Введем замену: у=х</a:t>
            </a:r>
            <a:r>
              <a:rPr lang="ru-RU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+4х+1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2. Получим уравнение (у+2)у=48</a:t>
            </a:r>
          </a:p>
          <a:p>
            <a:pPr>
              <a:buNone/>
            </a:pPr>
            <a:r>
              <a:rPr lang="ru-RU" dirty="0" smtClean="0"/>
              <a:t>Корни которого       у</a:t>
            </a:r>
            <a:r>
              <a:rPr lang="ru-RU" baseline="-25000" dirty="0" smtClean="0"/>
              <a:t>1</a:t>
            </a:r>
            <a:r>
              <a:rPr lang="ru-RU" dirty="0" smtClean="0"/>
              <a:t>=-8       у</a:t>
            </a:r>
            <a:r>
              <a:rPr lang="ru-RU" baseline="-25000" dirty="0" smtClean="0"/>
              <a:t>2</a:t>
            </a:r>
            <a:r>
              <a:rPr lang="ru-RU" dirty="0" smtClean="0"/>
              <a:t>=6.</a:t>
            </a:r>
          </a:p>
          <a:p>
            <a:pPr>
              <a:buNone/>
            </a:pPr>
            <a:r>
              <a:rPr lang="ru-RU" dirty="0" smtClean="0"/>
              <a:t>3. Вернемся к замене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+4х+1= -8         и         х</a:t>
            </a:r>
            <a:r>
              <a:rPr lang="ru-RU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+4х+1=6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Корней нет                     х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=-5   х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=1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 l="39474" t="12295"/>
          <a:stretch>
            <a:fillRect/>
          </a:stretch>
        </p:blipFill>
        <p:spPr bwMode="auto">
          <a:xfrm>
            <a:off x="1071538" y="857232"/>
            <a:ext cx="6143668" cy="62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72442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</a:t>
            </a:r>
            <a:r>
              <a:rPr lang="ru-RU" dirty="0" smtClean="0"/>
              <a:t>обл.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142984"/>
            <a:ext cx="7772400" cy="5212576"/>
          </a:xfrm>
        </p:spPr>
        <p:txBody>
          <a:bodyPr/>
          <a:lstStyle/>
          <a:p>
            <a:r>
              <a:rPr lang="ru-RU" dirty="0" smtClean="0"/>
              <a:t>Домашнее задание </a:t>
            </a:r>
          </a:p>
          <a:p>
            <a:pPr>
              <a:buNone/>
            </a:pPr>
            <a:r>
              <a:rPr lang="ru-RU" dirty="0" smtClean="0"/>
              <a:t>Решите уравнения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85786" y="2357430"/>
          <a:ext cx="3857652" cy="642942"/>
        </p:xfrm>
        <a:graphic>
          <a:graphicData uri="http://schemas.openxmlformats.org/presentationml/2006/ole">
            <p:oleObj spid="_x0000_s23557" name="Формула" r:id="rId3" imgW="1016000" imgH="190500" progId="Equation.3">
              <p:embed/>
            </p:oleObj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785786" y="3000372"/>
          <a:ext cx="3786214" cy="721184"/>
        </p:xfrm>
        <a:graphic>
          <a:graphicData uri="http://schemas.openxmlformats.org/presentationml/2006/ole">
            <p:oleObj spid="_x0000_s23559" name="Формула" r:id="rId4" imgW="1002865" imgH="190417" progId="Equation.3">
              <p:embed/>
            </p:oleObj>
          </a:graphicData>
        </a:graphic>
      </p:graphicFrame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785786" y="3786190"/>
          <a:ext cx="6241895" cy="642942"/>
        </p:xfrm>
        <a:graphic>
          <a:graphicData uri="http://schemas.openxmlformats.org/presentationml/2006/ole">
            <p:oleObj spid="_x0000_s23560" name="Формула" r:id="rId5" imgW="2222500" imgH="228600" progId="Equation.3">
              <p:embed/>
            </p:oleObj>
          </a:graphicData>
        </a:graphic>
      </p:graphicFrame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72442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</a:t>
            </a:r>
            <a:r>
              <a:rPr lang="ru-RU" dirty="0" smtClean="0"/>
              <a:t>обл.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71480"/>
            <a:ext cx="7772400" cy="5784080"/>
          </a:xfrm>
        </p:spPr>
        <p:txBody>
          <a:bodyPr/>
          <a:lstStyle/>
          <a:p>
            <a:pPr lvl="0"/>
            <a:r>
              <a:rPr lang="ru-RU" sz="4000" dirty="0" smtClean="0">
                <a:latin typeface="Arial" pitchFamily="34" charset="0"/>
                <a:cs typeface="Arial" pitchFamily="34" charset="0"/>
              </a:rPr>
              <a:t>Литература: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1. Макарычев Ю.Н. Алгебра 8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 учебник для общеобразовательных учреждений.- М.: Просвещение, 2009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2.Ершова А.П.  и др. Самостоятельные и контрольные работы. – М.: «ИЛЕКСА», 2004.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3.Рурукин А.Н. Поурочные разработки по алгебре 8 класс. –М.: «ВАКО», 2010.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658128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Цель урока: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0100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</a:t>
            </a:r>
            <a:r>
              <a:rPr lang="ru-RU" dirty="0" smtClean="0"/>
              <a:t>обл.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214422"/>
            <a:ext cx="77153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образовательная:</a:t>
            </a:r>
            <a:r>
              <a:rPr lang="ru-RU" sz="2800" dirty="0" smtClean="0"/>
              <a:t> изучить приемы решения биквадратного уравнения, рассмотреть способ замены при решении уравнений;</a:t>
            </a:r>
          </a:p>
          <a:p>
            <a:r>
              <a:rPr lang="ru-RU" sz="2800" b="1" dirty="0" smtClean="0"/>
              <a:t>развивающая:</a:t>
            </a:r>
            <a:r>
              <a:rPr lang="ru-RU" sz="2800" dirty="0" smtClean="0"/>
              <a:t> развитие вычислительных умений и навыков, развитие логического мышления;</a:t>
            </a:r>
          </a:p>
          <a:p>
            <a:r>
              <a:rPr lang="ru-RU" sz="2800" b="1" dirty="0" smtClean="0"/>
              <a:t>воспитательная:</a:t>
            </a:r>
            <a:r>
              <a:rPr lang="ru-RU" sz="2800" dirty="0" smtClean="0"/>
              <a:t> формирование познавательного интереса.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Классификация уравнений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Линейное</a:t>
            </a:r>
          </a:p>
          <a:p>
            <a:r>
              <a:rPr lang="ru-RU" dirty="0" smtClean="0"/>
              <a:t>Квадратное</a:t>
            </a:r>
          </a:p>
          <a:p>
            <a:r>
              <a:rPr lang="ru-RU" dirty="0" smtClean="0"/>
              <a:t>Дробное –рациональное</a:t>
            </a:r>
          </a:p>
          <a:p>
            <a:r>
              <a:rPr lang="ru-RU" dirty="0" smtClean="0"/>
              <a:t>Иррациональное</a:t>
            </a:r>
          </a:p>
          <a:p>
            <a:r>
              <a:rPr lang="ru-RU" dirty="0" smtClean="0"/>
              <a:t>Биквадратное и др.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58669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bg1"/>
                </a:solidFill>
              </a:rPr>
              <a:t>Решите уравнения:</a:t>
            </a: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1)6х=3,</a:t>
            </a: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2)0,5х=12,</a:t>
            </a: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3)|х|=5,</a:t>
            </a: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4)          =4,</a:t>
            </a: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5)   х</a:t>
            </a:r>
            <a:r>
              <a:rPr lang="ru-RU" sz="3600" baseline="30000" dirty="0" smtClean="0">
                <a:solidFill>
                  <a:schemeClr val="bg1"/>
                </a:solidFill>
              </a:rPr>
              <a:t>2</a:t>
            </a:r>
            <a:r>
              <a:rPr lang="ru-RU" sz="3600" dirty="0" smtClean="0">
                <a:solidFill>
                  <a:schemeClr val="bg1"/>
                </a:solidFill>
              </a:rPr>
              <a:t>=16.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500166" y="4357694"/>
          <a:ext cx="653147" cy="571504"/>
        </p:xfrm>
        <a:graphic>
          <a:graphicData uri="http://schemas.openxmlformats.org/presentationml/2006/ole">
            <p:oleObj spid="_x0000_s2049" name="Формула" r:id="rId3" imgW="241200" imgH="228600" progId="Equation.3">
              <p:embed/>
            </p:oleObj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658128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785818"/>
          </a:xfrm>
        </p:spPr>
        <p:txBody>
          <a:bodyPr/>
          <a:lstStyle/>
          <a:p>
            <a:pPr algn="ctr"/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142984"/>
            <a:ext cx="7772400" cy="5212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Квадратное уравнение: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FF0000"/>
                </a:solidFill>
              </a:rPr>
              <a:t>ах</a:t>
            </a:r>
            <a:r>
              <a:rPr lang="ru-RU" sz="4000" i="1" baseline="30000" dirty="0" smtClean="0">
                <a:solidFill>
                  <a:srgbClr val="FF0000"/>
                </a:solidFill>
              </a:rPr>
              <a:t>2</a:t>
            </a:r>
            <a:r>
              <a:rPr lang="ru-RU" sz="4000" i="1" dirty="0" smtClean="0">
                <a:solidFill>
                  <a:srgbClr val="FF0000"/>
                </a:solidFill>
              </a:rPr>
              <a:t>+</a:t>
            </a:r>
            <a:r>
              <a:rPr lang="en-US" sz="4000" i="1" dirty="0" err="1" smtClean="0">
                <a:solidFill>
                  <a:srgbClr val="FF0000"/>
                </a:solidFill>
              </a:rPr>
              <a:t>bx</a:t>
            </a:r>
            <a:r>
              <a:rPr lang="ru-RU" sz="4000" i="1" dirty="0" smtClean="0">
                <a:solidFill>
                  <a:srgbClr val="FF0000"/>
                </a:solidFill>
              </a:rPr>
              <a:t>+</a:t>
            </a:r>
            <a:r>
              <a:rPr lang="en-US" sz="4000" i="1" dirty="0" smtClean="0">
                <a:solidFill>
                  <a:srgbClr val="FF0000"/>
                </a:solidFill>
              </a:rPr>
              <a:t>c</a:t>
            </a:r>
            <a:r>
              <a:rPr lang="ru-RU" sz="4000" i="1" dirty="0" smtClean="0">
                <a:solidFill>
                  <a:srgbClr val="FF0000"/>
                </a:solidFill>
              </a:rPr>
              <a:t>=0</a:t>
            </a:r>
            <a:r>
              <a:rPr lang="en-US" dirty="0" smtClean="0"/>
              <a:t>,</a:t>
            </a:r>
            <a:r>
              <a:rPr lang="ru-RU" dirty="0" smtClean="0"/>
              <a:t> где а≠0,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c </a:t>
            </a:r>
            <a:r>
              <a:rPr lang="ru-RU" dirty="0" smtClean="0"/>
              <a:t>–действительные числа.</a:t>
            </a:r>
            <a:endParaRPr lang="en-US" dirty="0" smtClean="0"/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D=b</a:t>
            </a:r>
            <a:r>
              <a:rPr lang="en-US" sz="4800" baseline="30000" dirty="0" smtClean="0">
                <a:solidFill>
                  <a:srgbClr val="FF0000"/>
                </a:solidFill>
              </a:rPr>
              <a:t>2</a:t>
            </a:r>
            <a:r>
              <a:rPr lang="en-US" sz="4800" dirty="0" smtClean="0">
                <a:solidFill>
                  <a:srgbClr val="FF0000"/>
                </a:solidFill>
              </a:rPr>
              <a:t>-4ac</a:t>
            </a:r>
          </a:p>
          <a:p>
            <a:endParaRPr lang="en-US" dirty="0" smtClean="0"/>
          </a:p>
          <a:p>
            <a:r>
              <a:rPr lang="en-US" dirty="0" smtClean="0"/>
              <a:t>D&gt;0                         </a:t>
            </a:r>
            <a:r>
              <a:rPr lang="ru-RU" dirty="0" smtClean="0"/>
              <a:t>     </a:t>
            </a:r>
            <a:r>
              <a:rPr lang="en-US" dirty="0" smtClean="0"/>
              <a:t> D=0                        D&lt;0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   </a:t>
            </a:r>
            <a:r>
              <a:rPr lang="ru-RU" dirty="0" smtClean="0"/>
              <a:t>Корней нет</a:t>
            </a:r>
            <a:endParaRPr lang="ru-RU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28596" y="4572008"/>
          <a:ext cx="3000396" cy="1570920"/>
        </p:xfrm>
        <a:graphic>
          <a:graphicData uri="http://schemas.openxmlformats.org/presentationml/2006/ole">
            <p:oleObj spid="_x0000_s1026" name="Формула" r:id="rId3" imgW="952200" imgH="43164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786182" y="4786322"/>
          <a:ext cx="1519238" cy="1433512"/>
        </p:xfrm>
        <a:graphic>
          <a:graphicData uri="http://schemas.openxmlformats.org/presentationml/2006/ole">
            <p:oleObj spid="_x0000_s1027" name="Формула" r:id="rId4" imgW="482400" imgH="393480" progId="Equation.3">
              <p:embed/>
            </p:oleObj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0100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</a:t>
            </a:r>
            <a:r>
              <a:rPr lang="ru-RU" dirty="0" smtClean="0"/>
              <a:t>обл.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Решите уравнения</a:t>
            </a:r>
            <a:endParaRPr lang="ru-RU" dirty="0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36880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5832"/>
                <a:gridCol w="3286148"/>
                <a:gridCol w="34004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Уравнение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Ответ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6143636" y="2214554"/>
          <a:ext cx="1357322" cy="601345"/>
        </p:xfrm>
        <a:graphic>
          <a:graphicData uri="http://schemas.openxmlformats.org/presentationml/2006/ole">
            <p:oleObj spid="_x0000_s18444" name="Формула" r:id="rId3" imgW="749300" imgH="330200" progId="Equation.3">
              <p:embed/>
            </p:oleObj>
          </a:graphicData>
        </a:graphic>
      </p:graphicFrame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2500298" y="2285992"/>
          <a:ext cx="2071702" cy="524482"/>
        </p:xfrm>
        <a:graphic>
          <a:graphicData uri="http://schemas.openxmlformats.org/presentationml/2006/ole">
            <p:oleObj spid="_x0000_s18446" name="Формула" r:id="rId4" imgW="749300" imgH="190500" progId="Equation.3">
              <p:embed/>
            </p:oleObj>
          </a:graphicData>
        </a:graphic>
      </p:graphicFrame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2357422" y="2928934"/>
          <a:ext cx="2214578" cy="486720"/>
        </p:xfrm>
        <a:graphic>
          <a:graphicData uri="http://schemas.openxmlformats.org/presentationml/2006/ole">
            <p:oleObj spid="_x0000_s18448" name="Формула" r:id="rId5" imgW="863225" imgH="190417" progId="Equation.3">
              <p:embed/>
            </p:oleObj>
          </a:graphicData>
        </a:graphic>
      </p:graphicFrame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50" name="Object 18"/>
          <p:cNvGraphicFramePr>
            <a:graphicFrameLocks noChangeAspect="1"/>
          </p:cNvGraphicFramePr>
          <p:nvPr/>
        </p:nvGraphicFramePr>
        <p:xfrm>
          <a:off x="5643570" y="2857496"/>
          <a:ext cx="2143140" cy="481604"/>
        </p:xfrm>
        <a:graphic>
          <a:graphicData uri="http://schemas.openxmlformats.org/presentationml/2006/ole">
            <p:oleObj spid="_x0000_s18450" name="Формула" r:id="rId6" imgW="850531" imgH="190417" progId="Equation.3">
              <p:embed/>
            </p:oleObj>
          </a:graphicData>
        </a:graphic>
      </p:graphicFrame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52" name="Object 20"/>
          <p:cNvGraphicFramePr>
            <a:graphicFrameLocks noChangeAspect="1"/>
          </p:cNvGraphicFramePr>
          <p:nvPr/>
        </p:nvGraphicFramePr>
        <p:xfrm>
          <a:off x="2428860" y="3429000"/>
          <a:ext cx="2357454" cy="476253"/>
        </p:xfrm>
        <a:graphic>
          <a:graphicData uri="http://schemas.openxmlformats.org/presentationml/2006/ole">
            <p:oleObj spid="_x0000_s18452" name="Формула" r:id="rId7" imgW="939392" imgH="190417" progId="Equation.3">
              <p:embed/>
            </p:oleObj>
          </a:graphicData>
        </a:graphic>
      </p:graphicFrame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54" name="Object 22"/>
          <p:cNvGraphicFramePr>
            <a:graphicFrameLocks noChangeAspect="1"/>
          </p:cNvGraphicFramePr>
          <p:nvPr/>
        </p:nvGraphicFramePr>
        <p:xfrm>
          <a:off x="5786446" y="3500438"/>
          <a:ext cx="1785950" cy="476253"/>
        </p:xfrm>
        <a:graphic>
          <a:graphicData uri="http://schemas.openxmlformats.org/presentationml/2006/ole">
            <p:oleObj spid="_x0000_s18454" name="Формула" r:id="rId8" imgW="710891" imgH="190417" progId="Equation.3">
              <p:embed/>
            </p:oleObj>
          </a:graphicData>
        </a:graphic>
      </p:graphicFrame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2357422" y="4000504"/>
          <a:ext cx="2571768" cy="480704"/>
        </p:xfrm>
        <a:graphic>
          <a:graphicData uri="http://schemas.openxmlformats.org/presentationml/2006/ole">
            <p:oleObj spid="_x0000_s18456" name="Формула" r:id="rId9" imgW="1016000" imgH="190500" progId="Equation.3">
              <p:embed/>
            </p:oleObj>
          </a:graphicData>
        </a:graphic>
      </p:graphicFrame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0" y="123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Ø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62" name="Object 30"/>
          <p:cNvGraphicFramePr>
            <a:graphicFrameLocks noChangeAspect="1"/>
          </p:cNvGraphicFramePr>
          <p:nvPr/>
        </p:nvGraphicFramePr>
        <p:xfrm>
          <a:off x="2500298" y="4786322"/>
          <a:ext cx="2143140" cy="451187"/>
        </p:xfrm>
        <a:graphic>
          <a:graphicData uri="http://schemas.openxmlformats.org/presentationml/2006/ole">
            <p:oleObj spid="_x0000_s18462" name="Формула" r:id="rId10" imgW="901309" imgH="190417" progId="Equation.3">
              <p:embed/>
            </p:oleObj>
          </a:graphicData>
        </a:graphic>
      </p:graphicFrame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64" name="Object 32"/>
          <p:cNvGraphicFramePr>
            <a:graphicFrameLocks noChangeAspect="1"/>
          </p:cNvGraphicFramePr>
          <p:nvPr/>
        </p:nvGraphicFramePr>
        <p:xfrm>
          <a:off x="5786446" y="4677874"/>
          <a:ext cx="2071702" cy="499205"/>
        </p:xfrm>
        <a:graphic>
          <a:graphicData uri="http://schemas.openxmlformats.org/presentationml/2006/ole">
            <p:oleObj spid="_x0000_s18464" name="Формула" r:id="rId11" imgW="787400" imgH="190500" progId="Equation.3">
              <p:embed/>
            </p:oleObj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8466" name="Формула" r:id="rId12" imgW="114120" imgH="215640" progId="Equation.3">
              <p:embed/>
            </p:oleObj>
          </a:graphicData>
        </a:graphic>
      </p:graphicFrame>
      <p:pic>
        <p:nvPicPr>
          <p:cNvPr id="18468" name="Picture 3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4000504"/>
            <a:ext cx="669221" cy="686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658128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214290"/>
          <a:ext cx="8072494" cy="6304320"/>
        </p:xfrm>
        <a:graphic>
          <a:graphicData uri="http://schemas.openxmlformats.org/drawingml/2006/table">
            <a:tbl>
              <a:tblPr/>
              <a:tblGrid>
                <a:gridCol w="836791"/>
                <a:gridCol w="3864451"/>
                <a:gridCol w="3371252"/>
              </a:tblGrid>
              <a:tr h="543595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Биквадратное уравнение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</a:rPr>
                        <a:t>: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57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Алгоритм решения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Сделать замену переменной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Получится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Найти корни квадратного уравнения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1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Обратная подстановка</a:t>
                      </a:r>
                    </a:p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1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Если </a:t>
                      </a:r>
                    </a:p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Если </a:t>
                      </a:r>
                    </a:p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Если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корней нет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74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Таким образом, биквадратное уравнение может иметь от 0 до 4 решений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47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173345" algn="l"/>
                        </a:tabLs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14290"/>
            <a:ext cx="3433763" cy="500066"/>
          </a:xfrm>
          <a:prstGeom prst="rect">
            <a:avLst/>
          </a:prstGeom>
          <a:noFill/>
        </p:spPr>
      </p:pic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857884" y="1214422"/>
          <a:ext cx="928694" cy="491662"/>
        </p:xfrm>
        <a:graphic>
          <a:graphicData uri="http://schemas.openxmlformats.org/presentationml/2006/ole">
            <p:oleObj spid="_x0000_s19465" r:id="rId4" imgW="393529" imgH="203112" progId="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5572132" y="1643050"/>
          <a:ext cx="2143140" cy="428628"/>
        </p:xfrm>
        <a:graphic>
          <a:graphicData uri="http://schemas.openxmlformats.org/presentationml/2006/ole">
            <p:oleObj spid="_x0000_s19464" r:id="rId5" imgW="926698" imgH="203112" progId="">
              <p:embed/>
            </p:oleObj>
          </a:graphicData>
        </a:graphic>
      </p:graphicFrame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8" y="2000240"/>
            <a:ext cx="3095647" cy="1071570"/>
          </a:xfrm>
          <a:prstGeom prst="rect">
            <a:avLst/>
          </a:prstGeom>
          <a:noFill/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3071809"/>
            <a:ext cx="2214578" cy="1353353"/>
          </a:xfrm>
          <a:prstGeom prst="rect">
            <a:avLst/>
          </a:prstGeom>
          <a:noFill/>
        </p:spPr>
      </p:pic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714612" y="4286256"/>
          <a:ext cx="857256" cy="518865"/>
        </p:xfrm>
        <a:graphic>
          <a:graphicData uri="http://schemas.openxmlformats.org/presentationml/2006/ole">
            <p:oleObj spid="_x0000_s19461" r:id="rId8" imgW="381000" imgH="228600" progId="">
              <p:embed/>
            </p:oleObj>
          </a:graphicData>
        </a:graphic>
      </p:graphicFrame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86049" y="4643446"/>
            <a:ext cx="826197" cy="500066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786050" y="5072074"/>
            <a:ext cx="785818" cy="475627"/>
          </a:xfrm>
          <a:prstGeom prst="rect">
            <a:avLst/>
          </a:prstGeom>
          <a:noFill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429256" y="4583438"/>
            <a:ext cx="1285884" cy="591507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429256" y="5000636"/>
            <a:ext cx="1000132" cy="500066"/>
          </a:xfrm>
          <a:prstGeom prst="rect">
            <a:avLst/>
          </a:prstGeom>
          <a:noFill/>
        </p:spPr>
      </p:pic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515252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988770"/>
          </a:xfrm>
        </p:spPr>
        <p:txBody>
          <a:bodyPr/>
          <a:lstStyle/>
          <a:p>
            <a:pPr algn="ctr"/>
            <a:r>
              <a:rPr lang="ru-RU" dirty="0" smtClean="0"/>
              <a:t>Решите уравнения</a:t>
            </a:r>
            <a:endParaRPr lang="ru-RU" dirty="0"/>
          </a:p>
        </p:txBody>
      </p:sp>
      <p:graphicFrame>
        <p:nvGraphicFramePr>
          <p:cNvPr id="4" name="Содержимое 15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2367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5832"/>
                <a:gridCol w="3286148"/>
                <a:gridCol w="34004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Уравнение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Ответ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</a:t>
                      </a:r>
                    </a:p>
                    <a:p>
                      <a:r>
                        <a:rPr lang="ru-RU" dirty="0" smtClean="0"/>
                        <a:t>             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206625" y="2270125"/>
          <a:ext cx="2944813" cy="536575"/>
        </p:xfrm>
        <a:graphic>
          <a:graphicData uri="http://schemas.openxmlformats.org/presentationml/2006/ole">
            <p:oleObj spid="_x0000_s20481" name="Формула" r:id="rId3" imgW="1117440" imgH="203040" progId="Equation.3">
              <p:embed/>
            </p:oleObj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641975" y="2244725"/>
          <a:ext cx="2146300" cy="701675"/>
        </p:xfrm>
        <a:graphic>
          <a:graphicData uri="http://schemas.openxmlformats.org/presentationml/2006/ole">
            <p:oleObj spid="_x0000_s20483" name="Формула" r:id="rId4" imgW="660240" imgH="215640" progId="Equation.3">
              <p:embed/>
            </p:oleObj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133600" y="2843213"/>
          <a:ext cx="2878138" cy="488950"/>
        </p:xfrm>
        <a:graphic>
          <a:graphicData uri="http://schemas.openxmlformats.org/presentationml/2006/ole">
            <p:oleObj spid="_x0000_s20485" name="Формула" r:id="rId5" imgW="1193760" imgH="203040" progId="Equation.3">
              <p:embed/>
            </p:oleObj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5697538" y="2789238"/>
          <a:ext cx="2436812" cy="922337"/>
        </p:xfrm>
        <a:graphic>
          <a:graphicData uri="http://schemas.openxmlformats.org/presentationml/2006/ole">
            <p:oleObj spid="_x0000_s20487" name="Формула" r:id="rId6" imgW="1155600" imgH="431640" progId="Equation.3">
              <p:embed/>
            </p:oleObj>
          </a:graphicData>
        </a:graphic>
      </p:graphicFrame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211388" y="3913188"/>
          <a:ext cx="2865437" cy="523875"/>
        </p:xfrm>
        <a:graphic>
          <a:graphicData uri="http://schemas.openxmlformats.org/presentationml/2006/ole">
            <p:oleObj spid="_x0000_s20489" name="Формула" r:id="rId7" imgW="1117440" imgH="203040" progId="Equation.3">
              <p:embed/>
            </p:oleObj>
          </a:graphicData>
        </a:graphic>
      </p:graphicFrame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5724525" y="3638550"/>
          <a:ext cx="1911350" cy="1030288"/>
        </p:xfrm>
        <a:graphic>
          <a:graphicData uri="http://schemas.openxmlformats.org/presentationml/2006/ole">
            <p:oleObj spid="_x0000_s20491" name="Формула" r:id="rId8" imgW="812520" imgH="431640" progId="Equation.3">
              <p:embed/>
            </p:oleObj>
          </a:graphicData>
        </a:graphic>
      </p:graphicFrame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2228850" y="4625975"/>
          <a:ext cx="2828925" cy="588963"/>
        </p:xfrm>
        <a:graphic>
          <a:graphicData uri="http://schemas.openxmlformats.org/presentationml/2006/ole">
            <p:oleObj spid="_x0000_s20493" name="Формула" r:id="rId9" imgW="977760" imgH="203040" progId="Equation.3">
              <p:embed/>
            </p:oleObj>
          </a:graphicData>
        </a:graphic>
      </p:graphicFrame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5956300" y="4683125"/>
          <a:ext cx="1589088" cy="558800"/>
        </p:xfrm>
        <a:graphic>
          <a:graphicData uri="http://schemas.openxmlformats.org/presentationml/2006/ole">
            <p:oleObj spid="_x0000_s20495" name="Формула" r:id="rId10" imgW="609480" imgH="215640" progId="Equation.3">
              <p:embed/>
            </p:oleObj>
          </a:graphicData>
        </a:graphic>
      </p:graphicFrame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2225675" y="5267325"/>
          <a:ext cx="2906713" cy="606425"/>
        </p:xfrm>
        <a:graphic>
          <a:graphicData uri="http://schemas.openxmlformats.org/presentationml/2006/ole">
            <p:oleObj spid="_x0000_s20497" name="Формула" r:id="rId11" imgW="977760" imgH="203040" progId="Equation.3">
              <p:embed/>
            </p:oleObj>
          </a:graphicData>
        </a:graphic>
      </p:graphicFrame>
      <p:pic>
        <p:nvPicPr>
          <p:cNvPr id="20501" name="Picture 2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143512"/>
            <a:ext cx="1090615" cy="1118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72956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4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Веселые задачи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14113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Вы много раз держали в руках горошину и не менее часто имели дело со стаканом. Размеры и того и другого вам хорошо знакомы. Представьте теперь стакан, доверху наполненный горохом, и вообразите, что все это горошины поставлены в один ряд, вплотную одна к другой.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Как вы думаете: этот ряд окажется длиннее обеденного стола или короче?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80100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Кузьменко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Наталья Ивановна, учитель математики МКОУ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Тереховской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СОШ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Таловского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 Воронежской обл.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862</TotalTime>
  <Words>564</Words>
  <Application>Microsoft Office PowerPoint</Application>
  <PresentationFormat>Экран (4:3)</PresentationFormat>
  <Paragraphs>113</Paragraphs>
  <Slides>14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Метро</vt:lpstr>
      <vt:lpstr>Формула</vt:lpstr>
      <vt:lpstr>Решение биквадратного уравнения </vt:lpstr>
      <vt:lpstr>Цель урока:   </vt:lpstr>
      <vt:lpstr>Классификация уравнений</vt:lpstr>
      <vt:lpstr>Устный счет</vt:lpstr>
      <vt:lpstr>Повторение</vt:lpstr>
      <vt:lpstr>Решите уравнения</vt:lpstr>
      <vt:lpstr>Слайд 7</vt:lpstr>
      <vt:lpstr>Решите уравнения</vt:lpstr>
      <vt:lpstr>Веселые задачи</vt:lpstr>
      <vt:lpstr>Решение задачи</vt:lpstr>
      <vt:lpstr>Решение уравнений заменой</vt:lpstr>
      <vt:lpstr>Слайд 12</vt:lpstr>
      <vt:lpstr>Итоги урока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уравнений</dc:title>
  <dc:creator>1</dc:creator>
  <cp:lastModifiedBy>1</cp:lastModifiedBy>
  <cp:revision>79</cp:revision>
  <dcterms:created xsi:type="dcterms:W3CDTF">2011-10-13T18:52:05Z</dcterms:created>
  <dcterms:modified xsi:type="dcterms:W3CDTF">2012-01-23T19:31:38Z</dcterms:modified>
</cp:coreProperties>
</file>