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2" r:id="rId6"/>
    <p:sldId id="261" r:id="rId7"/>
    <p:sldId id="270" r:id="rId8"/>
    <p:sldId id="260" r:id="rId9"/>
    <p:sldId id="264" r:id="rId10"/>
    <p:sldId id="263" r:id="rId11"/>
    <p:sldId id="265" r:id="rId12"/>
    <p:sldId id="271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951609-8C50-4530-977E-059E80D36235}" type="datetimeFigureOut">
              <a:rPr lang="ru-RU"/>
              <a:pPr>
                <a:defRPr/>
              </a:pPr>
              <a:t>12.01.2012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CFD5FC-800D-473E-A271-20EF0A5CAA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080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53162-0C2D-45F8-9D77-3EF6DB67515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CFD5FC-800D-473E-A271-20EF0A5CAA7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932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3E8BD-EDF1-46F2-BF2F-4F5627038C9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98EB80-7020-4B9C-BECF-9967A4C5D2BB}" type="datetimeFigureOut">
              <a:rPr lang="ru-RU"/>
              <a:pPr>
                <a:defRPr/>
              </a:pPr>
              <a:t>12.01.2012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13B40E-F553-4FA8-82F8-1CBF6B295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211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B912D-F23C-411F-9287-B77CC944C4DA}" type="datetimeFigureOut">
              <a:rPr lang="ru-RU"/>
              <a:pPr>
                <a:defRPr/>
              </a:pPr>
              <a:t>12.01.2012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04CA4-7DAB-4C9A-B1D4-17896EEBA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912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655C1-A13D-462B-A288-696233ECF2CD}" type="datetimeFigureOut">
              <a:rPr lang="ru-RU"/>
              <a:pPr>
                <a:defRPr/>
              </a:pPr>
              <a:t>12.01.2012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45106-8B29-4392-B446-66A4BE333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60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8E631-1EF9-4119-BB35-8C8B7A8B12A8}" type="datetimeFigureOut">
              <a:rPr lang="ru-RU"/>
              <a:pPr>
                <a:defRPr/>
              </a:pPr>
              <a:t>12.01.2012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E06A0-6CE9-41E4-9C1D-5C4D48CC8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54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7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5791200 h 3648"/>
              <a:gd name="T2" fmla="*/ 1137151 w 2736"/>
              <a:gd name="T3" fmla="*/ 3200400 h 3648"/>
              <a:gd name="T4" fmla="*/ 4321175 w 2736"/>
              <a:gd name="T5" fmla="*/ 0 h 3648"/>
              <a:gd name="T6" fmla="*/ 4321175 w 2736"/>
              <a:gd name="T7" fmla="*/ 152400 h 3648"/>
              <a:gd name="T8" fmla="*/ 1175056 w 2736"/>
              <a:gd name="T9" fmla="*/ 3235325 h 3648"/>
              <a:gd name="T10" fmla="*/ 75810 w 2736"/>
              <a:gd name="T11" fmla="*/ 5791200 h 3648"/>
              <a:gd name="T12" fmla="*/ 0 w 2736"/>
              <a:gd name="T13" fmla="*/ 5791200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Полилиния 18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6538193 h 4128"/>
              <a:gd name="T2" fmla="*/ 0 w 3504"/>
              <a:gd name="T3" fmla="*/ 6615113 h 4128"/>
              <a:gd name="T4" fmla="*/ 5513388 w 3504"/>
              <a:gd name="T5" fmla="*/ 4230596 h 4128"/>
              <a:gd name="T6" fmla="*/ 4531552 w 3504"/>
              <a:gd name="T7" fmla="*/ 0 h 4128"/>
              <a:gd name="T8" fmla="*/ 4456026 w 3504"/>
              <a:gd name="T9" fmla="*/ 0 h 4128"/>
              <a:gd name="T10" fmla="*/ 5452023 w 3504"/>
              <a:gd name="T11" fmla="*/ 4196943 h 4128"/>
              <a:gd name="T12" fmla="*/ 0 w 3504"/>
              <a:gd name="T13" fmla="*/ 6538193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олилиния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0E619C-4225-431F-9F01-D3C844DD2C4D}" type="datetimeFigureOut">
              <a:rPr lang="ru-RU"/>
              <a:pPr>
                <a:defRPr/>
              </a:pPr>
              <a:t>12.01.2012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14E421-C290-4EB6-896A-0DA97C286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062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5BA428-E469-4025-8EA0-EF4035E33D6B}" type="datetimeFigureOut">
              <a:rPr lang="ru-RU"/>
              <a:pPr>
                <a:defRPr/>
              </a:pPr>
              <a:t>12.01.2012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8DBE9F-4143-47CA-81B3-3CC137B5B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774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6F1D0B-ED79-4A0F-A7A0-BFDDDB1D035D}" type="datetimeFigureOut">
              <a:rPr lang="ru-RU"/>
              <a:pPr>
                <a:defRPr/>
              </a:pPr>
              <a:t>12.01.2012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30BD74-DCB3-44EA-A204-D854A54A4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35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26F81-DD45-410E-B0D4-07A2A2ABA5ED}" type="datetimeFigureOut">
              <a:rPr lang="ru-RU"/>
              <a:pPr>
                <a:defRPr/>
              </a:pPr>
              <a:t>12.01.2012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3C497-1AD2-4DF2-AB5F-C351C76A6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00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30602B-8313-441E-B4EB-BA000283BDB9}" type="datetimeFigureOut">
              <a:rPr lang="ru-RU"/>
              <a:pPr>
                <a:defRPr/>
              </a:pPr>
              <a:t>12.01.2012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970174-CE0B-402D-B8DC-E7266C5AD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509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057F1-C57D-49DD-810D-BC92FD9AA4F7}" type="datetimeFigureOut">
              <a:rPr lang="ru-RU"/>
              <a:pPr>
                <a:defRPr/>
              </a:pPr>
              <a:t>12.01.2012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43074-FED1-4877-9E53-8FA5FD54C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330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9CA904-0A92-4BF4-864E-52BF49CA1D39}" type="datetimeFigureOut">
              <a:rPr lang="ru-RU"/>
              <a:pPr>
                <a:defRPr/>
              </a:pPr>
              <a:t>12.01.2012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7A0C8C-10FA-4E79-80EE-0CA41D5DB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3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AD33812-01E4-4287-A66D-A08347222E3C}" type="datetimeFigureOut">
              <a:rPr lang="ru-RU"/>
              <a:pPr>
                <a:defRPr/>
              </a:pPr>
              <a:t>12.01.2012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05E3A29-692A-46D6-B820-8DB708D72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1" r:id="rId2"/>
    <p:sldLayoutId id="2147483747" r:id="rId3"/>
    <p:sldLayoutId id="2147483748" r:id="rId4"/>
    <p:sldLayoutId id="2147483749" r:id="rId5"/>
    <p:sldLayoutId id="2147483742" r:id="rId6"/>
    <p:sldLayoutId id="2147483750" r:id="rId7"/>
    <p:sldLayoutId id="2147483743" r:id="rId8"/>
    <p:sldLayoutId id="2147483751" r:id="rId9"/>
    <p:sldLayoutId id="2147483744" r:id="rId10"/>
    <p:sldLayoutId id="214748374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5229200"/>
            <a:ext cx="7772400" cy="1089304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Колодец Лотоса.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81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33375"/>
            <a:ext cx="6264275" cy="434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68313" y="404664"/>
            <a:ext cx="8496300" cy="1800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dirty="0" smtClean="0"/>
              <a:t>	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Задачу о колодце Лотоса интересно было бы решить в соответствии с уровнем древней математики.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6667500" cy="4217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496963"/>
            <a:ext cx="5217799" cy="4372197"/>
          </a:xfrm>
        </p:spPr>
        <p:txBody>
          <a:bodyPr>
            <a:noAutofit/>
          </a:bodyPr>
          <a:lstStyle/>
          <a:p>
            <a:pPr marL="41148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Пусть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= 3,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BD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EF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= 1, </a:t>
            </a:r>
          </a:p>
          <a:p>
            <a:pPr marL="41148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требуется определить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ВС.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1148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Обозначим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АВ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3200" i="1" dirty="0">
                <a:latin typeface="Times New Roman"/>
                <a:ea typeface="Times New Roman"/>
              </a:rPr>
              <a:t>a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CD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=</a:t>
            </a:r>
            <a:r>
              <a:rPr lang="en-US" sz="2800" i="1" dirty="0">
                <a:latin typeface="Times New Roman"/>
                <a:ea typeface="Times New Roman"/>
              </a:rPr>
              <a:t> </a:t>
            </a:r>
            <a:r>
              <a:rPr lang="en-US" sz="3200" i="1" dirty="0">
                <a:latin typeface="Times New Roman"/>
                <a:ea typeface="Times New Roman"/>
              </a:rPr>
              <a:t>b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41148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ВС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3200" i="1" dirty="0">
                <a:latin typeface="Times New Roman"/>
                <a:ea typeface="Times New Roman"/>
              </a:rPr>
              <a:t>d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1148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Путем несложных преобразований получаем уравнение</a:t>
            </a:r>
          </a:p>
          <a:p>
            <a:pPr marL="6858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3600" i="1" dirty="0" smtClean="0">
                <a:latin typeface="Times New Roman"/>
                <a:ea typeface="Times New Roman"/>
              </a:rPr>
              <a:t>a</a:t>
            </a:r>
            <a:r>
              <a:rPr lang="ru-RU" sz="3600" baseline="30000" dirty="0">
                <a:latin typeface="Times New Roman"/>
                <a:ea typeface="Times New Roman"/>
              </a:rPr>
              <a:t>4 </a:t>
            </a:r>
            <a:r>
              <a:rPr lang="ru-RU" sz="3600" i="1" dirty="0">
                <a:latin typeface="Times New Roman"/>
                <a:ea typeface="Times New Roman"/>
              </a:rPr>
              <a:t>- </a:t>
            </a:r>
            <a:r>
              <a:rPr lang="ru-RU" sz="3600" i="1" dirty="0" smtClean="0">
                <a:latin typeface="Times New Roman"/>
                <a:ea typeface="Times New Roman"/>
              </a:rPr>
              <a:t>2а</a:t>
            </a:r>
            <a:r>
              <a:rPr lang="ru-RU" sz="3600" baseline="30000" dirty="0" smtClean="0">
                <a:latin typeface="Times New Roman"/>
                <a:ea typeface="Times New Roman"/>
              </a:rPr>
              <a:t>3 </a:t>
            </a:r>
            <a:r>
              <a:rPr lang="ru-RU" sz="3600" i="1" dirty="0">
                <a:latin typeface="Times New Roman"/>
                <a:ea typeface="Times New Roman"/>
              </a:rPr>
              <a:t>+ </a:t>
            </a:r>
            <a:r>
              <a:rPr lang="ru-RU" sz="3600" i="1" dirty="0" smtClean="0">
                <a:latin typeface="Times New Roman"/>
                <a:ea typeface="Times New Roman"/>
              </a:rPr>
              <a:t>5а</a:t>
            </a:r>
            <a:r>
              <a:rPr lang="ru-RU" sz="3600" baseline="30000" dirty="0" smtClean="0">
                <a:latin typeface="Times New Roman"/>
                <a:ea typeface="Times New Roman"/>
              </a:rPr>
              <a:t>2 </a:t>
            </a:r>
            <a:r>
              <a:rPr lang="ru-RU" sz="3600" i="1" dirty="0">
                <a:latin typeface="Times New Roman"/>
                <a:ea typeface="Times New Roman"/>
              </a:rPr>
              <a:t>-</a:t>
            </a:r>
            <a:r>
              <a:rPr lang="ru-RU" sz="3600" dirty="0" smtClean="0">
                <a:latin typeface="Times New Roman"/>
                <a:ea typeface="Times New Roman"/>
              </a:rPr>
              <a:t>10</a:t>
            </a:r>
            <a:r>
              <a:rPr lang="ru-RU" sz="3600" i="1" dirty="0" smtClean="0">
                <a:latin typeface="Times New Roman"/>
                <a:ea typeface="Times New Roman"/>
              </a:rPr>
              <a:t>а </a:t>
            </a:r>
            <a:r>
              <a:rPr lang="ru-RU" sz="3600" i="1" dirty="0">
                <a:latin typeface="Times New Roman"/>
                <a:ea typeface="Times New Roman"/>
              </a:rPr>
              <a:t>+ </a:t>
            </a:r>
            <a:r>
              <a:rPr lang="ru-RU" sz="3600" dirty="0">
                <a:latin typeface="Times New Roman"/>
                <a:ea typeface="Times New Roman"/>
              </a:rPr>
              <a:t>5 </a:t>
            </a:r>
            <a:r>
              <a:rPr lang="ru-RU" sz="3600" i="1" dirty="0">
                <a:latin typeface="Times New Roman"/>
                <a:ea typeface="Times New Roman"/>
              </a:rPr>
              <a:t>= </a:t>
            </a:r>
            <a:r>
              <a:rPr lang="ru-RU" sz="3600" dirty="0">
                <a:latin typeface="Times New Roman"/>
                <a:ea typeface="Times New Roman"/>
              </a:rPr>
              <a:t>0</a:t>
            </a:r>
            <a:endParaRPr lang="ru-RU" sz="3600" dirty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80" y="692696"/>
            <a:ext cx="2808287" cy="347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8439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8440" name="TextBox 12"/>
          <p:cNvSpPr txBox="1">
            <a:spLocks noChangeArrowheads="1"/>
          </p:cNvSpPr>
          <p:nvPr/>
        </p:nvSpPr>
        <p:spPr bwMode="auto">
          <a:xfrm>
            <a:off x="523677" y="5157192"/>
            <a:ext cx="85689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i="1" dirty="0" smtClean="0">
                <a:solidFill>
                  <a:srgbClr val="FF0000"/>
                </a:solidFill>
              </a:rPr>
              <a:t>Однако </a:t>
            </a:r>
            <a:r>
              <a:rPr lang="ru-RU" sz="3200" i="1" dirty="0">
                <a:solidFill>
                  <a:srgbClr val="FF0000"/>
                </a:solidFill>
              </a:rPr>
              <a:t>в Древнем Египте </a:t>
            </a:r>
            <a:endParaRPr lang="ru-RU" sz="3200" i="1" dirty="0" smtClean="0">
              <a:solidFill>
                <a:srgbClr val="FF0000"/>
              </a:solidFill>
            </a:endParaRPr>
          </a:p>
          <a:p>
            <a:pPr algn="ctr" eaLnBrk="1" hangingPunct="1"/>
            <a:r>
              <a:rPr lang="ru-RU" sz="3200" i="1" dirty="0" smtClean="0">
                <a:solidFill>
                  <a:srgbClr val="FF0000"/>
                </a:solidFill>
              </a:rPr>
              <a:t>не </a:t>
            </a:r>
            <a:r>
              <a:rPr lang="ru-RU" sz="3200" i="1" dirty="0">
                <a:solidFill>
                  <a:srgbClr val="FF0000"/>
                </a:solidFill>
              </a:rPr>
              <a:t>умели решать уравнений 4-й </a:t>
            </a:r>
            <a:r>
              <a:rPr lang="ru-RU" sz="3200" i="1" dirty="0" smtClean="0">
                <a:solidFill>
                  <a:srgbClr val="FF0000"/>
                </a:solidFill>
              </a:rPr>
              <a:t>степени</a:t>
            </a:r>
            <a:r>
              <a:rPr lang="ru-RU" sz="3200" i="1" dirty="0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8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8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476672"/>
            <a:ext cx="8424936" cy="2736304"/>
          </a:xfrm>
        </p:spPr>
        <p:txBody>
          <a:bodyPr/>
          <a:lstStyle/>
          <a:p>
            <a:pPr marL="68263" indent="0" algn="ctr"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Теорема</a:t>
            </a: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  Длина отрезка, концы которого лежат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боковых сторонах трапеции, а сам он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параллелен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ее основаниям и проходит через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точку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пересечения диагоналей, равна среднему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гармоническому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длин  оснований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трапеции:</a:t>
            </a:r>
          </a:p>
          <a:p>
            <a:pPr marL="68263" indent="0" algn="ctr">
              <a:buNone/>
            </a:pPr>
            <a:r>
              <a:rPr lang="ru-RU" sz="3200" i="1" dirty="0" smtClean="0">
                <a:latin typeface="Times New Roman"/>
                <a:ea typeface="Times New Roman"/>
              </a:rPr>
              <a:t>М</a:t>
            </a:r>
            <a:r>
              <a:rPr lang="en-US" sz="3200" i="1" dirty="0">
                <a:latin typeface="Times New Roman"/>
                <a:ea typeface="Times New Roman"/>
              </a:rPr>
              <a:t>N</a:t>
            </a:r>
            <a:r>
              <a:rPr lang="ru-RU" sz="3200" dirty="0">
                <a:latin typeface="Times New Roman"/>
                <a:ea typeface="Times New Roman"/>
              </a:rPr>
              <a:t> = </a:t>
            </a:r>
            <a:r>
              <a:rPr lang="ru-RU" sz="3200" i="1" dirty="0">
                <a:latin typeface="Times New Roman"/>
                <a:ea typeface="Times New Roman"/>
              </a:rPr>
              <a:t>2а</a:t>
            </a:r>
            <a:r>
              <a:rPr lang="en-US" sz="3200" i="1" dirty="0">
                <a:latin typeface="Times New Roman"/>
                <a:ea typeface="Times New Roman"/>
              </a:rPr>
              <a:t>b </a:t>
            </a:r>
            <a:r>
              <a:rPr lang="ru-RU" sz="3200" b="1" dirty="0">
                <a:latin typeface="Times New Roman"/>
                <a:ea typeface="Times New Roman"/>
              </a:rPr>
              <a:t>:</a:t>
            </a:r>
            <a:r>
              <a:rPr lang="ru-RU" sz="3200" i="1" dirty="0">
                <a:latin typeface="Times New Roman"/>
                <a:ea typeface="Times New Roman"/>
              </a:rPr>
              <a:t> (а + </a:t>
            </a:r>
            <a:r>
              <a:rPr lang="en-US" sz="3200" i="1" dirty="0">
                <a:latin typeface="Times New Roman"/>
                <a:ea typeface="Times New Roman"/>
              </a:rPr>
              <a:t>b</a:t>
            </a:r>
            <a:r>
              <a:rPr lang="ru-RU" sz="3200" i="1" dirty="0">
                <a:latin typeface="Times New Roman"/>
                <a:ea typeface="Times New Roman"/>
              </a:rPr>
              <a:t>)</a:t>
            </a:r>
            <a:endParaRPr lang="ru-RU" sz="3200" dirty="0">
              <a:latin typeface="Arial" pitchFamily="34" charset="0"/>
              <a:cs typeface="Arial" pitchFamily="34" charset="0"/>
            </a:endParaRPr>
          </a:p>
          <a:p>
            <a:endParaRPr lang="ru-RU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84" y="3829926"/>
            <a:ext cx="388937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8064" y="3719207"/>
            <a:ext cx="3600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Кроме того</a:t>
            </a:r>
            <a:r>
              <a:rPr lang="ru-RU" sz="2800" dirty="0" smtClean="0"/>
              <a:t>,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dirty="0"/>
              <a:t>точка пересечения диаго­налей делит данный отрезок </a:t>
            </a:r>
            <a:r>
              <a:rPr lang="ru-RU" sz="2800" dirty="0" smtClean="0"/>
              <a:t>пополам: 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3200" i="1" dirty="0">
                <a:solidFill>
                  <a:prstClr val="white"/>
                </a:solidFill>
                <a:latin typeface="Times New Roman"/>
                <a:ea typeface="Times New Roman"/>
                <a:cs typeface="+mn-cs"/>
              </a:rPr>
              <a:t>МО</a:t>
            </a:r>
            <a:r>
              <a:rPr lang="ru-RU" sz="3200" dirty="0">
                <a:solidFill>
                  <a:prstClr val="white"/>
                </a:solidFill>
                <a:latin typeface="Times New Roman"/>
                <a:ea typeface="Times New Roman"/>
                <a:cs typeface="+mn-cs"/>
              </a:rPr>
              <a:t> = </a:t>
            </a:r>
            <a:r>
              <a:rPr lang="en-US" sz="3200" i="1" dirty="0" err="1" smtClean="0">
                <a:solidFill>
                  <a:prstClr val="white"/>
                </a:solidFill>
                <a:latin typeface="Times New Roman"/>
                <a:ea typeface="Times New Roman"/>
                <a:cs typeface="+mn-cs"/>
              </a:rPr>
              <a:t>ab</a:t>
            </a:r>
            <a:r>
              <a:rPr lang="ru-RU" sz="3200" i="1" dirty="0" smtClean="0">
                <a:solidFill>
                  <a:prstClr val="white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ru-RU" sz="3200" b="1" dirty="0" smtClean="0">
                <a:solidFill>
                  <a:prstClr val="white"/>
                </a:solidFill>
                <a:latin typeface="Times New Roman"/>
                <a:ea typeface="Times New Roman"/>
                <a:cs typeface="+mn-cs"/>
              </a:rPr>
              <a:t>:</a:t>
            </a:r>
            <a:r>
              <a:rPr lang="ru-RU" sz="3200" i="1" dirty="0" smtClean="0">
                <a:solidFill>
                  <a:prstClr val="white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ru-RU" sz="3200" i="1" dirty="0">
                <a:solidFill>
                  <a:prstClr val="white"/>
                </a:solidFill>
                <a:latin typeface="Times New Roman"/>
                <a:ea typeface="Times New Roman"/>
                <a:cs typeface="+mn-cs"/>
              </a:rPr>
              <a:t>(а + </a:t>
            </a:r>
            <a:r>
              <a:rPr lang="en-US" sz="3200" i="1" dirty="0">
                <a:solidFill>
                  <a:prstClr val="white"/>
                </a:solidFill>
                <a:latin typeface="Times New Roman"/>
                <a:ea typeface="Times New Roman"/>
                <a:cs typeface="+mn-cs"/>
              </a:rPr>
              <a:t>b</a:t>
            </a:r>
            <a:r>
              <a:rPr lang="ru-RU" sz="3200" i="1" dirty="0" smtClean="0">
                <a:solidFill>
                  <a:prstClr val="white"/>
                </a:solidFill>
                <a:latin typeface="Times New Roman"/>
                <a:ea typeface="Times New Roman"/>
                <a:cs typeface="+mn-cs"/>
              </a:rPr>
              <a:t>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3621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467544" y="1"/>
            <a:ext cx="5688631" cy="6858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sz="2500" dirty="0" smtClean="0">
              <a:latin typeface="Arial" charset="0"/>
              <a:cs typeface="Arial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2800" dirty="0" smtClean="0">
                <a:latin typeface="Arial" charset="0"/>
                <a:cs typeface="Arial" charset="0"/>
              </a:rPr>
              <a:t>Для египтянина естественно было искать решение задач в виде дробей с </a:t>
            </a:r>
            <a:r>
              <a:rPr lang="ru-RU" sz="28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малыми </a:t>
            </a:r>
            <a:r>
              <a:rPr lang="ru-RU" sz="2800" i="1" dirty="0">
                <a:latin typeface="Arial" charset="0"/>
                <a:cs typeface="Arial" charset="0"/>
              </a:rPr>
              <a:t>з</a:t>
            </a:r>
            <a:r>
              <a:rPr lang="ru-RU" sz="2800" dirty="0" smtClean="0">
                <a:latin typeface="Arial" charset="0"/>
                <a:cs typeface="Arial" charset="0"/>
              </a:rPr>
              <a:t>наменателями.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2800" dirty="0" smtClean="0">
              <a:latin typeface="Arial" charset="0"/>
              <a:cs typeface="Arial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ru-RU" sz="2800" dirty="0">
              <a:latin typeface="Arial" charset="0"/>
              <a:cs typeface="Arial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2800" dirty="0" smtClean="0">
                <a:latin typeface="Arial" charset="0"/>
                <a:cs typeface="Arial" charset="0"/>
              </a:rPr>
              <a:t>	 Если рассматривать дробные числа со знаменателями не более 5, то неплохое приближение диаметра колодца дают дроби 5/4 и </a:t>
            </a:r>
            <a:r>
              <a:rPr lang="ru-RU" sz="2500" dirty="0" smtClean="0">
                <a:latin typeface="Arial" charset="0"/>
                <a:cs typeface="Arial" charset="0"/>
              </a:rPr>
              <a:t>6/5.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636" y="188640"/>
            <a:ext cx="2743184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914400" y="2708275"/>
            <a:ext cx="7740650" cy="39957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	</a:t>
            </a:r>
            <a:r>
              <a:rPr lang="ru-RU" sz="2800" dirty="0" smtClean="0">
                <a:latin typeface="Arial" charset="0"/>
                <a:cs typeface="Arial" charset="0"/>
              </a:rPr>
              <a:t>Обе эти дроби хорошо соответствуют духу египетской математики, где было принято записывать произвольную дробь в виде суммы  дробей с числителями, равными 1: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800" dirty="0" smtClean="0">
                <a:latin typeface="Arial" charset="0"/>
                <a:cs typeface="Arial" charset="0"/>
              </a:rPr>
              <a:t>  5              1         6           1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800" dirty="0" smtClean="0">
                <a:latin typeface="Arial" charset="0"/>
                <a:cs typeface="Arial" charset="0"/>
              </a:rPr>
              <a:t>     — = 1 +   —,      — = 1+  — 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800" dirty="0" smtClean="0">
                <a:latin typeface="Arial" charset="0"/>
                <a:cs typeface="Arial" charset="0"/>
              </a:rPr>
              <a:t>   4              4        5            5 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917" y="45909"/>
            <a:ext cx="6505575" cy="259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683568" y="188640"/>
            <a:ext cx="8132440" cy="72008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800" dirty="0" smtClean="0"/>
              <a:t>Значение диаметров занесем в таблицу: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553906"/>
              </p:ext>
            </p:extLst>
          </p:nvPr>
        </p:nvGraphicFramePr>
        <p:xfrm>
          <a:off x="973983" y="980728"/>
          <a:ext cx="7704856" cy="3112049"/>
        </p:xfrm>
        <a:graphic>
          <a:graphicData uri="http://schemas.openxmlformats.org/drawingml/2006/table">
            <a:tbl>
              <a:tblPr/>
              <a:tblGrid>
                <a:gridCol w="1926214"/>
                <a:gridCol w="1896116"/>
                <a:gridCol w="1956312"/>
                <a:gridCol w="1926214"/>
              </a:tblGrid>
              <a:tr h="1368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-  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диаметр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39700" algn="ctr" defTabSz="914400" rtl="0" eaLnBrk="1" fontAlgn="base" latinLnBrk="0" hangingPunct="1">
                        <a:lnSpc>
                          <a:spcPct val="10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139700" algn="ctr" defTabSz="914400" rtl="0" eaLnBrk="1" fontAlgn="base" latinLnBrk="0" hangingPunct="1">
                        <a:lnSpc>
                          <a:spcPct val="10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39700" algn="ctr" defTabSz="914400" rtl="0" eaLnBrk="1" fontAlgn="base" latinLnBrk="0" hangingPunct="1">
                        <a:lnSpc>
                          <a:spcPct val="10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139700" algn="ctr" defTabSz="914400" rtl="0" eaLnBrk="1" fontAlgn="base" latinLnBrk="0" hangingPunct="1">
                        <a:lnSpc>
                          <a:spcPct val="10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39700" algn="ctr" defTabSz="914400" rtl="0" eaLnBrk="1" fontAlgn="base" latinLnBrk="0" hangingPunct="1">
                        <a:lnSpc>
                          <a:spcPct val="10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а• 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(а + 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—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высота воды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5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39700" algn="ctr" defTabSz="914400" rtl="0" eaLnBrk="1" fontAlgn="base" latinLnBrk="0" hangingPunct="1">
                        <a:lnSpc>
                          <a:spcPct val="10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1,56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39700" algn="ctr" defTabSz="914400" rtl="0" eaLnBrk="1" fontAlgn="base" latinLnBrk="0" hangingPunct="1">
                        <a:lnSpc>
                          <a:spcPct val="10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2,73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39700" algn="ctr" defTabSz="914400" rtl="0" eaLnBrk="1" fontAlgn="base" latinLnBrk="0" hangingPunct="1">
                        <a:lnSpc>
                          <a:spcPct val="10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0,99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77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6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/5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39700" algn="ctr" defTabSz="914400" rtl="0" eaLnBrk="1" fontAlgn="base" latinLnBrk="0" hangingPunct="1">
                        <a:lnSpc>
                          <a:spcPct val="10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1,4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39700" algn="ctr" defTabSz="914400" rtl="0" eaLnBrk="1" fontAlgn="base" latinLnBrk="0" hangingPunct="1">
                        <a:lnSpc>
                          <a:spcPct val="10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2,75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39700" algn="ctr" defTabSz="914400" rtl="0" eaLnBrk="1" fontAlgn="base" latinLnBrk="0" hangingPunct="1">
                        <a:lnSpc>
                          <a:spcPct val="10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1,01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8261" y="4653136"/>
            <a:ext cx="84963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Заметим, что число 1,2 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является половиной среднего гармонического длины диагоналей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трапеции:</a:t>
            </a:r>
          </a:p>
          <a:p>
            <a:pPr algn="ctr">
              <a:defRPr/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• 3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(2 + 3) = 1,2. </a:t>
            </a:r>
          </a:p>
          <a:p>
            <a:pPr algn="ctr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Такие числовые соотношения указывают на гармоничное построение колодца</a:t>
            </a:r>
            <a:r>
              <a:rPr lang="ru-RU" sz="2400" dirty="0"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8"/>
          <p:cNvSpPr>
            <a:spLocks noGrp="1"/>
          </p:cNvSpPr>
          <p:nvPr>
            <p:ph idx="1"/>
          </p:nvPr>
        </p:nvSpPr>
        <p:spPr>
          <a:xfrm>
            <a:off x="467544" y="2780927"/>
            <a:ext cx="8568952" cy="3600401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800" dirty="0" smtClean="0"/>
              <a:t>Способ, которым могли бы воспользоваться египетские жрецы при отборе достойных кандидатов, нам не известен.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800" dirty="0" smtClean="0"/>
              <a:t> Можно только предполагать, что он был геометрическим.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800" i="1" dirty="0" smtClean="0">
                <a:solidFill>
                  <a:srgbClr val="C00000"/>
                </a:solidFill>
              </a:rPr>
              <a:t>Сможет ли кто-нибудь из вас решить эту задачу новым способом?  Учтите – призом будет пятерка по геометрии в четверти!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dirty="0" smtClean="0"/>
          </a:p>
        </p:txBody>
      </p:sp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59436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404813"/>
            <a:ext cx="7715250" cy="1012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200000"/>
                  </a:schemeClr>
                </a:solidFill>
              </a:rPr>
              <a:t>  ЗАГАДКА </a:t>
            </a:r>
            <a:r>
              <a:rPr lang="ru-RU" b="1" dirty="0">
                <a:solidFill>
                  <a:schemeClr val="tx2">
                    <a:satMod val="200000"/>
                  </a:schemeClr>
                </a:solidFill>
              </a:rPr>
              <a:t>ИЗ ДРЕВНЕГО ЕГИПТА</a:t>
            </a:r>
            <a:r>
              <a:rPr lang="ru-RU" dirty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satMod val="200000"/>
                  </a:schemeClr>
                </a:solidFill>
              </a:rPr>
            </a:b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921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484313"/>
            <a:ext cx="7200900" cy="47291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517232"/>
            <a:ext cx="8712968" cy="1296144"/>
          </a:xfrm>
        </p:spPr>
        <p:txBody>
          <a:bodyPr>
            <a:normAutofit/>
          </a:bodyPr>
          <a:lstStyle/>
          <a:p>
            <a:pPr marL="41148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1912 г. во время раскопок в дельте Нила ученые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обнаружили полуразрушенный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храм, на стенах которого сохранились письмена. </a:t>
            </a:r>
            <a:endParaRPr lang="ru-RU" sz="2400" dirty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45" y="188640"/>
            <a:ext cx="669674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611188" y="476250"/>
            <a:ext cx="8281987" cy="56165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200" i="1" dirty="0" smtClean="0"/>
              <a:t>	</a:t>
            </a:r>
            <a:r>
              <a:rPr lang="ru-RU" i="1" dirty="0" smtClean="0">
                <a:latin typeface="Arial" charset="0"/>
                <a:cs typeface="Arial" charset="0"/>
              </a:rPr>
              <a:t>"Ты стоишь перед стеной, за ней колодец Лотоса, круглый, как Солнце. В колодец опущены два тростниковых стебля, длина одного из которых три меры, другого — две меры. Стебли перекрещиваются на уровне поверхности воды, а уровень воды в колодце равен одной мере. Кто укажет длину самой длинной прямой, которая может уместиться в основании колодца Лотоса, тот возьмет тростниковые стебли и станет жрецом бога Ра".</a:t>
            </a:r>
            <a:endParaRPr lang="ru-RU" dirty="0" smtClean="0">
              <a:latin typeface="Arial" charset="0"/>
              <a:cs typeface="Arial" charset="0"/>
            </a:endParaRPr>
          </a:p>
          <a:p>
            <a:pPr algn="ctr" eaLnBrk="1" hangingPunct="1"/>
            <a:endParaRPr lang="ru-R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88913"/>
            <a:ext cx="8496300" cy="6480175"/>
          </a:xfrm>
        </p:spPr>
        <p:txBody>
          <a:bodyPr>
            <a:normAutofit fontScale="92500"/>
          </a:bodyPr>
          <a:lstStyle/>
          <a:p>
            <a:pPr marL="41148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marL="41148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	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Под текстом задачи было обнаружено пояснение, из которого следует, что она служила испытанием для желающих стать жрецами бога Ра. </a:t>
            </a:r>
          </a:p>
          <a:p>
            <a:pPr marL="41148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Вошедший в комнату для решения этой задачи оказывался отрезан от внешнего мира, так что решивший ее становился жрецом, а не решивший умирал голодной смертью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41148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600" i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41148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5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"Через стену колодца Лотоса прошли многие, но мало кто стал жрецом бога Ра. Думай. Цени свою жизнь. Так советуют тебе жрецы бога Ра".</a:t>
            </a:r>
            <a:endParaRPr lang="ru-RU" sz="35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1148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35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4499992" y="496888"/>
            <a:ext cx="4320480" cy="36528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dirty="0" smtClean="0"/>
              <a:t>	</a:t>
            </a:r>
            <a:r>
              <a:rPr lang="ru-RU" sz="2600" dirty="0" smtClean="0">
                <a:latin typeface="Arial" charset="0"/>
                <a:cs typeface="Arial" charset="0"/>
              </a:rPr>
              <a:t>Наиболее известным источником сведений, связанных с этой задачей, является рассказ писателя-фантаста </a:t>
            </a:r>
            <a:r>
              <a:rPr lang="ru-RU" sz="2600" dirty="0" err="1" smtClean="0">
                <a:latin typeface="Arial" charset="0"/>
                <a:cs typeface="Arial" charset="0"/>
              </a:rPr>
              <a:t>А.П.Казанцева</a:t>
            </a:r>
            <a:r>
              <a:rPr lang="ru-RU" sz="2600" dirty="0" smtClean="0">
                <a:latin typeface="Arial" charset="0"/>
                <a:cs typeface="Arial" charset="0"/>
              </a:rPr>
              <a:t> «Колодец Лотоса». 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26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2600" dirty="0" smtClean="0">
              <a:latin typeface="Arial" charset="0"/>
              <a:cs typeface="Arial" charset="0"/>
            </a:endParaRPr>
          </a:p>
          <a:p>
            <a:pPr eaLnBrk="1" hangingPunct="1"/>
            <a:endParaRPr lang="ru-RU" dirty="0" smtClean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96888"/>
            <a:ext cx="3600450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9750" y="5157788"/>
            <a:ext cx="64087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i="1" dirty="0">
                <a:solidFill>
                  <a:srgbClr val="FF0000"/>
                </a:solidFill>
              </a:rPr>
              <a:t>Это история  любви могущественной древнеегипетской царицы </a:t>
            </a:r>
            <a:r>
              <a:rPr lang="ru-RU" sz="2400" i="1" dirty="0" err="1">
                <a:solidFill>
                  <a:srgbClr val="FF0000"/>
                </a:solidFill>
              </a:rPr>
              <a:t>Хапшетсут</a:t>
            </a:r>
            <a:r>
              <a:rPr lang="ru-RU" sz="2400" i="1" dirty="0">
                <a:solidFill>
                  <a:srgbClr val="FF0000"/>
                </a:solidFill>
              </a:rPr>
              <a:t> и придворного зодчего </a:t>
            </a:r>
            <a:r>
              <a:rPr lang="ru-RU" sz="2400" i="1" dirty="0" err="1">
                <a:solidFill>
                  <a:srgbClr val="FF0000"/>
                </a:solidFill>
              </a:rPr>
              <a:t>Сененмута</a:t>
            </a:r>
            <a:r>
              <a:rPr lang="ru-RU" sz="2400" i="1" dirty="0"/>
              <a:t>.  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179579"/>
            <a:ext cx="1800225" cy="250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611188" y="476250"/>
            <a:ext cx="4824908" cy="4464050"/>
          </a:xfrm>
        </p:spPr>
        <p:txBody>
          <a:bodyPr/>
          <a:lstStyle/>
          <a:p>
            <a:pPr marL="68263" indent="0" algn="ctr">
              <a:buFont typeface="Wingdings" pitchFamily="2" charset="2"/>
              <a:buNone/>
            </a:pPr>
            <a:r>
              <a:rPr lang="ru-RU" sz="2600" dirty="0" err="1" smtClean="0">
                <a:latin typeface="Arial" charset="0"/>
                <a:cs typeface="Arial" charset="0"/>
              </a:rPr>
              <a:t>Хатшепсут</a:t>
            </a:r>
            <a:r>
              <a:rPr lang="ru-RU" sz="2600" dirty="0" smtClean="0">
                <a:latin typeface="Arial" charset="0"/>
                <a:cs typeface="Arial" charset="0"/>
              </a:rPr>
              <a:t> была единственной в истории Египта женщиной-фараоном. Ей воздавались все подобающие фараонам светские и религиозные почести, ее изображали, как и полагалось настоящему фараону, с привязанной под подбородком бородой</a:t>
            </a:r>
            <a:r>
              <a:rPr lang="ru-RU" dirty="0" smtClean="0"/>
              <a:t>. 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01837"/>
            <a:ext cx="3486671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4213" y="5157788"/>
            <a:ext cx="8135937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600" i="1" dirty="0">
                <a:solidFill>
                  <a:srgbClr val="FF0000"/>
                </a:solidFill>
              </a:rPr>
              <a:t>В рассказе А.П. Казанцева </a:t>
            </a:r>
            <a:r>
              <a:rPr lang="ru-RU" sz="2600" i="1" dirty="0" err="1">
                <a:solidFill>
                  <a:srgbClr val="FF0000"/>
                </a:solidFill>
              </a:rPr>
              <a:t>Хатшепсут</a:t>
            </a:r>
            <a:r>
              <a:rPr lang="ru-RU" sz="2600" i="1" dirty="0">
                <a:solidFill>
                  <a:srgbClr val="FF0000"/>
                </a:solidFill>
              </a:rPr>
              <a:t>  решает сделать </a:t>
            </a:r>
            <a:r>
              <a:rPr lang="ru-RU" sz="2600" i="1" dirty="0" err="1">
                <a:solidFill>
                  <a:srgbClr val="FF0000"/>
                </a:solidFill>
              </a:rPr>
              <a:t>Сененмута</a:t>
            </a:r>
            <a:r>
              <a:rPr lang="ru-RU" sz="2600" i="1" dirty="0">
                <a:solidFill>
                  <a:srgbClr val="FF0000"/>
                </a:solidFill>
              </a:rPr>
              <a:t> жрецом, для чего он должен пройти загадочное испытание.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512763"/>
            <a:ext cx="8281292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   Задача о Колодце Лотоса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16113"/>
            <a:ext cx="29527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44100"/>
            <a:ext cx="385603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476672"/>
            <a:ext cx="3791431" cy="3600400"/>
          </a:xfrm>
        </p:spPr>
        <p:txBody>
          <a:bodyPr>
            <a:normAutofit/>
          </a:bodyPr>
          <a:lstStyle/>
          <a:p>
            <a:pPr marL="41148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	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 рассказе  предложен один из вариантов решения задачи, доступный кандидатам на звание жреца. </a:t>
            </a:r>
            <a:endParaRPr lang="ru-RU" sz="2800" dirty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8913"/>
            <a:ext cx="3744912" cy="424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535927" y="4653136"/>
            <a:ext cx="844973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После довольно замысловатых манипуляций, использующих мокрые части тростинок, </a:t>
            </a:r>
            <a:r>
              <a:rPr lang="ru-RU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Сененмуту</a:t>
            </a:r>
            <a:r>
              <a:rPr lang="ru-RU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удается получить приближенное значение диаметра колодца 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ru-RU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равное 37/30</a:t>
            </a:r>
            <a:r>
              <a:rPr lang="ru-RU" sz="2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36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545</TotalTime>
  <Words>382</Words>
  <Application>Microsoft Office PowerPoint</Application>
  <PresentationFormat>Экран (4:3)</PresentationFormat>
  <Paragraphs>65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Метро</vt:lpstr>
      <vt:lpstr>Колодец Лотоса.</vt:lpstr>
      <vt:lpstr>  ЗАГАДКА ИЗ ДРЕВНЕГО ЕГИПТА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Задача о Колодце Лотоса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Shelo_2</dc:creator>
  <cp:lastModifiedBy>Alshelo</cp:lastModifiedBy>
  <cp:revision>80</cp:revision>
  <dcterms:created xsi:type="dcterms:W3CDTF">2010-12-19T15:14:26Z</dcterms:created>
  <dcterms:modified xsi:type="dcterms:W3CDTF">2012-01-12T08:33:22Z</dcterms:modified>
</cp:coreProperties>
</file>