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6"/>
  </p:notesMasterIdLst>
  <p:sldIdLst>
    <p:sldId id="281" r:id="rId2"/>
    <p:sldId id="282" r:id="rId3"/>
    <p:sldId id="273" r:id="rId4"/>
    <p:sldId id="271" r:id="rId5"/>
    <p:sldId id="264" r:id="rId6"/>
    <p:sldId id="257" r:id="rId7"/>
    <p:sldId id="272" r:id="rId8"/>
    <p:sldId id="263" r:id="rId9"/>
    <p:sldId id="258" r:id="rId10"/>
    <p:sldId id="265" r:id="rId11"/>
    <p:sldId id="274" r:id="rId12"/>
    <p:sldId id="275" r:id="rId13"/>
    <p:sldId id="267" r:id="rId14"/>
    <p:sldId id="278" r:id="rId15"/>
    <p:sldId id="276" r:id="rId16"/>
    <p:sldId id="277" r:id="rId17"/>
    <p:sldId id="259" r:id="rId18"/>
    <p:sldId id="260" r:id="rId19"/>
    <p:sldId id="262" r:id="rId20"/>
    <p:sldId id="270" r:id="rId21"/>
    <p:sldId id="279" r:id="rId22"/>
    <p:sldId id="283" r:id="rId23"/>
    <p:sldId id="284" r:id="rId24"/>
    <p:sldId id="285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7" autoAdjust="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958671-AC46-4544-992B-F4251689722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0E323B7-3839-49C1-9D3D-6B419A78CDDE}">
      <dgm:prSet/>
      <dgm:spPr/>
      <dgm:t>
        <a:bodyPr/>
        <a:lstStyle/>
        <a:p>
          <a:pPr rtl="0"/>
          <a:r>
            <a:rPr lang="ru-RU" dirty="0" smtClean="0">
              <a:solidFill>
                <a:schemeClr val="bg1"/>
              </a:solidFill>
            </a:rPr>
            <a:t>По признаку выделения или поглощения теплоты реакции делятся на</a:t>
          </a:r>
          <a:r>
            <a:rPr lang="ru-RU" dirty="0" smtClean="0">
              <a:solidFill>
                <a:schemeClr val="bg2"/>
              </a:solidFill>
            </a:rPr>
            <a:t> </a:t>
          </a:r>
          <a:endParaRPr lang="en-US" dirty="0">
            <a:solidFill>
              <a:schemeClr val="bg2"/>
            </a:solidFill>
          </a:endParaRPr>
        </a:p>
      </dgm:t>
    </dgm:pt>
    <dgm:pt modelId="{BF8659FC-0660-49DD-A40A-1121CB59FE7A}" type="parTrans" cxnId="{680EF1E8-76B7-4242-AE4E-B9A1DBD3D226}">
      <dgm:prSet/>
      <dgm:spPr/>
      <dgm:t>
        <a:bodyPr/>
        <a:lstStyle/>
        <a:p>
          <a:endParaRPr lang="ru-RU"/>
        </a:p>
      </dgm:t>
    </dgm:pt>
    <dgm:pt modelId="{75D1E30B-24F1-4BA5-B06C-ADB127E3A0E2}" type="sibTrans" cxnId="{680EF1E8-76B7-4242-AE4E-B9A1DBD3D226}">
      <dgm:prSet/>
      <dgm:spPr/>
      <dgm:t>
        <a:bodyPr/>
        <a:lstStyle/>
        <a:p>
          <a:endParaRPr lang="ru-RU"/>
        </a:p>
      </dgm:t>
    </dgm:pt>
    <dgm:pt modelId="{4987B356-3F48-4173-A68B-67E983A5C20B}">
      <dgm:prSet/>
      <dgm:spPr/>
      <dgm:t>
        <a:bodyPr/>
        <a:lstStyle/>
        <a:p>
          <a:pPr rtl="0"/>
          <a:r>
            <a:rPr lang="ru-RU" dirty="0" smtClean="0">
              <a:solidFill>
                <a:schemeClr val="bg1"/>
              </a:solidFill>
            </a:rPr>
            <a:t> </a:t>
          </a:r>
          <a:r>
            <a:rPr lang="ru-RU" i="1" dirty="0" smtClean="0">
              <a:solidFill>
                <a:schemeClr val="bg1"/>
              </a:solidFill>
            </a:rPr>
            <a:t>эндотермические</a:t>
          </a:r>
          <a:endParaRPr lang="ru-RU" dirty="0">
            <a:solidFill>
              <a:schemeClr val="bg1"/>
            </a:solidFill>
          </a:endParaRPr>
        </a:p>
      </dgm:t>
    </dgm:pt>
    <dgm:pt modelId="{BC60D841-DCD0-47F1-BEF3-395AF9B55BC7}" type="parTrans" cxnId="{5DF9533F-645E-47A5-98F0-7D4EB624EF50}">
      <dgm:prSet/>
      <dgm:spPr/>
      <dgm:t>
        <a:bodyPr/>
        <a:lstStyle/>
        <a:p>
          <a:endParaRPr lang="ru-RU"/>
        </a:p>
      </dgm:t>
    </dgm:pt>
    <dgm:pt modelId="{EC7646B1-0806-4650-9927-993B8C754F44}" type="sibTrans" cxnId="{5DF9533F-645E-47A5-98F0-7D4EB624EF50}">
      <dgm:prSet/>
      <dgm:spPr/>
      <dgm:t>
        <a:bodyPr/>
        <a:lstStyle/>
        <a:p>
          <a:endParaRPr lang="ru-RU"/>
        </a:p>
      </dgm:t>
    </dgm:pt>
    <dgm:pt modelId="{8BFA2BA1-2076-49F4-9A2A-1EB2372515E6}">
      <dgm:prSet/>
      <dgm:spPr/>
      <dgm:t>
        <a:bodyPr/>
        <a:lstStyle/>
        <a:p>
          <a:r>
            <a:rPr lang="ru-RU" i="1" dirty="0" smtClean="0">
              <a:solidFill>
                <a:schemeClr val="bg1"/>
              </a:solidFill>
            </a:rPr>
            <a:t>экзотермические</a:t>
          </a:r>
          <a:endParaRPr lang="ru-RU" dirty="0">
            <a:solidFill>
              <a:schemeClr val="bg1"/>
            </a:solidFill>
          </a:endParaRPr>
        </a:p>
      </dgm:t>
    </dgm:pt>
    <dgm:pt modelId="{456BA657-37A4-43DD-8CF1-37B9A8BB466A}" type="parTrans" cxnId="{7B2EA90F-2521-4ED4-95B5-8C93B3EDA21F}">
      <dgm:prSet/>
      <dgm:spPr/>
      <dgm:t>
        <a:bodyPr/>
        <a:lstStyle/>
        <a:p>
          <a:endParaRPr lang="ru-RU"/>
        </a:p>
      </dgm:t>
    </dgm:pt>
    <dgm:pt modelId="{3C9EA1B9-BE16-4FD7-A6DE-5BAF57BF4A06}" type="sibTrans" cxnId="{7B2EA90F-2521-4ED4-95B5-8C93B3EDA21F}">
      <dgm:prSet/>
      <dgm:spPr/>
      <dgm:t>
        <a:bodyPr/>
        <a:lstStyle/>
        <a:p>
          <a:endParaRPr lang="ru-RU"/>
        </a:p>
      </dgm:t>
    </dgm:pt>
    <dgm:pt modelId="{CD646F30-3635-4DE0-9988-A54D5B017AB7}" type="pres">
      <dgm:prSet presAssocID="{11958671-AC46-4544-992B-F4251689722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1DFB861-ED24-4513-B41B-7243ED1CEF66}" type="pres">
      <dgm:prSet presAssocID="{D0E323B7-3839-49C1-9D3D-6B419A78CDD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1C9124-9478-4D49-B963-4E91A9A32E96}" type="pres">
      <dgm:prSet presAssocID="{75D1E30B-24F1-4BA5-B06C-ADB127E3A0E2}" presName="spacer" presStyleCnt="0"/>
      <dgm:spPr/>
    </dgm:pt>
    <dgm:pt modelId="{508D8105-014D-405B-A292-362AFB491FD7}" type="pres">
      <dgm:prSet presAssocID="{4987B356-3F48-4173-A68B-67E983A5C20B}" presName="parentText" presStyleLbl="node1" presStyleIdx="1" presStyleCnt="3" custLinFactNeighborX="1001" custLinFactNeighborY="2167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8937D3-89EE-4B94-BA11-8EE54B06559A}" type="pres">
      <dgm:prSet presAssocID="{EC7646B1-0806-4650-9927-993B8C754F44}" presName="spacer" presStyleCnt="0"/>
      <dgm:spPr/>
    </dgm:pt>
    <dgm:pt modelId="{A500F5A3-51A1-472E-9CDE-CDDC2F5B0D71}" type="pres">
      <dgm:prSet presAssocID="{8BFA2BA1-2076-49F4-9A2A-1EB2372515E6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2EA90F-2521-4ED4-95B5-8C93B3EDA21F}" srcId="{11958671-AC46-4544-992B-F4251689722F}" destId="{8BFA2BA1-2076-49F4-9A2A-1EB2372515E6}" srcOrd="2" destOrd="0" parTransId="{456BA657-37A4-43DD-8CF1-37B9A8BB466A}" sibTransId="{3C9EA1B9-BE16-4FD7-A6DE-5BAF57BF4A06}"/>
    <dgm:cxn modelId="{D37AD8F1-9003-4C7B-9E4A-FD88EE06F832}" type="presOf" srcId="{11958671-AC46-4544-992B-F4251689722F}" destId="{CD646F30-3635-4DE0-9988-A54D5B017AB7}" srcOrd="0" destOrd="0" presId="urn:microsoft.com/office/officeart/2005/8/layout/vList2"/>
    <dgm:cxn modelId="{680EF1E8-76B7-4242-AE4E-B9A1DBD3D226}" srcId="{11958671-AC46-4544-992B-F4251689722F}" destId="{D0E323B7-3839-49C1-9D3D-6B419A78CDDE}" srcOrd="0" destOrd="0" parTransId="{BF8659FC-0660-49DD-A40A-1121CB59FE7A}" sibTransId="{75D1E30B-24F1-4BA5-B06C-ADB127E3A0E2}"/>
    <dgm:cxn modelId="{3F474CAD-636B-47EF-8766-43002BCADA5F}" type="presOf" srcId="{D0E323B7-3839-49C1-9D3D-6B419A78CDDE}" destId="{F1DFB861-ED24-4513-B41B-7243ED1CEF66}" srcOrd="0" destOrd="0" presId="urn:microsoft.com/office/officeart/2005/8/layout/vList2"/>
    <dgm:cxn modelId="{5DF9533F-645E-47A5-98F0-7D4EB624EF50}" srcId="{11958671-AC46-4544-992B-F4251689722F}" destId="{4987B356-3F48-4173-A68B-67E983A5C20B}" srcOrd="1" destOrd="0" parTransId="{BC60D841-DCD0-47F1-BEF3-395AF9B55BC7}" sibTransId="{EC7646B1-0806-4650-9927-993B8C754F44}"/>
    <dgm:cxn modelId="{0B457BAC-4375-44A5-A8AA-47D692B3EBE6}" type="presOf" srcId="{4987B356-3F48-4173-A68B-67E983A5C20B}" destId="{508D8105-014D-405B-A292-362AFB491FD7}" srcOrd="0" destOrd="0" presId="urn:microsoft.com/office/officeart/2005/8/layout/vList2"/>
    <dgm:cxn modelId="{BE2DB7D7-FB17-4747-9ECF-D3F147DC4724}" type="presOf" srcId="{8BFA2BA1-2076-49F4-9A2A-1EB2372515E6}" destId="{A500F5A3-51A1-472E-9CDE-CDDC2F5B0D71}" srcOrd="0" destOrd="0" presId="urn:microsoft.com/office/officeart/2005/8/layout/vList2"/>
    <dgm:cxn modelId="{632E32AE-3A76-4CB5-848A-B6EA6DB7A90D}" type="presParOf" srcId="{CD646F30-3635-4DE0-9988-A54D5B017AB7}" destId="{F1DFB861-ED24-4513-B41B-7243ED1CEF66}" srcOrd="0" destOrd="0" presId="urn:microsoft.com/office/officeart/2005/8/layout/vList2"/>
    <dgm:cxn modelId="{92EC378D-4D91-4133-BD64-E5FB85E002D2}" type="presParOf" srcId="{CD646F30-3635-4DE0-9988-A54D5B017AB7}" destId="{5A1C9124-9478-4D49-B963-4E91A9A32E96}" srcOrd="1" destOrd="0" presId="urn:microsoft.com/office/officeart/2005/8/layout/vList2"/>
    <dgm:cxn modelId="{882134FD-B371-483E-88AA-4A66C81A05D0}" type="presParOf" srcId="{CD646F30-3635-4DE0-9988-A54D5B017AB7}" destId="{508D8105-014D-405B-A292-362AFB491FD7}" srcOrd="2" destOrd="0" presId="urn:microsoft.com/office/officeart/2005/8/layout/vList2"/>
    <dgm:cxn modelId="{6A64AB09-1A40-44A7-BFA0-C88B2379E24C}" type="presParOf" srcId="{CD646F30-3635-4DE0-9988-A54D5B017AB7}" destId="{E98937D3-89EE-4B94-BA11-8EE54B06559A}" srcOrd="3" destOrd="0" presId="urn:microsoft.com/office/officeart/2005/8/layout/vList2"/>
    <dgm:cxn modelId="{C7B11970-D972-46EA-A575-04DE7BFCCA5F}" type="presParOf" srcId="{CD646F30-3635-4DE0-9988-A54D5B017AB7}" destId="{A500F5A3-51A1-472E-9CDE-CDDC2F5B0D7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BCDD5A-84E9-4F0A-AB3B-DBA057C51CF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590053-120A-4AF6-BE7E-F9D88244FAC0}">
      <dgm:prSet custT="1"/>
      <dgm:spPr/>
      <dgm:t>
        <a:bodyPr/>
        <a:lstStyle/>
        <a:p>
          <a:pPr rtl="0"/>
          <a:r>
            <a:rPr lang="ru-RU" sz="2000" dirty="0" smtClean="0">
              <a:solidFill>
                <a:schemeClr val="bg1"/>
              </a:solidFill>
            </a:rPr>
            <a:t>ТЕРМОХИМИЧЕСКИМИ УРАВНЕНИЯМИ </a:t>
          </a:r>
          <a:r>
            <a:rPr lang="ru-RU" sz="2400" dirty="0" smtClean="0">
              <a:solidFill>
                <a:schemeClr val="bg1"/>
              </a:solidFill>
            </a:rPr>
            <a:t>называются</a:t>
          </a:r>
          <a:endParaRPr lang="ru-RU" sz="2400" dirty="0">
            <a:solidFill>
              <a:schemeClr val="bg1"/>
            </a:solidFill>
          </a:endParaRPr>
        </a:p>
      </dgm:t>
    </dgm:pt>
    <dgm:pt modelId="{45C13F4F-CDFC-479D-9C10-599917400D0D}" type="parTrans" cxnId="{2C8A255B-C01C-46B7-B31F-BE694F2064A5}">
      <dgm:prSet/>
      <dgm:spPr/>
      <dgm:t>
        <a:bodyPr/>
        <a:lstStyle/>
        <a:p>
          <a:endParaRPr lang="ru-RU"/>
        </a:p>
      </dgm:t>
    </dgm:pt>
    <dgm:pt modelId="{CF441DB0-0501-4B25-8DEE-7F802C48DF66}" type="sibTrans" cxnId="{2C8A255B-C01C-46B7-B31F-BE694F2064A5}">
      <dgm:prSet/>
      <dgm:spPr/>
      <dgm:t>
        <a:bodyPr/>
        <a:lstStyle/>
        <a:p>
          <a:endParaRPr lang="ru-RU"/>
        </a:p>
      </dgm:t>
    </dgm:pt>
    <dgm:pt modelId="{3BA9CDEE-593F-4845-85AC-28C8301AE3B6}">
      <dgm:prSet custT="1"/>
      <dgm:spPr/>
      <dgm:t>
        <a:bodyPr/>
        <a:lstStyle/>
        <a:p>
          <a:pPr rtl="0"/>
          <a:r>
            <a:rPr lang="ru-RU" sz="2400" dirty="0" smtClean="0">
              <a:solidFill>
                <a:schemeClr val="bg1"/>
              </a:solidFill>
            </a:rPr>
            <a:t>Особенность термохимических уравнений заключается в том </a:t>
          </a:r>
          <a:endParaRPr lang="ru-RU" sz="2400" dirty="0">
            <a:solidFill>
              <a:schemeClr val="bg1"/>
            </a:solidFill>
          </a:endParaRPr>
        </a:p>
      </dgm:t>
    </dgm:pt>
    <dgm:pt modelId="{1A1817FE-491C-444A-BA94-E20321991CBC}" type="parTrans" cxnId="{ED3DC28B-3B46-4060-ADF6-F04F04F461A0}">
      <dgm:prSet/>
      <dgm:spPr/>
      <dgm:t>
        <a:bodyPr/>
        <a:lstStyle/>
        <a:p>
          <a:endParaRPr lang="ru-RU"/>
        </a:p>
      </dgm:t>
    </dgm:pt>
    <dgm:pt modelId="{4E416100-854E-41CB-BA3B-04869824C2EE}" type="sibTrans" cxnId="{ED3DC28B-3B46-4060-ADF6-F04F04F461A0}">
      <dgm:prSet/>
      <dgm:spPr/>
      <dgm:t>
        <a:bodyPr/>
        <a:lstStyle/>
        <a:p>
          <a:endParaRPr lang="ru-RU"/>
        </a:p>
      </dgm:t>
    </dgm:pt>
    <dgm:pt modelId="{48C0133E-5D23-4E57-8408-F0BEE95B6794}">
      <dgm:prSet/>
      <dgm:spPr/>
      <dgm:t>
        <a:bodyPr/>
        <a:lstStyle/>
        <a:p>
          <a:r>
            <a:rPr lang="ru-RU" dirty="0" smtClean="0"/>
            <a:t>уравнения химических реакций, в которых вместе с реагентами и продуктами записан и тепловой эффект реакции, </a:t>
          </a:r>
          <a:endParaRPr lang="ru-RU" dirty="0"/>
        </a:p>
      </dgm:t>
    </dgm:pt>
    <dgm:pt modelId="{D4DDA559-7B82-4026-B118-38A5C4431FC8}" type="parTrans" cxnId="{275BFD8F-DBBE-42B6-8780-A5689DFE7F77}">
      <dgm:prSet/>
      <dgm:spPr/>
      <dgm:t>
        <a:bodyPr/>
        <a:lstStyle/>
        <a:p>
          <a:endParaRPr lang="ru-RU"/>
        </a:p>
      </dgm:t>
    </dgm:pt>
    <dgm:pt modelId="{EEFEBC75-FA4A-44C7-95E9-EB7D09CAFAB7}" type="sibTrans" cxnId="{275BFD8F-DBBE-42B6-8780-A5689DFE7F77}">
      <dgm:prSet/>
      <dgm:spPr/>
      <dgm:t>
        <a:bodyPr/>
        <a:lstStyle/>
        <a:p>
          <a:endParaRPr lang="ru-RU"/>
        </a:p>
      </dgm:t>
    </dgm:pt>
    <dgm:pt modelId="{88A0E5EA-3761-4361-857D-0B29021BD554}">
      <dgm:prSet/>
      <dgm:spPr/>
      <dgm:t>
        <a:bodyPr/>
        <a:lstStyle/>
        <a:p>
          <a:r>
            <a:rPr lang="ru-RU" dirty="0" smtClean="0"/>
            <a:t>что при работе с ними можно переносить формулы веществ и величины тепловых эффектов из одной части уравнения в другую. </a:t>
          </a:r>
          <a:endParaRPr lang="ru-RU" dirty="0"/>
        </a:p>
      </dgm:t>
    </dgm:pt>
    <dgm:pt modelId="{6B032965-099E-4199-9553-C656742B113C}" type="parTrans" cxnId="{2CAD437B-D013-4A7B-82B9-1E4B524A7621}">
      <dgm:prSet/>
      <dgm:spPr/>
      <dgm:t>
        <a:bodyPr/>
        <a:lstStyle/>
        <a:p>
          <a:endParaRPr lang="ru-RU"/>
        </a:p>
      </dgm:t>
    </dgm:pt>
    <dgm:pt modelId="{BE80D6BF-B493-4F0E-88F7-AD9D30A045ED}" type="sibTrans" cxnId="{2CAD437B-D013-4A7B-82B9-1E4B524A7621}">
      <dgm:prSet/>
      <dgm:spPr/>
      <dgm:t>
        <a:bodyPr/>
        <a:lstStyle/>
        <a:p>
          <a:endParaRPr lang="ru-RU"/>
        </a:p>
      </dgm:t>
    </dgm:pt>
    <dgm:pt modelId="{C1AB0D62-2188-4F22-AD33-AC4D7E7CD1FB}" type="pres">
      <dgm:prSet presAssocID="{4FBCDD5A-84E9-4F0A-AB3B-DBA057C51CFC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D0CB4D0-01EE-4B19-B45F-6F70058CA338}" type="pres">
      <dgm:prSet presAssocID="{D3590053-120A-4AF6-BE7E-F9D88244FAC0}" presName="linNode" presStyleCnt="0"/>
      <dgm:spPr/>
    </dgm:pt>
    <dgm:pt modelId="{B0F55929-2E6A-4946-9819-90027BB90BFF}" type="pres">
      <dgm:prSet presAssocID="{D3590053-120A-4AF6-BE7E-F9D88244FAC0}" presName="parentShp" presStyleLbl="node1" presStyleIdx="0" presStyleCnt="2" custScaleX="109091" custLinFactNeighborY="-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317D5B-E5BF-41F6-A773-69565CA003A8}" type="pres">
      <dgm:prSet presAssocID="{D3590053-120A-4AF6-BE7E-F9D88244FAC0}" presName="childShp" presStyleLbl="bgAccFollowNode1" presStyleIdx="0" presStyleCnt="2" custScaleX="909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E6C35F-2A73-4FB0-B773-FB9F5D50BF39}" type="pres">
      <dgm:prSet presAssocID="{CF441DB0-0501-4B25-8DEE-7F802C48DF66}" presName="spacing" presStyleCnt="0"/>
      <dgm:spPr/>
    </dgm:pt>
    <dgm:pt modelId="{D607D7E4-D88E-47EE-A0AE-DB48175FFC49}" type="pres">
      <dgm:prSet presAssocID="{3BA9CDEE-593F-4845-85AC-28C8301AE3B6}" presName="linNode" presStyleCnt="0"/>
      <dgm:spPr/>
    </dgm:pt>
    <dgm:pt modelId="{78AC5960-004F-4511-B1E9-E1E52C697057}" type="pres">
      <dgm:prSet presAssocID="{3BA9CDEE-593F-4845-85AC-28C8301AE3B6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395896-AF33-401B-86F3-29809B30C105}" type="pres">
      <dgm:prSet presAssocID="{3BA9CDEE-593F-4845-85AC-28C8301AE3B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F89EF4-43B3-4507-8C17-31222BB21964}" type="presOf" srcId="{48C0133E-5D23-4E57-8408-F0BEE95B6794}" destId="{2C317D5B-E5BF-41F6-A773-69565CA003A8}" srcOrd="0" destOrd="0" presId="urn:microsoft.com/office/officeart/2005/8/layout/vList6"/>
    <dgm:cxn modelId="{601B532F-01B3-42E7-B8E0-656814727E7F}" type="presOf" srcId="{4FBCDD5A-84E9-4F0A-AB3B-DBA057C51CFC}" destId="{C1AB0D62-2188-4F22-AD33-AC4D7E7CD1FB}" srcOrd="0" destOrd="0" presId="urn:microsoft.com/office/officeart/2005/8/layout/vList6"/>
    <dgm:cxn modelId="{ED3DC28B-3B46-4060-ADF6-F04F04F461A0}" srcId="{4FBCDD5A-84E9-4F0A-AB3B-DBA057C51CFC}" destId="{3BA9CDEE-593F-4845-85AC-28C8301AE3B6}" srcOrd="1" destOrd="0" parTransId="{1A1817FE-491C-444A-BA94-E20321991CBC}" sibTransId="{4E416100-854E-41CB-BA3B-04869824C2EE}"/>
    <dgm:cxn modelId="{2C8A255B-C01C-46B7-B31F-BE694F2064A5}" srcId="{4FBCDD5A-84E9-4F0A-AB3B-DBA057C51CFC}" destId="{D3590053-120A-4AF6-BE7E-F9D88244FAC0}" srcOrd="0" destOrd="0" parTransId="{45C13F4F-CDFC-479D-9C10-599917400D0D}" sibTransId="{CF441DB0-0501-4B25-8DEE-7F802C48DF66}"/>
    <dgm:cxn modelId="{2CAD437B-D013-4A7B-82B9-1E4B524A7621}" srcId="{3BA9CDEE-593F-4845-85AC-28C8301AE3B6}" destId="{88A0E5EA-3761-4361-857D-0B29021BD554}" srcOrd="0" destOrd="0" parTransId="{6B032965-099E-4199-9553-C656742B113C}" sibTransId="{BE80D6BF-B493-4F0E-88F7-AD9D30A045ED}"/>
    <dgm:cxn modelId="{275BFD8F-DBBE-42B6-8780-A5689DFE7F77}" srcId="{D3590053-120A-4AF6-BE7E-F9D88244FAC0}" destId="{48C0133E-5D23-4E57-8408-F0BEE95B6794}" srcOrd="0" destOrd="0" parTransId="{D4DDA559-7B82-4026-B118-38A5C4431FC8}" sibTransId="{EEFEBC75-FA4A-44C7-95E9-EB7D09CAFAB7}"/>
    <dgm:cxn modelId="{7EC753A2-7D1A-443C-B97F-05570D97769D}" type="presOf" srcId="{88A0E5EA-3761-4361-857D-0B29021BD554}" destId="{67395896-AF33-401B-86F3-29809B30C105}" srcOrd="0" destOrd="0" presId="urn:microsoft.com/office/officeart/2005/8/layout/vList6"/>
    <dgm:cxn modelId="{DA24DB90-0B9F-4DC4-9DF2-00C9F80FE1F9}" type="presOf" srcId="{D3590053-120A-4AF6-BE7E-F9D88244FAC0}" destId="{B0F55929-2E6A-4946-9819-90027BB90BFF}" srcOrd="0" destOrd="0" presId="urn:microsoft.com/office/officeart/2005/8/layout/vList6"/>
    <dgm:cxn modelId="{D7FA297C-352E-4183-80F1-FF278387EA54}" type="presOf" srcId="{3BA9CDEE-593F-4845-85AC-28C8301AE3B6}" destId="{78AC5960-004F-4511-B1E9-E1E52C697057}" srcOrd="0" destOrd="0" presId="urn:microsoft.com/office/officeart/2005/8/layout/vList6"/>
    <dgm:cxn modelId="{0AE128AC-78FE-4FA8-8D94-80E0652265EE}" type="presParOf" srcId="{C1AB0D62-2188-4F22-AD33-AC4D7E7CD1FB}" destId="{2D0CB4D0-01EE-4B19-B45F-6F70058CA338}" srcOrd="0" destOrd="0" presId="urn:microsoft.com/office/officeart/2005/8/layout/vList6"/>
    <dgm:cxn modelId="{AB03CE62-2034-42BF-843C-0AE61DED3FEA}" type="presParOf" srcId="{2D0CB4D0-01EE-4B19-B45F-6F70058CA338}" destId="{B0F55929-2E6A-4946-9819-90027BB90BFF}" srcOrd="0" destOrd="0" presId="urn:microsoft.com/office/officeart/2005/8/layout/vList6"/>
    <dgm:cxn modelId="{480B167D-34E9-474E-BD40-51E31DD36612}" type="presParOf" srcId="{2D0CB4D0-01EE-4B19-B45F-6F70058CA338}" destId="{2C317D5B-E5BF-41F6-A773-69565CA003A8}" srcOrd="1" destOrd="0" presId="urn:microsoft.com/office/officeart/2005/8/layout/vList6"/>
    <dgm:cxn modelId="{D7683E96-A5D3-4A45-9BAD-48E839EEFE5D}" type="presParOf" srcId="{C1AB0D62-2188-4F22-AD33-AC4D7E7CD1FB}" destId="{E0E6C35F-2A73-4FB0-B773-FB9F5D50BF39}" srcOrd="1" destOrd="0" presId="urn:microsoft.com/office/officeart/2005/8/layout/vList6"/>
    <dgm:cxn modelId="{BD62FCB8-B310-4B9C-A035-5EDA966B6E90}" type="presParOf" srcId="{C1AB0D62-2188-4F22-AD33-AC4D7E7CD1FB}" destId="{D607D7E4-D88E-47EE-A0AE-DB48175FFC49}" srcOrd="2" destOrd="0" presId="urn:microsoft.com/office/officeart/2005/8/layout/vList6"/>
    <dgm:cxn modelId="{6123A744-F27C-4292-B348-1A75C5A10784}" type="presParOf" srcId="{D607D7E4-D88E-47EE-A0AE-DB48175FFC49}" destId="{78AC5960-004F-4511-B1E9-E1E52C697057}" srcOrd="0" destOrd="0" presId="urn:microsoft.com/office/officeart/2005/8/layout/vList6"/>
    <dgm:cxn modelId="{E33122AB-929A-4910-A363-6F0AE4979D1F}" type="presParOf" srcId="{D607D7E4-D88E-47EE-A0AE-DB48175FFC49}" destId="{67395896-AF33-401B-86F3-29809B30C10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D4A706-C5A4-47E9-BF61-E10F360DD25B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505C33-04FE-4568-B3E0-64C1B2B8688C}">
      <dgm:prSet/>
      <dgm:spPr/>
      <dgm:t>
        <a:bodyPr/>
        <a:lstStyle/>
        <a:p>
          <a:pPr rtl="0"/>
          <a:r>
            <a:rPr lang="ru-RU" dirty="0" smtClean="0"/>
            <a:t>Герман Гесс считается основателем термохимии, он дал формулировку двух фундаментальных термохимических законов. Ученый сформулировал основной закон термохимии —являющийся приложением закона сохранения энергии к химическим процессам. Этот закон назвали его именем — закон Гесса.</a:t>
          </a:r>
          <a:endParaRPr lang="ru-RU" dirty="0"/>
        </a:p>
      </dgm:t>
    </dgm:pt>
    <dgm:pt modelId="{B1D981C6-8DC8-4186-BBCD-FCA15DDF0A01}" type="parTrans" cxnId="{34EC34A3-4C10-49BD-8C09-15CFF122E611}">
      <dgm:prSet/>
      <dgm:spPr/>
      <dgm:t>
        <a:bodyPr/>
        <a:lstStyle/>
        <a:p>
          <a:endParaRPr lang="ru-RU"/>
        </a:p>
      </dgm:t>
    </dgm:pt>
    <dgm:pt modelId="{A0A59779-1E83-4F34-B176-6791D21CD2B2}" type="sibTrans" cxnId="{34EC34A3-4C10-49BD-8C09-15CFF122E611}">
      <dgm:prSet/>
      <dgm:spPr/>
      <dgm:t>
        <a:bodyPr/>
        <a:lstStyle/>
        <a:p>
          <a:endParaRPr lang="ru-RU"/>
        </a:p>
      </dgm:t>
    </dgm:pt>
    <dgm:pt modelId="{C0AEA680-2E8A-40D2-A805-DF8E320A270A}">
      <dgm:prSet/>
      <dgm:spPr/>
      <dgm:t>
        <a:bodyPr/>
        <a:lstStyle/>
        <a:p>
          <a:pPr rtl="0"/>
          <a:r>
            <a:rPr lang="ru-RU" dirty="0" smtClean="0"/>
            <a:t>И еще один необычный факт биографии: в конце 1820-х — начале 1830-х годов Гесс учил химии цесаревича Александра, будущего императора Александра II. Уж не знание ли основ устройства материи помогло Александру стать настоящим реформатором? </a:t>
          </a:r>
          <a:endParaRPr lang="ru-RU" dirty="0"/>
        </a:p>
      </dgm:t>
    </dgm:pt>
    <dgm:pt modelId="{2DA73069-9127-45ED-A78D-0F1C05FA0449}" type="parTrans" cxnId="{7E5E961B-9F35-477A-B585-92072085A762}">
      <dgm:prSet/>
      <dgm:spPr/>
      <dgm:t>
        <a:bodyPr/>
        <a:lstStyle/>
        <a:p>
          <a:endParaRPr lang="ru-RU"/>
        </a:p>
      </dgm:t>
    </dgm:pt>
    <dgm:pt modelId="{753C922E-3175-487A-9CE0-95DA8B9C3CE9}" type="sibTrans" cxnId="{7E5E961B-9F35-477A-B585-92072085A762}">
      <dgm:prSet/>
      <dgm:spPr/>
      <dgm:t>
        <a:bodyPr/>
        <a:lstStyle/>
        <a:p>
          <a:endParaRPr lang="ru-RU"/>
        </a:p>
      </dgm:t>
    </dgm:pt>
    <dgm:pt modelId="{66B066CE-A89F-4658-AA2D-F62A55644E52}" type="pres">
      <dgm:prSet presAssocID="{1ED4A706-C5A4-47E9-BF61-E10F360DD25B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88C78EAB-2D9B-4EB2-BCA0-076934FCC6F9}" type="pres">
      <dgm:prSet presAssocID="{1ED4A706-C5A4-47E9-BF61-E10F360DD25B}" presName="pyramid" presStyleLbl="node1" presStyleIdx="0" presStyleCnt="1"/>
      <dgm:spPr/>
    </dgm:pt>
    <dgm:pt modelId="{73C46EE0-4B16-4577-8218-EA63D689F9B0}" type="pres">
      <dgm:prSet presAssocID="{1ED4A706-C5A4-47E9-BF61-E10F360DD25B}" presName="theList" presStyleCnt="0"/>
      <dgm:spPr/>
    </dgm:pt>
    <dgm:pt modelId="{EFBF238A-BC48-4E93-BB5C-512D8DB050B9}" type="pres">
      <dgm:prSet presAssocID="{CC505C33-04FE-4568-B3E0-64C1B2B8688C}" presName="aNode" presStyleLbl="fgAcc1" presStyleIdx="0" presStyleCnt="2" custScaleX="158185" custScaleY="741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5DD58F-901F-437B-803C-80FC880B3E68}" type="pres">
      <dgm:prSet presAssocID="{CC505C33-04FE-4568-B3E0-64C1B2B8688C}" presName="aSpace" presStyleCnt="0"/>
      <dgm:spPr/>
    </dgm:pt>
    <dgm:pt modelId="{A5B44F89-8084-4C71-8C98-81445C67D2DB}" type="pres">
      <dgm:prSet presAssocID="{C0AEA680-2E8A-40D2-A805-DF8E320A270A}" presName="aNode" presStyleLbl="fgAcc1" presStyleIdx="1" presStyleCnt="2" custScaleX="156172" custScaleY="788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219A52-269D-426E-A943-4209839C96D9}" type="pres">
      <dgm:prSet presAssocID="{C0AEA680-2E8A-40D2-A805-DF8E320A270A}" presName="aSpace" presStyleCnt="0"/>
      <dgm:spPr/>
    </dgm:pt>
  </dgm:ptLst>
  <dgm:cxnLst>
    <dgm:cxn modelId="{34EC34A3-4C10-49BD-8C09-15CFF122E611}" srcId="{1ED4A706-C5A4-47E9-BF61-E10F360DD25B}" destId="{CC505C33-04FE-4568-B3E0-64C1B2B8688C}" srcOrd="0" destOrd="0" parTransId="{B1D981C6-8DC8-4186-BBCD-FCA15DDF0A01}" sibTransId="{A0A59779-1E83-4F34-B176-6791D21CD2B2}"/>
    <dgm:cxn modelId="{7E5E961B-9F35-477A-B585-92072085A762}" srcId="{1ED4A706-C5A4-47E9-BF61-E10F360DD25B}" destId="{C0AEA680-2E8A-40D2-A805-DF8E320A270A}" srcOrd="1" destOrd="0" parTransId="{2DA73069-9127-45ED-A78D-0F1C05FA0449}" sibTransId="{753C922E-3175-487A-9CE0-95DA8B9C3CE9}"/>
    <dgm:cxn modelId="{DA5F8152-824A-4195-B5A3-B6C2A171C01D}" type="presOf" srcId="{1ED4A706-C5A4-47E9-BF61-E10F360DD25B}" destId="{66B066CE-A89F-4658-AA2D-F62A55644E52}" srcOrd="0" destOrd="0" presId="urn:microsoft.com/office/officeart/2005/8/layout/pyramid2"/>
    <dgm:cxn modelId="{E8438A44-3A3B-4ED0-8FA3-A4F43A067112}" type="presOf" srcId="{C0AEA680-2E8A-40D2-A805-DF8E320A270A}" destId="{A5B44F89-8084-4C71-8C98-81445C67D2DB}" srcOrd="0" destOrd="0" presId="urn:microsoft.com/office/officeart/2005/8/layout/pyramid2"/>
    <dgm:cxn modelId="{0FE09754-15D0-4EAC-8C68-CD5B0A4167D8}" type="presOf" srcId="{CC505C33-04FE-4568-B3E0-64C1B2B8688C}" destId="{EFBF238A-BC48-4E93-BB5C-512D8DB050B9}" srcOrd="0" destOrd="0" presId="urn:microsoft.com/office/officeart/2005/8/layout/pyramid2"/>
    <dgm:cxn modelId="{0D046B9F-A210-4EF8-B6CC-A5ACFC3CEAF5}" type="presParOf" srcId="{66B066CE-A89F-4658-AA2D-F62A55644E52}" destId="{88C78EAB-2D9B-4EB2-BCA0-076934FCC6F9}" srcOrd="0" destOrd="0" presId="urn:microsoft.com/office/officeart/2005/8/layout/pyramid2"/>
    <dgm:cxn modelId="{B8587337-A8B2-4997-B2BE-082ACB31F523}" type="presParOf" srcId="{66B066CE-A89F-4658-AA2D-F62A55644E52}" destId="{73C46EE0-4B16-4577-8218-EA63D689F9B0}" srcOrd="1" destOrd="0" presId="urn:microsoft.com/office/officeart/2005/8/layout/pyramid2"/>
    <dgm:cxn modelId="{ED3D61DB-D618-43EA-AFBE-FAFC99D6D66F}" type="presParOf" srcId="{73C46EE0-4B16-4577-8218-EA63D689F9B0}" destId="{EFBF238A-BC48-4E93-BB5C-512D8DB050B9}" srcOrd="0" destOrd="0" presId="urn:microsoft.com/office/officeart/2005/8/layout/pyramid2"/>
    <dgm:cxn modelId="{3A5ECD4F-598F-434E-9A8F-EC25E8015E2C}" type="presParOf" srcId="{73C46EE0-4B16-4577-8218-EA63D689F9B0}" destId="{605DD58F-901F-437B-803C-80FC880B3E68}" srcOrd="1" destOrd="0" presId="urn:microsoft.com/office/officeart/2005/8/layout/pyramid2"/>
    <dgm:cxn modelId="{ACFC017E-22F0-4C56-9098-1B7A5C36A82E}" type="presParOf" srcId="{73C46EE0-4B16-4577-8218-EA63D689F9B0}" destId="{A5B44F89-8084-4C71-8C98-81445C67D2DB}" srcOrd="2" destOrd="0" presId="urn:microsoft.com/office/officeart/2005/8/layout/pyramid2"/>
    <dgm:cxn modelId="{A76CF2F5-7168-426C-9AEF-460B300D40EB}" type="presParOf" srcId="{73C46EE0-4B16-4577-8218-EA63D689F9B0}" destId="{4B219A52-269D-426E-A943-4209839C96D9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1DFB861-ED24-4513-B41B-7243ED1CEF66}">
      <dsp:nvSpPr>
        <dsp:cNvPr id="0" name=""/>
        <dsp:cNvSpPr/>
      </dsp:nvSpPr>
      <dsp:spPr>
        <a:xfrm>
          <a:off x="0" y="165330"/>
          <a:ext cx="8229600" cy="139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solidFill>
                <a:schemeClr val="bg1"/>
              </a:solidFill>
            </a:rPr>
            <a:t>По признаку выделения или поглощения теплоты реакции делятся на</a:t>
          </a:r>
          <a:r>
            <a:rPr lang="ru-RU" sz="3500" kern="1200" dirty="0" smtClean="0">
              <a:solidFill>
                <a:schemeClr val="bg2"/>
              </a:solidFill>
            </a:rPr>
            <a:t> </a:t>
          </a:r>
          <a:endParaRPr lang="en-US" sz="3500" kern="1200" dirty="0">
            <a:solidFill>
              <a:schemeClr val="bg2"/>
            </a:solidFill>
          </a:endParaRPr>
        </a:p>
      </dsp:txBody>
      <dsp:txXfrm>
        <a:off x="0" y="165330"/>
        <a:ext cx="8229600" cy="1392299"/>
      </dsp:txXfrm>
    </dsp:sp>
    <dsp:sp modelId="{508D8105-014D-405B-A292-362AFB491FD7}">
      <dsp:nvSpPr>
        <dsp:cNvPr id="0" name=""/>
        <dsp:cNvSpPr/>
      </dsp:nvSpPr>
      <dsp:spPr>
        <a:xfrm>
          <a:off x="0" y="1680274"/>
          <a:ext cx="8229600" cy="139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solidFill>
                <a:schemeClr val="bg1"/>
              </a:solidFill>
            </a:rPr>
            <a:t> </a:t>
          </a:r>
          <a:r>
            <a:rPr lang="ru-RU" sz="3500" i="1" kern="1200" dirty="0" smtClean="0">
              <a:solidFill>
                <a:schemeClr val="bg1"/>
              </a:solidFill>
            </a:rPr>
            <a:t>эндотермические</a:t>
          </a:r>
          <a:endParaRPr lang="ru-RU" sz="3500" kern="1200" dirty="0">
            <a:solidFill>
              <a:schemeClr val="bg1"/>
            </a:solidFill>
          </a:endParaRPr>
        </a:p>
      </dsp:txBody>
      <dsp:txXfrm>
        <a:off x="0" y="1680274"/>
        <a:ext cx="8229600" cy="1392299"/>
      </dsp:txXfrm>
    </dsp:sp>
    <dsp:sp modelId="{A500F5A3-51A1-472E-9CDE-CDDC2F5B0D71}">
      <dsp:nvSpPr>
        <dsp:cNvPr id="0" name=""/>
        <dsp:cNvSpPr/>
      </dsp:nvSpPr>
      <dsp:spPr>
        <a:xfrm>
          <a:off x="0" y="3151529"/>
          <a:ext cx="8229600" cy="13922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i="1" kern="1200" dirty="0" smtClean="0">
              <a:solidFill>
                <a:schemeClr val="bg1"/>
              </a:solidFill>
            </a:rPr>
            <a:t>экзотермические</a:t>
          </a:r>
          <a:endParaRPr lang="ru-RU" sz="3500" kern="1200" dirty="0">
            <a:solidFill>
              <a:schemeClr val="bg1"/>
            </a:solidFill>
          </a:endParaRPr>
        </a:p>
      </dsp:txBody>
      <dsp:txXfrm>
        <a:off x="0" y="3151529"/>
        <a:ext cx="8229600" cy="139229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317D5B-E5BF-41F6-A773-69565CA003A8}">
      <dsp:nvSpPr>
        <dsp:cNvPr id="0" name=""/>
        <dsp:cNvSpPr/>
      </dsp:nvSpPr>
      <dsp:spPr>
        <a:xfrm>
          <a:off x="3528395" y="612"/>
          <a:ext cx="4320475" cy="23883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уравнения химических реакций, в которых вместе с реагентами и продуктами записан и тепловой эффект реакции, </a:t>
          </a:r>
          <a:endParaRPr lang="ru-RU" sz="2200" kern="1200" dirty="0"/>
        </a:p>
      </dsp:txBody>
      <dsp:txXfrm>
        <a:off x="3528395" y="612"/>
        <a:ext cx="4320475" cy="2388349"/>
      </dsp:txXfrm>
    </dsp:sp>
    <dsp:sp modelId="{B0F55929-2E6A-4946-9819-90027BB90BFF}">
      <dsp:nvSpPr>
        <dsp:cNvPr id="0" name=""/>
        <dsp:cNvSpPr/>
      </dsp:nvSpPr>
      <dsp:spPr>
        <a:xfrm>
          <a:off x="72008" y="0"/>
          <a:ext cx="3456386" cy="23883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</a:rPr>
            <a:t>ТЕРМОХИМИЧЕСКИМИ УРАВНЕНИЯМИ </a:t>
          </a:r>
          <a:r>
            <a:rPr lang="ru-RU" sz="2400" kern="1200" dirty="0" smtClean="0">
              <a:solidFill>
                <a:schemeClr val="bg1"/>
              </a:solidFill>
            </a:rPr>
            <a:t>называются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72008" y="0"/>
        <a:ext cx="3456386" cy="2388349"/>
      </dsp:txXfrm>
    </dsp:sp>
    <dsp:sp modelId="{67395896-AF33-401B-86F3-29809B30C105}">
      <dsp:nvSpPr>
        <dsp:cNvPr id="0" name=""/>
        <dsp:cNvSpPr/>
      </dsp:nvSpPr>
      <dsp:spPr>
        <a:xfrm>
          <a:off x="3168352" y="2627796"/>
          <a:ext cx="4752528" cy="238834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что при работе с ними можно переносить формулы веществ и величины тепловых эффектов из одной части уравнения в другую. </a:t>
          </a:r>
          <a:endParaRPr lang="ru-RU" sz="2200" kern="1200" dirty="0"/>
        </a:p>
      </dsp:txBody>
      <dsp:txXfrm>
        <a:off x="3168352" y="2627796"/>
        <a:ext cx="4752528" cy="2388349"/>
      </dsp:txXfrm>
    </dsp:sp>
    <dsp:sp modelId="{78AC5960-004F-4511-B1E9-E1E52C697057}">
      <dsp:nvSpPr>
        <dsp:cNvPr id="0" name=""/>
        <dsp:cNvSpPr/>
      </dsp:nvSpPr>
      <dsp:spPr>
        <a:xfrm>
          <a:off x="0" y="2627796"/>
          <a:ext cx="3168352" cy="23883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</a:rPr>
            <a:t>Особенность термохимических уравнений заключается в том </a:t>
          </a:r>
          <a:endParaRPr lang="ru-RU" sz="2400" kern="1200" dirty="0">
            <a:solidFill>
              <a:schemeClr val="bg1"/>
            </a:solidFill>
          </a:endParaRPr>
        </a:p>
      </dsp:txBody>
      <dsp:txXfrm>
        <a:off x="0" y="2627796"/>
        <a:ext cx="3168352" cy="238834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C78EAB-2D9B-4EB2-BCA0-076934FCC6F9}">
      <dsp:nvSpPr>
        <dsp:cNvPr id="0" name=""/>
        <dsp:cNvSpPr/>
      </dsp:nvSpPr>
      <dsp:spPr>
        <a:xfrm>
          <a:off x="-41239" y="0"/>
          <a:ext cx="5976664" cy="5976664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BF238A-BC48-4E93-BB5C-512D8DB050B9}">
      <dsp:nvSpPr>
        <dsp:cNvPr id="0" name=""/>
        <dsp:cNvSpPr/>
      </dsp:nvSpPr>
      <dsp:spPr>
        <a:xfrm>
          <a:off x="1816898" y="598605"/>
          <a:ext cx="6145220" cy="199104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Герман Гесс считается основателем термохимии, он дал формулировку двух фундаментальных термохимических законов. Ученый сформулировал основной закон термохимии —являющийся приложением закона сохранения энергии к химическим процессам. Этот закон назвали его именем — закон Гесса.</a:t>
          </a:r>
          <a:endParaRPr lang="ru-RU" sz="1700" kern="1200" dirty="0"/>
        </a:p>
      </dsp:txBody>
      <dsp:txXfrm>
        <a:off x="1816898" y="598605"/>
        <a:ext cx="6145220" cy="1991042"/>
      </dsp:txXfrm>
    </dsp:sp>
    <dsp:sp modelId="{A5B44F89-8084-4C71-8C98-81445C67D2DB}">
      <dsp:nvSpPr>
        <dsp:cNvPr id="0" name=""/>
        <dsp:cNvSpPr/>
      </dsp:nvSpPr>
      <dsp:spPr>
        <a:xfrm>
          <a:off x="1855999" y="2925251"/>
          <a:ext cx="6067019" cy="2117202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И еще один необычный факт биографии: в конце 1820-х — начале 1830-х годов Гесс учил химии цесаревича Александра, будущего императора Александра II. Уж не знание ли основ устройства материи помогло Александру стать настоящим реформатором? </a:t>
          </a:r>
          <a:endParaRPr lang="ru-RU" sz="1600" kern="1200" dirty="0"/>
        </a:p>
      </dsp:txBody>
      <dsp:txXfrm>
        <a:off x="1855999" y="2925251"/>
        <a:ext cx="6067019" cy="2117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2FAC9-AB53-439E-BAB6-6138A35AC367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808AE-BF0D-4F9A-B888-F3B2045680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808AE-BF0D-4F9A-B888-F3B204568079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808AE-BF0D-4F9A-B888-F3B204568079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C808AE-BF0D-4F9A-B888-F3B204568079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  <a:lum bright="-19000" contrast="36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2F2CE1B-7700-4C2E-A234-DDA336459689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3D50E4E-2F9E-40BF-96BD-79E8E1200CE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288" y="260350"/>
            <a:ext cx="8569325" cy="3529013"/>
          </a:xfrm>
        </p:spPr>
        <p:txBody>
          <a:bodyPr/>
          <a:lstStyle/>
          <a:p>
            <a:pPr eaLnBrk="1" hangingPunct="1"/>
            <a:r>
              <a:rPr lang="ru-RU" sz="4000" b="1" i="1" dirty="0" smtClean="0">
                <a:solidFill>
                  <a:schemeClr val="tx1"/>
                </a:solidFill>
              </a:rPr>
              <a:t>                                         </a:t>
            </a:r>
            <a:r>
              <a:rPr lang="ru-RU" sz="4000" i="1" u="sng" dirty="0" smtClean="0">
                <a:solidFill>
                  <a:schemeClr val="tx1"/>
                </a:solidFill>
              </a:rPr>
              <a:t>11</a:t>
            </a:r>
            <a:r>
              <a:rPr lang="ru-RU" sz="4000" b="1" i="1" u="sng" dirty="0" smtClean="0">
                <a:solidFill>
                  <a:schemeClr val="tx1"/>
                </a:solidFill>
              </a:rPr>
              <a:t> класс</a:t>
            </a:r>
            <a:r>
              <a:rPr lang="ru-RU" sz="4000" b="1" dirty="0" smtClean="0">
                <a:solidFill>
                  <a:schemeClr val="tx1"/>
                </a:solidFill>
              </a:rPr>
              <a:t> </a:t>
            </a:r>
            <a:br>
              <a:rPr lang="ru-RU" sz="4000" b="1" dirty="0" smtClean="0">
                <a:solidFill>
                  <a:schemeClr val="tx1"/>
                </a:solidFill>
              </a:rPr>
            </a:br>
            <a:r>
              <a:rPr lang="ru-RU" sz="3200" b="1" dirty="0" smtClean="0">
                <a:solidFill>
                  <a:schemeClr val="tx1"/>
                </a:solidFill>
              </a:rPr>
              <a:t/>
            </a:r>
            <a:br>
              <a:rPr lang="ru-RU" sz="3200" b="1" dirty="0" smtClean="0">
                <a:solidFill>
                  <a:schemeClr val="tx1"/>
                </a:solidFill>
              </a:rPr>
            </a:br>
            <a:r>
              <a:rPr lang="ru-RU" sz="4000" b="1" dirty="0" smtClean="0">
                <a:solidFill>
                  <a:schemeClr val="tx1"/>
                </a:solidFill>
              </a:rPr>
              <a:t>Урок по теме</a:t>
            </a:r>
            <a:br>
              <a:rPr lang="ru-RU" sz="4000" b="1" dirty="0" smtClean="0">
                <a:solidFill>
                  <a:schemeClr val="tx1"/>
                </a:solidFill>
              </a:rPr>
            </a:br>
            <a:r>
              <a:rPr lang="ru-RU" sz="4000" b="1" dirty="0" smtClean="0">
                <a:solidFill>
                  <a:schemeClr val="tx1"/>
                </a:solidFill>
              </a:rPr>
              <a:t>Почему протекают химические реакции</a:t>
            </a:r>
            <a:endParaRPr lang="ru-RU" sz="5400" b="1" dirty="0" smtClean="0">
              <a:solidFill>
                <a:schemeClr val="tx1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55875" y="4365625"/>
            <a:ext cx="6400800" cy="1752600"/>
          </a:xfrm>
        </p:spPr>
        <p:txBody>
          <a:bodyPr/>
          <a:lstStyle/>
          <a:p>
            <a:pPr eaLnBrk="1" hangingPunct="1"/>
            <a:r>
              <a:rPr lang="ru-RU" b="1" dirty="0" smtClean="0"/>
              <a:t>Составитель презентации – учитель химии МОУ СОШ им. А.С. Попова</a:t>
            </a:r>
          </a:p>
          <a:p>
            <a:pPr eaLnBrk="1" hangingPunct="1"/>
            <a:r>
              <a:rPr lang="ru-RU" dirty="0" smtClean="0"/>
              <a:t>Иванова И.Г.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899592" y="476672"/>
          <a:ext cx="7920880" cy="50167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858218"/>
          </a:xfrm>
        </p:spPr>
        <p:txBody>
          <a:bodyPr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/>
          </a:bodyPr>
          <a:lstStyle/>
          <a:p>
            <a:r>
              <a:rPr lang="ru-RU" sz="3100" dirty="0" smtClean="0">
                <a:ln w="0">
                  <a:noFill/>
                  <a:prstDash val="solid"/>
                  <a:miter lim="800000"/>
                </a:ln>
                <a:solidFill>
                  <a:srgbClr val="FFFF00"/>
                </a:solidFill>
                <a:effectLst/>
                <a:cs typeface="Times New Roman" pitchFamily="18" charset="0"/>
              </a:rPr>
              <a:t>Раздел химии, занимающийся изучением превращения энергии в химических реакциях, называется ТЕРМОХИМИЕЙ</a:t>
            </a:r>
            <a:r>
              <a:rPr lang="ru-RU" dirty="0" smtClean="0">
                <a:ln w="0">
                  <a:noFill/>
                  <a:prstDash val="solid"/>
                  <a:miter lim="800000"/>
                </a:ln>
                <a:solidFill>
                  <a:srgbClr val="FFFF00"/>
                </a:solidFill>
                <a:effectLst/>
              </a:rPr>
              <a:t>.</a:t>
            </a:r>
            <a:endParaRPr lang="ru-RU" dirty="0">
              <a:ln w="0">
                <a:noFill/>
                <a:prstDash val="solid"/>
                <a:miter lim="800000"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2636912"/>
            <a:ext cx="8075240" cy="3672448"/>
          </a:xfrm>
        </p:spPr>
        <p:txBody>
          <a:bodyPr/>
          <a:lstStyle/>
          <a:p>
            <a:r>
              <a:rPr lang="ru-RU" dirty="0" smtClean="0"/>
              <a:t>Существует два важнейших закона термохимии. </a:t>
            </a:r>
          </a:p>
          <a:p>
            <a:pPr>
              <a:buNone/>
            </a:pPr>
            <a:r>
              <a:rPr lang="ru-RU" dirty="0" smtClean="0"/>
              <a:t>      Первый из них, закон Лавуазье–Лапласа,     формулируется следующим образом:</a:t>
            </a:r>
          </a:p>
          <a:p>
            <a:endParaRPr lang="ru-RU" b="1" i="1" dirty="0" smtClean="0"/>
          </a:p>
          <a:p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476672"/>
            <a:ext cx="8064896" cy="583205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</a:t>
            </a:r>
          </a:p>
          <a:p>
            <a:pPr>
              <a:buNone/>
            </a:pPr>
            <a:r>
              <a:rPr lang="ru-RU" sz="4400" b="1" dirty="0" smtClean="0"/>
              <a:t>закон Лавуазье–Лапласа     </a:t>
            </a:r>
            <a:endParaRPr lang="ru-RU" sz="4400" b="1" i="1" dirty="0" smtClean="0"/>
          </a:p>
          <a:p>
            <a:endParaRPr lang="ru-RU" b="1" i="1" u="sng" dirty="0" smtClean="0">
              <a:solidFill>
                <a:schemeClr val="accent1"/>
              </a:solidFill>
            </a:endParaRPr>
          </a:p>
          <a:p>
            <a:r>
              <a:rPr lang="ru-RU" sz="3600" b="1" i="1" u="sng" dirty="0" smtClean="0">
                <a:solidFill>
                  <a:schemeClr val="accent1"/>
                </a:solidFill>
              </a:rPr>
              <a:t>Тепловой эффект прямой реакции всегда равен тепловому эффекту обратной реакции с противоположным знаком.</a:t>
            </a:r>
          </a:p>
          <a:p>
            <a:endParaRPr lang="ru-RU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10800000" flipV="1">
            <a:off x="3419872" y="408366"/>
            <a:ext cx="49685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Второй закон термохимии был сформулирован в 1840 г российским академиком Г. И. Гессом:</a:t>
            </a:r>
          </a:p>
          <a:p>
            <a:r>
              <a:rPr lang="ru-RU" sz="32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Тепловой </a:t>
            </a:r>
            <a:r>
              <a:rPr lang="ru-RU" sz="3200" b="1" i="1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эффект реакции зависит только от начального и конечного состояния веществ и не зависит от промежуточных стадий процесса.</a:t>
            </a:r>
          </a:p>
        </p:txBody>
      </p:sp>
      <p:pic>
        <p:nvPicPr>
          <p:cNvPr id="11266" name="Picture 2" descr="http://pressa.irk.ru/images/editions/kop/2011/n34/860841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260648"/>
            <a:ext cx="2857500" cy="36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innerShdw blurRad="114300">
              <a:prstClr val="black"/>
            </a:innerShdw>
          </a:effectLst>
        </p:spPr>
        <p:txBody>
          <a:bodyPr>
            <a:normAutofit fontScale="90000"/>
            <a:scene3d>
              <a:camera prst="orthographicFront"/>
              <a:lightRig rig="soft" dir="t">
                <a:rot lat="0" lon="0" rev="16800000"/>
              </a:lightRig>
            </a:scene3d>
            <a:sp3d prstMaterial="softEdge"/>
          </a:bodyPr>
          <a:lstStyle/>
          <a:p>
            <a:r>
              <a:rPr lang="ru-RU" dirty="0" smtClean="0">
                <a:solidFill>
                  <a:schemeClr val="accent1"/>
                </a:solidFill>
                <a:effectLst/>
              </a:rPr>
              <a:t> </a:t>
            </a:r>
            <a:r>
              <a:rPr lang="ru-RU" sz="3100" dirty="0" smtClean="0">
                <a:ln w="0">
                  <a:noFill/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Сульфат натрия Na</a:t>
            </a:r>
            <a:r>
              <a:rPr lang="ru-RU" sz="3100" baseline="-25000" dirty="0" smtClean="0">
                <a:ln w="0">
                  <a:noFill/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100" dirty="0" smtClean="0">
                <a:ln w="0">
                  <a:noFill/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ru-RU" sz="3100" baseline="-25000" dirty="0" smtClean="0">
                <a:ln w="0">
                  <a:noFill/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100" dirty="0" smtClean="0">
                <a:ln w="0">
                  <a:noFill/>
                  <a:prstDash val="solid"/>
                </a:ln>
                <a:solidFill>
                  <a:schemeClr val="accent1"/>
                </a:solidFill>
                <a:effectLst/>
                <a:latin typeface="Times New Roman" pitchFamily="18" charset="0"/>
                <a:cs typeface="Times New Roman" pitchFamily="18" charset="0"/>
              </a:rPr>
              <a:t> можно получить двумя путями из едкого натра NaOH</a:t>
            </a:r>
            <a:r>
              <a:rPr lang="ru-RU" dirty="0" smtClean="0">
                <a:ln w="0">
                  <a:noFill/>
                </a:ln>
                <a:solidFill>
                  <a:schemeClr val="accent1"/>
                </a:solidFill>
                <a:effectLst/>
              </a:rPr>
              <a:t>.</a:t>
            </a:r>
            <a:endParaRPr lang="ru-RU" dirty="0">
              <a:ln w="0">
                <a:noFill/>
              </a:ln>
              <a:solidFill>
                <a:schemeClr val="accent1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496944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Первый путь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(одностадийный):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NaOH + 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= Na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+ 2 H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 + 131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кДж;</a:t>
            </a:r>
          </a:p>
          <a:p>
            <a:pPr>
              <a:buFont typeface="Wingdings" pitchFamily="2" charset="2"/>
              <a:buChar char="q"/>
            </a:pPr>
            <a:r>
              <a:rPr lang="ru-RU" sz="2800" u="sng" dirty="0" smtClean="0"/>
              <a:t>Второй путь </a:t>
            </a:r>
            <a:r>
              <a:rPr lang="ru-RU" sz="2800" dirty="0" smtClean="0"/>
              <a:t>(двухстадийный):</a:t>
            </a:r>
          </a:p>
          <a:p>
            <a:pPr>
              <a:buNone/>
            </a:pPr>
            <a:r>
              <a:rPr lang="ru-RU" sz="2800" dirty="0" smtClean="0"/>
              <a:t>а) </a:t>
            </a:r>
            <a:r>
              <a:rPr lang="en-US" sz="2800" dirty="0" smtClean="0"/>
              <a:t>NaOH + 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SO</a:t>
            </a:r>
            <a:r>
              <a:rPr lang="en-US" sz="2800" baseline="-25000" dirty="0" smtClean="0"/>
              <a:t>4 </a:t>
            </a:r>
            <a:r>
              <a:rPr lang="en-US" sz="2800" dirty="0" smtClean="0"/>
              <a:t>= Na</a:t>
            </a:r>
            <a:r>
              <a:rPr lang="ru-RU" sz="2800" dirty="0" smtClean="0"/>
              <a:t>Н</a:t>
            </a:r>
            <a:r>
              <a:rPr lang="en-US" sz="2800" dirty="0" smtClean="0"/>
              <a:t>SO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 + 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 + 62 </a:t>
            </a:r>
            <a:r>
              <a:rPr lang="ru-RU" sz="2800" dirty="0" smtClean="0"/>
              <a:t>кДж</a:t>
            </a:r>
          </a:p>
          <a:p>
            <a:pPr>
              <a:buNone/>
            </a:pPr>
            <a:r>
              <a:rPr lang="ru-RU" sz="2800" dirty="0" smtClean="0"/>
              <a:t>б) </a:t>
            </a:r>
            <a:r>
              <a:rPr lang="en-US" sz="2800" dirty="0" smtClean="0"/>
              <a:t>NaHSO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 + NaOH = Na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SO</a:t>
            </a:r>
            <a:r>
              <a:rPr lang="en-US" sz="2800" baseline="-25000" dirty="0" smtClean="0"/>
              <a:t>4</a:t>
            </a:r>
            <a:r>
              <a:rPr lang="en-US" sz="2800" dirty="0" smtClean="0"/>
              <a:t> + H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O + 69 </a:t>
            </a:r>
            <a:r>
              <a:rPr lang="ru-RU" sz="2800" dirty="0" smtClean="0"/>
              <a:t>кДж</a:t>
            </a:r>
          </a:p>
          <a:p>
            <a:pPr>
              <a:buFont typeface="Wingdings" pitchFamily="2" charset="2"/>
              <a:buChar char="q"/>
            </a:pPr>
            <a:r>
              <a:rPr lang="ru-RU" sz="2800" u="sng" dirty="0" smtClean="0"/>
              <a:t>складывая тепловые эффекты двух последовательных реакций в способе </a:t>
            </a:r>
            <a:r>
              <a:rPr lang="ru-RU" sz="2800" dirty="0" smtClean="0"/>
              <a:t>(2) мы получаем тот же тепловой эффект, что и для способа (1): 65 кДж + 69 кДж = 131 кДж</a:t>
            </a: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10800000" flipV="1">
            <a:off x="611560" y="60883"/>
            <a:ext cx="8064896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/>
              <a:t>Ученый, чьим именем назван основной закон термохимии, несколько лет работал врачом в Иркутске; по учебнику, написанному им, учился Дмитрий Менделеев</a:t>
            </a:r>
          </a:p>
          <a:p>
            <a:endParaRPr lang="ru-RU" sz="2400" b="1" u="sng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2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По-настоящему его звали Гесс Герман Генрих. И немудрено — родился он в многонациональной Женеве, где говорили по-немецки столь же широко, как и на других языках. Однако вырос и до конца своих дней прожил в России, где его величали на славянский манер — Герман Иванович. Так что в историю науки он вошел русским ученым, хоть и с заморской фамилией. Герман Гесс стал мировым светилом. Что примечательно, не только благодаря острому уму, знаниям и интересу к химии, но и Сибири — Иркутску, Байкалу. Изучая наш край, он собрал богатый фактический материал и написал работу, представив которую в Санкт-Петербургскую академию наук, был сразу произведен в адъюнкты и продолжил исследования по части химии при этом авторитетном научном заведении: открыл лабораторию, проводил многочисленные опыты. </a:t>
            </a:r>
            <a:endParaRPr lang="ru-RU" sz="2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0" y="476672"/>
          <a:ext cx="792088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Энтальпия</a:t>
            </a:r>
            <a:br>
              <a:rPr lang="ru-RU" b="1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это определенное свойство вещества, оно является мерой энергии, накапливаемой веществом при его образовании.</a:t>
            </a:r>
          </a:p>
          <a:p>
            <a:r>
              <a:rPr lang="ru-RU" b="1" i="1" dirty="0" smtClean="0"/>
              <a:t>Величина, характеризующая теплосодержание</a:t>
            </a:r>
            <a:r>
              <a:rPr lang="en-US" b="1" i="1" dirty="0" smtClean="0"/>
              <a:t>  - </a:t>
            </a:r>
            <a:r>
              <a:rPr lang="en-US" dirty="0" smtClean="0"/>
              <a:t> D </a:t>
            </a:r>
            <a:r>
              <a:rPr lang="ru-RU" b="1" i="1" dirty="0" smtClean="0"/>
              <a:t>Н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467600" cy="1012974"/>
          </a:xfrm>
        </p:spPr>
        <p:txBody>
          <a:bodyPr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/>
          </a:bodyPr>
          <a:lstStyle/>
          <a:p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Энтальпия и тепловой эффект противоположны по знаку</a:t>
            </a:r>
            <a:endParaRPr lang="ru-RU" sz="36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363272" cy="4104456"/>
          </a:xfrm>
        </p:spPr>
        <p:txBody>
          <a:bodyPr/>
          <a:lstStyle/>
          <a:p>
            <a:r>
              <a:rPr lang="ru-RU" b="1" i="1" dirty="0" smtClean="0"/>
              <a:t>При экзотермических реакциях</a:t>
            </a:r>
            <a:r>
              <a:rPr lang="ru-RU" i="1" dirty="0" smtClean="0"/>
              <a:t>,</a:t>
            </a:r>
            <a:r>
              <a:rPr lang="ru-RU" dirty="0" smtClean="0"/>
              <a:t> когда тепло выделяется, D </a:t>
            </a:r>
            <a:r>
              <a:rPr lang="ru-RU" b="1" i="1" dirty="0" smtClean="0"/>
              <a:t>Н отрицательно. </a:t>
            </a:r>
          </a:p>
          <a:p>
            <a:r>
              <a:rPr lang="ru-RU" sz="2800" b="1" i="1" dirty="0" smtClean="0"/>
              <a:t>При эндотермических</a:t>
            </a:r>
            <a:r>
              <a:rPr lang="ru-RU" sz="2800" i="1" dirty="0" smtClean="0"/>
              <a:t> </a:t>
            </a:r>
            <a:r>
              <a:rPr lang="ru-RU" sz="2800" b="1" i="1" dirty="0" smtClean="0"/>
              <a:t>реакциях</a:t>
            </a:r>
            <a:r>
              <a:rPr lang="ru-RU" sz="2800" b="1" dirty="0" smtClean="0"/>
              <a:t> </a:t>
            </a:r>
            <a:r>
              <a:rPr lang="ru-RU" sz="2800" dirty="0" smtClean="0"/>
              <a:t>(тепло поглощается) и</a:t>
            </a:r>
            <a:r>
              <a:rPr lang="ru-RU" sz="2800" i="1" dirty="0" smtClean="0"/>
              <a:t> D </a:t>
            </a:r>
            <a:r>
              <a:rPr lang="ru-RU" sz="2800" b="1" i="1" dirty="0" smtClean="0"/>
              <a:t>H положительно.</a:t>
            </a:r>
            <a:endParaRPr lang="ru-RU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/>
        </p:spPr>
        <p:txBody>
          <a:bodyPr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/>
          </a:bodyPr>
          <a:lstStyle/>
          <a:p>
            <a:r>
              <a:rPr lang="ru-RU" sz="4000" dirty="0" smtClean="0">
                <a:cs typeface="Times New Roman" pitchFamily="18" charset="0"/>
              </a:rPr>
              <a:t>Как вычислить тепловой эффект реакции</a:t>
            </a:r>
            <a:endParaRPr lang="ru-RU" sz="4000" dirty="0"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Тепловой эффект химической реакции равен разности суммы теплот образования продуктов реакции</a:t>
            </a:r>
            <a:r>
              <a:rPr lang="ru-RU" b="1" dirty="0" smtClean="0"/>
              <a:t> </a:t>
            </a:r>
            <a:r>
              <a:rPr lang="ru-RU" b="1" i="1" dirty="0" smtClean="0"/>
              <a:t>и</a:t>
            </a:r>
            <a:r>
              <a:rPr lang="ru-RU" b="1" dirty="0" smtClean="0"/>
              <a:t> </a:t>
            </a:r>
            <a:r>
              <a:rPr lang="ru-RU" b="1" i="1" dirty="0" smtClean="0"/>
              <a:t>суммы теплот образования исходных веществ</a:t>
            </a:r>
            <a:r>
              <a:rPr lang="ru-RU" b="1" dirty="0" smtClean="0"/>
              <a:t> </a:t>
            </a:r>
            <a:r>
              <a:rPr lang="ru-RU" dirty="0" smtClean="0"/>
              <a:t>(суммирование проводится с учетом числа молей веществ, участвующих в реакции, т. е. стехиометрических коэффициентов в уравнении протекающей реакции):</a:t>
            </a:r>
          </a:p>
          <a:p>
            <a:r>
              <a:rPr lang="en-US" dirty="0" smtClean="0"/>
              <a:t>DH = H</a:t>
            </a:r>
            <a:r>
              <a:rPr lang="ru-RU" baseline="-25000" dirty="0" smtClean="0"/>
              <a:t>кон.</a:t>
            </a:r>
            <a:r>
              <a:rPr lang="ru-RU" dirty="0" smtClean="0"/>
              <a:t>- </a:t>
            </a:r>
            <a:r>
              <a:rPr lang="en-US" dirty="0" smtClean="0"/>
              <a:t>H</a:t>
            </a:r>
            <a:r>
              <a:rPr lang="ru-RU" baseline="-25000" dirty="0" smtClean="0"/>
              <a:t>исх.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b="1" dirty="0" smtClean="0"/>
              <a:t>План урока.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363272" cy="4392488"/>
          </a:xfrm>
        </p:spPr>
        <p:txBody>
          <a:bodyPr>
            <a:normAutofit/>
          </a:bodyPr>
          <a:lstStyle/>
          <a:p>
            <a:pPr marL="1077913" lvl="4" indent="-538163" eaLnBrk="1" hangingPunct="1">
              <a:lnSpc>
                <a:spcPct val="90000"/>
              </a:lnSpc>
              <a:buAutoNum type="arabicPeriod"/>
            </a:pPr>
            <a:r>
              <a:rPr lang="ru-RU" sz="3200" b="1" dirty="0" smtClean="0"/>
              <a:t>Закон сохранения массы и энергии.</a:t>
            </a:r>
          </a:p>
          <a:p>
            <a:pPr marL="1077913" lvl="4" indent="-538163" eaLnBrk="1" hangingPunct="1">
              <a:lnSpc>
                <a:spcPct val="90000"/>
              </a:lnSpc>
              <a:buAutoNum type="arabicPeriod"/>
            </a:pPr>
            <a:r>
              <a:rPr lang="ru-RU" sz="3200" b="1" dirty="0" smtClean="0"/>
              <a:t>Тепловой эффект химической реакции.</a:t>
            </a:r>
          </a:p>
          <a:p>
            <a:pPr marL="1077913" lvl="4" indent="-538163" eaLnBrk="1" hangingPunct="1">
              <a:lnSpc>
                <a:spcPct val="90000"/>
              </a:lnSpc>
              <a:buAutoNum type="arabicPeriod"/>
            </a:pPr>
            <a:r>
              <a:rPr lang="ru-RU" sz="3200" b="1" dirty="0" smtClean="0"/>
              <a:t>Экзотермические и эндотермические реакции.</a:t>
            </a:r>
          </a:p>
          <a:p>
            <a:pPr marL="1077913" lvl="4" indent="-538163" eaLnBrk="1" hangingPunct="1">
              <a:lnSpc>
                <a:spcPct val="90000"/>
              </a:lnSpc>
              <a:buAutoNum type="arabicPeriod"/>
            </a:pPr>
            <a:r>
              <a:rPr lang="ru-RU" sz="3200" b="1" dirty="0" smtClean="0"/>
              <a:t>Термохимия. Законы термохимии.</a:t>
            </a:r>
          </a:p>
          <a:p>
            <a:pPr marL="1077913" lvl="4" indent="-538163" eaLnBrk="1" hangingPunct="1">
              <a:lnSpc>
                <a:spcPct val="90000"/>
              </a:lnSpc>
              <a:buAutoNum type="arabicPeriod"/>
            </a:pPr>
            <a:r>
              <a:rPr lang="ru-RU" sz="3200" b="1" dirty="0" smtClean="0"/>
              <a:t>Кто он Герман Гесс?</a:t>
            </a:r>
          </a:p>
          <a:p>
            <a:pPr marL="1077913" lvl="4" indent="-538163" eaLnBrk="1" hangingPunct="1">
              <a:lnSpc>
                <a:spcPct val="90000"/>
              </a:lnSpc>
              <a:buAutoNum type="arabicPeriod"/>
            </a:pPr>
            <a:r>
              <a:rPr lang="ru-RU" sz="3200" b="1" dirty="0" smtClean="0"/>
              <a:t>Понятие об энтропии и энтальпии.</a:t>
            </a:r>
          </a:p>
          <a:p>
            <a:pPr marL="1077913" lvl="4" indent="-538163" eaLnBrk="1" hangingPunct="1">
              <a:lnSpc>
                <a:spcPct val="90000"/>
              </a:lnSpc>
              <a:buAutoNum type="arabicPeriod"/>
            </a:pPr>
            <a:r>
              <a:rPr lang="ru-RU" sz="3200" b="1" dirty="0" smtClean="0"/>
              <a:t>Выводы по теме.</a:t>
            </a:r>
          </a:p>
          <a:p>
            <a:pPr marL="1077913" lvl="4" indent="-538163" eaLnBrk="1" hangingPunct="1">
              <a:lnSpc>
                <a:spcPct val="90000"/>
              </a:lnSpc>
              <a:buAutoNum type="arabicPeriod"/>
            </a:pPr>
            <a:endParaRPr lang="ru-RU" sz="2800" b="1" dirty="0" smtClean="0"/>
          </a:p>
          <a:p>
            <a:pPr marL="1077913" lvl="4" indent="-538163" eaLnBrk="1" hangingPunct="1">
              <a:lnSpc>
                <a:spcPct val="90000"/>
              </a:lnSpc>
              <a:buAutoNum type="arabicPeriod"/>
            </a:pPr>
            <a:endParaRPr lang="ru-RU" sz="2800" b="1" dirty="0" smtClean="0"/>
          </a:p>
          <a:p>
            <a:pPr marL="2209800" lvl="4" indent="-1670050" eaLnBrk="1" hangingPunct="1">
              <a:lnSpc>
                <a:spcPct val="90000"/>
              </a:lnSpc>
              <a:buAutoNum type="arabicPeriod"/>
            </a:pPr>
            <a:endParaRPr lang="ru-RU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энтропия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84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dirty="0" smtClean="0"/>
              <a:t>Функция характеризующая степень беспорядка</a:t>
            </a:r>
          </a:p>
          <a:p>
            <a:r>
              <a:rPr lang="en-US" sz="1600" dirty="0" smtClean="0"/>
              <a:t>D</a:t>
            </a:r>
            <a:r>
              <a:rPr lang="en-US" dirty="0" smtClean="0"/>
              <a:t>S</a:t>
            </a:r>
          </a:p>
          <a:p>
            <a:r>
              <a:rPr lang="ru-RU" dirty="0" smtClean="0"/>
              <a:t>Чем больше частиц в системе, тем больше в системе беспорядка</a:t>
            </a:r>
          </a:p>
          <a:p>
            <a:r>
              <a:rPr lang="ru-RU" dirty="0" smtClean="0"/>
              <a:t>Твердое вещество </a:t>
            </a:r>
            <a:r>
              <a:rPr lang="ru-RU" dirty="0" smtClean="0">
                <a:sym typeface="Wingdings" pitchFamily="2" charset="2"/>
              </a:rPr>
              <a:t></a:t>
            </a:r>
            <a:r>
              <a:rPr lang="en-US" dirty="0" smtClean="0">
                <a:sym typeface="Wingdings" pitchFamily="2" charset="2"/>
              </a:rPr>
              <a:t>  </a:t>
            </a:r>
            <a:r>
              <a:rPr lang="ru-RU" dirty="0" smtClean="0">
                <a:sym typeface="Wingdings" pitchFamily="2" charset="2"/>
              </a:rPr>
              <a:t>жидкость</a:t>
            </a:r>
            <a:r>
              <a:rPr lang="en-US" dirty="0" smtClean="0"/>
              <a:t> </a:t>
            </a:r>
            <a:r>
              <a:rPr lang="ru-RU" dirty="0" smtClean="0">
                <a:sym typeface="Wingdings" pitchFamily="2" charset="2"/>
              </a:rPr>
              <a:t> газ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Степень беспорядка увеличивается  -----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&gt;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Вычислить изменения энтропии можно на основании справочных данных по формуле: </a:t>
            </a:r>
          </a:p>
          <a:p>
            <a:r>
              <a:rPr lang="en-US" dirty="0" smtClean="0"/>
              <a:t>DS</a:t>
            </a:r>
            <a:r>
              <a:rPr lang="ru-RU" dirty="0" smtClean="0"/>
              <a:t> =</a:t>
            </a:r>
            <a:r>
              <a:rPr lang="en-US" dirty="0" smtClean="0"/>
              <a:t>S </a:t>
            </a:r>
            <a:r>
              <a:rPr lang="ru-RU" baseline="-25000" dirty="0" smtClean="0"/>
              <a:t>кон.</a:t>
            </a:r>
            <a:r>
              <a:rPr lang="ru-RU" dirty="0" smtClean="0"/>
              <a:t>- </a:t>
            </a:r>
            <a:r>
              <a:rPr lang="en-US" dirty="0" smtClean="0"/>
              <a:t>S</a:t>
            </a:r>
            <a:r>
              <a:rPr lang="ru-RU" baseline="-25000" dirty="0" smtClean="0"/>
              <a:t>исх.</a:t>
            </a:r>
            <a:r>
              <a:rPr lang="ru-RU" dirty="0" smtClean="0"/>
              <a:t>  </a:t>
            </a:r>
          </a:p>
          <a:p>
            <a:pPr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56624"/>
          </a:xfrm>
        </p:spPr>
        <p:txBody>
          <a:bodyPr/>
          <a:lstStyle/>
          <a:p>
            <a:pPr marL="355600" indent="-219075">
              <a:buNone/>
            </a:pPr>
            <a:r>
              <a:rPr lang="ru-RU" dirty="0" smtClean="0"/>
              <a:t>Всякая химическая реакция характеризуется двумя энергетическими характеристиками:</a:t>
            </a:r>
          </a:p>
          <a:p>
            <a:pPr marL="355600" indent="-219075">
              <a:buNone/>
            </a:pPr>
            <a:r>
              <a:rPr lang="ru-RU" dirty="0" smtClean="0"/>
              <a:t>энтальпией  (</a:t>
            </a:r>
            <a:r>
              <a:rPr lang="en-US" dirty="0" smtClean="0"/>
              <a:t>DH</a:t>
            </a:r>
            <a:r>
              <a:rPr lang="ru-RU" dirty="0" smtClean="0"/>
              <a:t>) и энтропией (</a:t>
            </a:r>
            <a:r>
              <a:rPr lang="en-US" sz="1600" dirty="0" smtClean="0"/>
              <a:t>D</a:t>
            </a:r>
            <a:r>
              <a:rPr lang="en-US" dirty="0" smtClean="0"/>
              <a:t>S</a:t>
            </a:r>
            <a:r>
              <a:rPr lang="ru-RU" dirty="0" smtClean="0"/>
              <a:t>).</a:t>
            </a:r>
          </a:p>
          <a:p>
            <a:pPr marL="355600" indent="-219075">
              <a:buAutoNum type="arabicPeriod"/>
            </a:pPr>
            <a:r>
              <a:rPr lang="ru-RU" dirty="0" smtClean="0"/>
              <a:t>Для самопроизвольных реакций характерно стремление к уменьшению энергии за счет выделения ее в окружающую среду и к увеличению степени беспорядка.</a:t>
            </a:r>
          </a:p>
          <a:p>
            <a:pPr marL="355600" indent="-219075">
              <a:buAutoNum type="arabicPeriod"/>
            </a:pPr>
            <a:r>
              <a:rPr lang="ru-RU" dirty="0" smtClean="0"/>
              <a:t>При вычислении </a:t>
            </a:r>
            <a:r>
              <a:rPr lang="en-US" dirty="0" smtClean="0"/>
              <a:t>Q</a:t>
            </a:r>
            <a:r>
              <a:rPr lang="ru-RU" sz="1400" dirty="0" err="1" smtClean="0"/>
              <a:t>р</a:t>
            </a:r>
            <a:r>
              <a:rPr lang="ru-RU" dirty="0" smtClean="0"/>
              <a:t> необходимо учитывать закон Гесса.</a:t>
            </a:r>
            <a:endParaRPr lang="en-US" sz="1400" dirty="0" smtClean="0"/>
          </a:p>
          <a:p>
            <a:pPr marL="355600" indent="-219075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683568" y="260648"/>
            <a:ext cx="7704856" cy="648072"/>
          </a:xfrm>
        </p:spPr>
        <p:txBody>
          <a:bodyPr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/>
          </a:bodyPr>
          <a:lstStyle/>
          <a:p>
            <a:r>
              <a:rPr lang="ru-RU" sz="2800" dirty="0" smtClean="0">
                <a:solidFill>
                  <a:schemeClr val="tx1">
                    <a:lumMod val="95000"/>
                  </a:schemeClr>
                </a:solidFill>
              </a:rPr>
              <a:t>Задача 5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904656"/>
          </a:xfrm>
          <a:solidFill>
            <a:srgbClr val="92D050">
              <a:alpha val="83000"/>
            </a:srgbClr>
          </a:solidFill>
          <a:ln w="3175"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marL="87313" indent="0">
              <a:buNone/>
            </a:pPr>
            <a:r>
              <a:rPr lang="ru-RU" sz="3000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При соединении 18  г алюминия с кислородом выделяется 547 кДж теплоты. Составьте термохимическое уравнение этой реакции</a:t>
            </a:r>
            <a:r>
              <a:rPr lang="ru-RU" sz="30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u="sng" dirty="0" smtClean="0"/>
              <a:t>Решение</a:t>
            </a:r>
          </a:p>
          <a:p>
            <a:pPr lvl="0"/>
            <a:r>
              <a:rPr lang="ru-RU" sz="2400" dirty="0" smtClean="0">
                <a:solidFill>
                  <a:schemeClr val="bg1"/>
                </a:solidFill>
              </a:rPr>
              <a:t>Составить уравнение.  3О</a:t>
            </a:r>
            <a:r>
              <a:rPr lang="ru-RU" sz="2400" baseline="-25000" dirty="0" smtClean="0">
                <a:solidFill>
                  <a:schemeClr val="bg1"/>
                </a:solidFill>
              </a:rPr>
              <a:t>2</a:t>
            </a:r>
            <a:r>
              <a:rPr lang="ru-RU" sz="2400" dirty="0" smtClean="0">
                <a:solidFill>
                  <a:schemeClr val="bg1"/>
                </a:solidFill>
              </a:rPr>
              <a:t> + 4А</a:t>
            </a:r>
            <a:r>
              <a:rPr lang="en-US" sz="2400" dirty="0" smtClean="0">
                <a:solidFill>
                  <a:schemeClr val="bg1"/>
                </a:solidFill>
              </a:rPr>
              <a:t>l</a:t>
            </a:r>
            <a:r>
              <a:rPr lang="ru-RU" sz="2400" dirty="0" smtClean="0">
                <a:solidFill>
                  <a:schemeClr val="bg1"/>
                </a:solidFill>
              </a:rPr>
              <a:t> = 2А</a:t>
            </a:r>
            <a:r>
              <a:rPr lang="en-US" sz="2400" dirty="0" smtClean="0">
                <a:solidFill>
                  <a:schemeClr val="bg1"/>
                </a:solidFill>
              </a:rPr>
              <a:t>l</a:t>
            </a:r>
            <a:r>
              <a:rPr lang="ru-RU" sz="2400" baseline="-25000" dirty="0" smtClean="0">
                <a:solidFill>
                  <a:schemeClr val="bg1"/>
                </a:solidFill>
              </a:rPr>
              <a:t>2</a:t>
            </a:r>
            <a:r>
              <a:rPr lang="ru-RU" sz="2400" dirty="0" smtClean="0">
                <a:solidFill>
                  <a:schemeClr val="bg1"/>
                </a:solidFill>
              </a:rPr>
              <a:t>О</a:t>
            </a:r>
            <a:r>
              <a:rPr lang="ru-RU" sz="2400" baseline="-25000" dirty="0" smtClean="0">
                <a:solidFill>
                  <a:schemeClr val="bg1"/>
                </a:solidFill>
              </a:rPr>
              <a:t>3</a:t>
            </a:r>
            <a:r>
              <a:rPr lang="ru-RU" sz="2400" dirty="0" smtClean="0">
                <a:solidFill>
                  <a:schemeClr val="bg1"/>
                </a:solidFill>
              </a:rPr>
              <a:t> + Х кДж</a:t>
            </a:r>
          </a:p>
          <a:p>
            <a:pPr lvl="0"/>
            <a:r>
              <a:rPr lang="ru-RU" sz="2400" dirty="0" smtClean="0">
                <a:solidFill>
                  <a:schemeClr val="bg1"/>
                </a:solidFill>
              </a:rPr>
              <a:t>Вычислить количество вещества содержащего 18 г алюминия.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n</a:t>
            </a:r>
            <a:r>
              <a:rPr lang="ru-RU" sz="2400" dirty="0" smtClean="0">
                <a:solidFill>
                  <a:schemeClr val="bg1"/>
                </a:solidFill>
              </a:rPr>
              <a:t> = </a:t>
            </a:r>
            <a:r>
              <a:rPr lang="en-US" sz="2400" dirty="0" smtClean="0">
                <a:solidFill>
                  <a:schemeClr val="bg1"/>
                </a:solidFill>
              </a:rPr>
              <a:t>m</a:t>
            </a:r>
            <a:r>
              <a:rPr lang="ru-RU" sz="2400" dirty="0" smtClean="0">
                <a:solidFill>
                  <a:schemeClr val="bg1"/>
                </a:solidFill>
              </a:rPr>
              <a:t>/</a:t>
            </a:r>
            <a:r>
              <a:rPr lang="en-US" sz="2400" dirty="0" smtClean="0">
                <a:solidFill>
                  <a:schemeClr val="bg1"/>
                </a:solidFill>
              </a:rPr>
              <a:t>M</a:t>
            </a:r>
            <a:r>
              <a:rPr lang="ru-RU" sz="2400" dirty="0" smtClean="0">
                <a:solidFill>
                  <a:schemeClr val="bg1"/>
                </a:solidFill>
              </a:rPr>
              <a:t>      </a:t>
            </a:r>
            <a:r>
              <a:rPr lang="en-US" sz="2400" dirty="0" smtClean="0">
                <a:solidFill>
                  <a:schemeClr val="bg1"/>
                </a:solidFill>
              </a:rPr>
              <a:t>n </a:t>
            </a:r>
            <a:r>
              <a:rPr lang="ru-RU" sz="2400" dirty="0" smtClean="0">
                <a:solidFill>
                  <a:schemeClr val="bg1"/>
                </a:solidFill>
              </a:rPr>
              <a:t>(А</a:t>
            </a:r>
            <a:r>
              <a:rPr lang="en-US" sz="2400" dirty="0" smtClean="0">
                <a:solidFill>
                  <a:schemeClr val="bg1"/>
                </a:solidFill>
              </a:rPr>
              <a:t>l</a:t>
            </a:r>
            <a:r>
              <a:rPr lang="ru-RU" sz="2400" dirty="0" smtClean="0">
                <a:solidFill>
                  <a:schemeClr val="bg1"/>
                </a:solidFill>
              </a:rPr>
              <a:t>) = 18г : 27г/моль =0,67 моль</a:t>
            </a:r>
          </a:p>
          <a:p>
            <a:pPr lvl="0"/>
            <a:r>
              <a:rPr lang="ru-RU" sz="2400" dirty="0" smtClean="0">
                <a:solidFill>
                  <a:schemeClr val="bg1"/>
                </a:solidFill>
              </a:rPr>
              <a:t>Составить и решить пропорцию. 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При окислении 0,67 моль алюминия выделяется 547 кДж теплоты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При окислении 4 моль алюминия выделяется Х кДж теплоты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Х = 4 •547 : 0,67 = 3265,67 кДж</a:t>
            </a:r>
          </a:p>
          <a:p>
            <a:pPr lvl="0"/>
            <a:r>
              <a:rPr lang="ru-RU" sz="2400" dirty="0" smtClean="0">
                <a:solidFill>
                  <a:schemeClr val="bg1"/>
                </a:solidFill>
              </a:rPr>
              <a:t>Составим  термохимическое уравнение этой реакции.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3О</a:t>
            </a:r>
            <a:r>
              <a:rPr lang="ru-RU" sz="2400" baseline="-25000" dirty="0" smtClean="0">
                <a:solidFill>
                  <a:schemeClr val="bg1"/>
                </a:solidFill>
              </a:rPr>
              <a:t>2</a:t>
            </a:r>
            <a:r>
              <a:rPr lang="ru-RU" sz="2400" dirty="0" smtClean="0">
                <a:solidFill>
                  <a:schemeClr val="bg1"/>
                </a:solidFill>
              </a:rPr>
              <a:t> + 4А</a:t>
            </a:r>
            <a:r>
              <a:rPr lang="en-US" sz="2400" dirty="0" smtClean="0">
                <a:solidFill>
                  <a:schemeClr val="bg1"/>
                </a:solidFill>
              </a:rPr>
              <a:t>l</a:t>
            </a:r>
            <a:r>
              <a:rPr lang="ru-RU" sz="2400" dirty="0" smtClean="0">
                <a:solidFill>
                  <a:schemeClr val="bg1"/>
                </a:solidFill>
              </a:rPr>
              <a:t> = 2А</a:t>
            </a:r>
            <a:r>
              <a:rPr lang="en-US" sz="2400" dirty="0" smtClean="0">
                <a:solidFill>
                  <a:schemeClr val="bg1"/>
                </a:solidFill>
              </a:rPr>
              <a:t>l</a:t>
            </a:r>
            <a:r>
              <a:rPr lang="ru-RU" sz="2400" baseline="-25000" dirty="0" smtClean="0">
                <a:solidFill>
                  <a:schemeClr val="bg1"/>
                </a:solidFill>
              </a:rPr>
              <a:t>2</a:t>
            </a:r>
            <a:r>
              <a:rPr lang="ru-RU" sz="2400" dirty="0" smtClean="0">
                <a:solidFill>
                  <a:schemeClr val="bg1"/>
                </a:solidFill>
              </a:rPr>
              <a:t>О</a:t>
            </a:r>
            <a:r>
              <a:rPr lang="ru-RU" sz="2400" baseline="-25000" dirty="0" smtClean="0">
                <a:solidFill>
                  <a:schemeClr val="bg1"/>
                </a:solidFill>
              </a:rPr>
              <a:t>3</a:t>
            </a:r>
            <a:r>
              <a:rPr lang="ru-RU" sz="2400" dirty="0" smtClean="0">
                <a:solidFill>
                  <a:schemeClr val="bg1"/>
                </a:solidFill>
              </a:rPr>
              <a:t> + 2365 кДж</a:t>
            </a:r>
          </a:p>
          <a:p>
            <a:pPr marL="355600" indent="-219075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7688" indent="-7938">
              <a:buFont typeface="Arial" pitchFamily="34" charset="0"/>
              <a:buChar char="•"/>
            </a:pPr>
            <a:r>
              <a:rPr lang="ru-RU" sz="3600" dirty="0" smtClean="0"/>
              <a:t>Изучить материал учебника параграф 12, </a:t>
            </a:r>
            <a:endParaRPr lang="ru-RU" sz="3600" dirty="0" smtClean="0"/>
          </a:p>
          <a:p>
            <a:pPr marL="547688" indent="-7938">
              <a:buFont typeface="Arial" pitchFamily="34" charset="0"/>
              <a:buChar char="•"/>
            </a:pPr>
            <a:r>
              <a:rPr lang="ru-RU" sz="3600" dirty="0" smtClean="0"/>
              <a:t>выполнить </a:t>
            </a:r>
            <a:r>
              <a:rPr lang="ru-RU" sz="3600" dirty="0" smtClean="0"/>
              <a:t>задания № 2.6; </a:t>
            </a:r>
            <a:endParaRPr lang="ru-RU" sz="3600" dirty="0" smtClean="0"/>
          </a:p>
          <a:p>
            <a:pPr marL="547688" indent="-7938">
              <a:buFont typeface="Arial" pitchFamily="34" charset="0"/>
              <a:buChar char="•"/>
            </a:pPr>
            <a:r>
              <a:rPr lang="ru-RU" sz="3600" dirty="0" smtClean="0"/>
              <a:t>приготовить </a:t>
            </a:r>
            <a:r>
              <a:rPr lang="ru-RU" sz="3600" dirty="0" smtClean="0"/>
              <a:t>сообщение из дополнительной литературы, </a:t>
            </a:r>
            <a:endParaRPr lang="ru-RU" sz="3600" dirty="0" smtClean="0"/>
          </a:p>
          <a:p>
            <a:pPr marL="547688" indent="-7938">
              <a:buFont typeface="Arial" pitchFamily="34" charset="0"/>
              <a:buChar char="•"/>
            </a:pPr>
            <a:r>
              <a:rPr lang="ru-RU" sz="3600" dirty="0" smtClean="0"/>
              <a:t>составить </a:t>
            </a:r>
            <a:r>
              <a:rPr lang="ru-RU" sz="3600" dirty="0" smtClean="0"/>
              <a:t>суточный рацион питания для подростков.  </a:t>
            </a:r>
            <a:endParaRPr lang="ru-RU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844825"/>
            <a:ext cx="7992888" cy="35283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/>
              <a:t>Спасибо за  внимание!</a:t>
            </a:r>
            <a:endParaRPr lang="ru-RU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Почему протекают химические реакции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>
                <a:latin typeface="+mj-lt"/>
                <a:cs typeface="Times New Roman" pitchFamily="18" charset="0"/>
              </a:rPr>
              <a:t>Закон сохранения массы и энергии.</a:t>
            </a:r>
            <a:r>
              <a:rPr lang="ru-RU" b="1" i="1" dirty="0">
                <a:latin typeface="+mj-lt"/>
                <a:cs typeface="Times New Roman" pitchFamily="18" charset="0"/>
              </a:rPr>
              <a:t> </a:t>
            </a:r>
            <a:endParaRPr lang="ru-RU" b="1" i="1" dirty="0" smtClean="0">
              <a:latin typeface="+mj-lt"/>
              <a:cs typeface="Times New Roman" pitchFamily="18" charset="0"/>
            </a:endParaRPr>
          </a:p>
          <a:p>
            <a:r>
              <a:rPr lang="ru-RU" b="1" i="1" dirty="0" smtClean="0">
                <a:cs typeface="Times New Roman" pitchFamily="18" charset="0"/>
              </a:rPr>
              <a:t>Масса </a:t>
            </a:r>
            <a:r>
              <a:rPr lang="ru-RU" b="1" i="1" dirty="0">
                <a:cs typeface="Times New Roman" pitchFamily="18" charset="0"/>
              </a:rPr>
              <a:t>веществ, вступающих в реакцию равна массе веществ, образующихся в результате реакции.</a:t>
            </a:r>
            <a:endParaRPr lang="ru-RU" dirty="0">
              <a:cs typeface="Times New Roman" pitchFamily="18" charset="0"/>
            </a:endParaRPr>
          </a:p>
          <a:p>
            <a:r>
              <a:rPr lang="ru-RU" dirty="0" smtClean="0">
                <a:cs typeface="Times New Roman" pitchFamily="18" charset="0"/>
              </a:rPr>
              <a:t>Закон </a:t>
            </a:r>
            <a:r>
              <a:rPr lang="ru-RU" dirty="0">
                <a:cs typeface="Times New Roman" pitchFamily="18" charset="0"/>
              </a:rPr>
              <a:t>сохранения массы дает материальную основу для составления уравнений химических реакций и </a:t>
            </a:r>
            <a:r>
              <a:rPr lang="ru-RU" dirty="0" smtClean="0">
                <a:cs typeface="Times New Roman" pitchFamily="18" charset="0"/>
              </a:rPr>
              <a:t>проведения расчетов </a:t>
            </a:r>
            <a:r>
              <a:rPr lang="ru-RU" dirty="0">
                <a:cs typeface="Times New Roman" pitchFamily="18" charset="0"/>
              </a:rPr>
              <a:t>по ним.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/>
          </a:bodyPr>
          <a:lstStyle/>
          <a:p>
            <a:r>
              <a:rPr lang="ru-RU" sz="3600" dirty="0" smtClean="0"/>
              <a:t>Закон сохранения массы и энергии</a:t>
            </a:r>
            <a:endParaRPr lang="ru-RU" sz="36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412776"/>
            <a:ext cx="259063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323528" y="1484784"/>
            <a:ext cx="5760640" cy="230832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 lvl="1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Взаимосвязь массы и энергии выражается уравнением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Эйнштейна: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 = mc</a:t>
            </a:r>
            <a:r>
              <a:rPr lang="en-US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539552" y="4149080"/>
            <a:ext cx="56166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где Е – энергия; m – масса;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 – скорость света в вакууме. </a:t>
            </a: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2493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cs typeface="Times New Roman" pitchFamily="18" charset="0"/>
              </a:rPr>
              <a:t>Тепловые эффекты химических реакций нужны для многих технических расчетов. Представьте себя на минуту конструктором мощной ракеты, способной выводить на орбиту космические корабли и другие полезные </a:t>
            </a:r>
            <a:r>
              <a:rPr lang="ru-RU" sz="3200" dirty="0" smtClean="0">
                <a:cs typeface="Times New Roman" pitchFamily="18" charset="0"/>
              </a:rPr>
              <a:t>грузы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8" name="Picture 6" descr="http://www.spaceavia.ru/big/item_24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212976"/>
            <a:ext cx="4248472" cy="32288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Тепловые эффекты химических реакций.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r>
              <a:rPr lang="ru-RU" dirty="0" smtClean="0"/>
              <a:t>Химическая реакция заключается в разрыве одних и образовании других связей, поэтому она сопровождается выделением или поглощением энергии в виде теплоты, света, работы расширения образовавшихся газов.</a:t>
            </a:r>
          </a:p>
          <a:p>
            <a:r>
              <a:rPr lang="ru-RU" dirty="0" smtClean="0"/>
              <a:t>•</a:t>
            </a:r>
            <a:r>
              <a:rPr lang="ru-RU" i="1" dirty="0" smtClean="0"/>
              <a:t> И трещат сухие сучья,       </a:t>
            </a:r>
            <a:br>
              <a:rPr lang="ru-RU" i="1" dirty="0" smtClean="0"/>
            </a:br>
            <a:r>
              <a:rPr lang="ru-RU" i="1" dirty="0" smtClean="0"/>
              <a:t>Разгораясь жарко,</a:t>
            </a:r>
            <a:br>
              <a:rPr lang="ru-RU" i="1" dirty="0" smtClean="0"/>
            </a:br>
            <a:r>
              <a:rPr lang="ru-RU" i="1" dirty="0" smtClean="0"/>
              <a:t>Освещая тьму ночную</a:t>
            </a:r>
            <a:br>
              <a:rPr lang="ru-RU" i="1" dirty="0" smtClean="0"/>
            </a:br>
            <a:r>
              <a:rPr lang="ru-RU" i="1" dirty="0" smtClean="0"/>
              <a:t>Далеко и ярко!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И.Суриков</a:t>
            </a:r>
          </a:p>
          <a:p>
            <a:endParaRPr lang="ru-RU" dirty="0"/>
          </a:p>
        </p:txBody>
      </p:sp>
      <p:pic>
        <p:nvPicPr>
          <p:cNvPr id="12290" name="Picture 2" descr="Лесной пожа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933056"/>
            <a:ext cx="3600400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">
                <a:rot lat="0" lon="0" rev="16800000"/>
              </a:lightRig>
            </a:scene3d>
            <a:sp3d prstMaterial="softEdge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Классификация реакций 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4664"/>
            <a:ext cx="7992888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 Реакции, протекающие с выделением теплоты, проявляют положительный тепловой эффект (Q&gt;0, DH&lt;0) и называются </a:t>
            </a:r>
            <a:r>
              <a:rPr lang="ru-RU" sz="3200" i="1" u="sng" dirty="0">
                <a:latin typeface="Times New Roman" pitchFamily="18" charset="0"/>
                <a:cs typeface="Times New Roman" pitchFamily="18" charset="0"/>
              </a:rPr>
              <a:t>экзотермическими</a:t>
            </a:r>
            <a:r>
              <a:rPr lang="ru-RU" sz="3200" i="1" u="sng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/>
              <a:t>С(</a:t>
            </a:r>
            <a:r>
              <a:rPr lang="ru-RU" sz="2800" dirty="0" err="1"/>
              <a:t>тв</a:t>
            </a:r>
            <a:r>
              <a:rPr lang="ru-RU" sz="2800" dirty="0"/>
              <a:t>) + 2 H</a:t>
            </a:r>
            <a:r>
              <a:rPr lang="ru-RU" sz="2800" baseline="-25000" dirty="0"/>
              <a:t>2</a:t>
            </a:r>
            <a:r>
              <a:rPr lang="ru-RU" sz="2800" dirty="0"/>
              <a:t>(г) = CH</a:t>
            </a:r>
            <a:r>
              <a:rPr lang="ru-RU" sz="2800" baseline="-25000" dirty="0"/>
              <a:t>4</a:t>
            </a:r>
            <a:r>
              <a:rPr lang="ru-RU" sz="2800" dirty="0"/>
              <a:t>(г) + 76 кДж/моль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/>
          </a:p>
          <a:p>
            <a:pPr>
              <a:buFont typeface="Wingdings" pitchFamily="2" charset="2"/>
              <a:buChar char="Ø"/>
            </a:pPr>
            <a:r>
              <a:rPr lang="ru-RU" sz="2800" dirty="0"/>
              <a:t> Реакции, которые идут с поглощением теплоты из окружающей среды (Q&lt;0, DH&gt;0), т.е. с отрицательным тепловым эффектом, являются </a:t>
            </a:r>
            <a:r>
              <a:rPr lang="ru-RU" sz="2800" i="1" u="sng" dirty="0"/>
              <a:t>эндотермическими.</a:t>
            </a:r>
            <a:endParaRPr lang="ru-RU" sz="2800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>Тепловой</a:t>
            </a:r>
            <a:r>
              <a:rPr lang="en-US" b="1" i="1" dirty="0" smtClean="0"/>
              <a:t> </a:t>
            </a:r>
            <a:r>
              <a:rPr lang="ru-RU" b="1" i="1" dirty="0" smtClean="0"/>
              <a:t> эффект химической реакции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Количество теплоты, которое выделяется или поглощается в результате реакций между определенными</a:t>
            </a:r>
            <a:r>
              <a:rPr lang="ru-RU" i="1" dirty="0" smtClean="0"/>
              <a:t> </a:t>
            </a:r>
            <a:r>
              <a:rPr lang="ru-RU" b="1" i="1" dirty="0" smtClean="0"/>
              <a:t>количествами реагентов</a:t>
            </a:r>
          </a:p>
          <a:p>
            <a:endParaRPr lang="ru-RU" dirty="0" smtClean="0"/>
          </a:p>
          <a:p>
            <a:r>
              <a:rPr lang="ru-RU" dirty="0" smtClean="0"/>
              <a:t>обычно обозначают символом </a:t>
            </a:r>
            <a:r>
              <a:rPr lang="en-US" dirty="0" smtClean="0"/>
              <a:t>Q.</a:t>
            </a:r>
            <a:endParaRPr lang="ru-RU" dirty="0" smtClean="0"/>
          </a:p>
          <a:p>
            <a:pPr>
              <a:buNone/>
            </a:pPr>
            <a:r>
              <a:rPr lang="en-US" sz="3600" b="1" i="1" dirty="0" smtClean="0"/>
              <a:t>Q</a:t>
            </a:r>
            <a:r>
              <a:rPr lang="ru-RU" sz="3600" b="1" i="1" dirty="0" smtClean="0"/>
              <a:t> </a:t>
            </a:r>
            <a:r>
              <a:rPr lang="ru-RU" sz="3600" b="1" i="1" baseline="-25000" dirty="0" err="1" smtClean="0"/>
              <a:t>р</a:t>
            </a:r>
            <a:r>
              <a:rPr lang="ru-RU" sz="3600" b="1" i="1" baseline="-25000" dirty="0" smtClean="0"/>
              <a:t> </a:t>
            </a:r>
            <a:r>
              <a:rPr lang="ru-RU" sz="3600" b="1" i="1" dirty="0" smtClean="0"/>
              <a:t> = </a:t>
            </a:r>
            <a:r>
              <a:rPr lang="en-US" sz="3600" b="1" i="1" dirty="0" smtClean="0"/>
              <a:t>Q</a:t>
            </a:r>
            <a:r>
              <a:rPr lang="ru-RU" sz="3600" baseline="-25000" dirty="0" smtClean="0"/>
              <a:t> кон.</a:t>
            </a:r>
            <a:r>
              <a:rPr lang="ru-RU" sz="3600" dirty="0" smtClean="0"/>
              <a:t>- </a:t>
            </a:r>
            <a:r>
              <a:rPr lang="en-US" sz="3600" b="1" i="1" dirty="0" smtClean="0"/>
              <a:t>Q</a:t>
            </a:r>
            <a:r>
              <a:rPr lang="ru-RU" sz="3600" baseline="-25000" dirty="0" smtClean="0"/>
              <a:t> исх.</a:t>
            </a:r>
            <a:r>
              <a:rPr lang="en-US" sz="3600" b="1" i="1" dirty="0" smtClean="0"/>
              <a:t> </a:t>
            </a:r>
            <a:endParaRPr lang="ru-RU" sz="36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9" y="4509120"/>
          <a:ext cx="4392488" cy="792088"/>
        </p:xfrm>
        <a:graphic>
          <a:graphicData uri="http://schemas.openxmlformats.org/drawingml/2006/table">
            <a:tbl>
              <a:tblPr/>
              <a:tblGrid>
                <a:gridCol w="4392488"/>
              </a:tblGrid>
              <a:tr h="7920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FFF0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469</TotalTime>
  <Words>756</Words>
  <Application>Microsoft Office PowerPoint</Application>
  <PresentationFormat>Экран (4:3)</PresentationFormat>
  <Paragraphs>108</Paragraphs>
  <Slides>24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Апекс</vt:lpstr>
      <vt:lpstr>                                         11 класс   Урок по теме Почему протекают химические реакции</vt:lpstr>
      <vt:lpstr>План урока.</vt:lpstr>
      <vt:lpstr>Почему протекают химические реакции</vt:lpstr>
      <vt:lpstr>Закон сохранения массы и энергии</vt:lpstr>
      <vt:lpstr>Слайд 5</vt:lpstr>
      <vt:lpstr>Тепловые эффекты химических реакций.</vt:lpstr>
      <vt:lpstr>Классификация реакций </vt:lpstr>
      <vt:lpstr>Слайд 8</vt:lpstr>
      <vt:lpstr>Тепловой  эффект химической реакции</vt:lpstr>
      <vt:lpstr>Слайд 10</vt:lpstr>
      <vt:lpstr>Раздел химии, занимающийся изучением превращения энергии в химических реакциях, называется ТЕРМОХИМИЕЙ.</vt:lpstr>
      <vt:lpstr>Слайд 12</vt:lpstr>
      <vt:lpstr>Слайд 13</vt:lpstr>
      <vt:lpstr> Сульфат натрия Na2SO4 можно получить двумя путями из едкого натра NaOH.</vt:lpstr>
      <vt:lpstr>Слайд 15</vt:lpstr>
      <vt:lpstr>Слайд 16</vt:lpstr>
      <vt:lpstr>Энтальпия </vt:lpstr>
      <vt:lpstr>Энтальпия и тепловой эффект противоположны по знаку</vt:lpstr>
      <vt:lpstr>Как вычислить тепловой эффект реакции</vt:lpstr>
      <vt:lpstr>энтропия</vt:lpstr>
      <vt:lpstr>Выводы</vt:lpstr>
      <vt:lpstr>Задача 5 </vt:lpstr>
      <vt:lpstr>Домашнее задание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Почему протекают химические реакции</dc:title>
  <dc:creator>Мама</dc:creator>
  <cp:lastModifiedBy>Мама</cp:lastModifiedBy>
  <cp:revision>171</cp:revision>
  <dcterms:created xsi:type="dcterms:W3CDTF">2011-11-08T17:17:40Z</dcterms:created>
  <dcterms:modified xsi:type="dcterms:W3CDTF">2012-01-15T11:32:12Z</dcterms:modified>
</cp:coreProperties>
</file>