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90" r:id="rId17"/>
    <p:sldId id="285" r:id="rId18"/>
    <p:sldId id="286" r:id="rId19"/>
    <p:sldId id="287" r:id="rId20"/>
    <p:sldId id="288" r:id="rId21"/>
    <p:sldId id="291" r:id="rId22"/>
    <p:sldId id="292" r:id="rId23"/>
    <p:sldId id="293" r:id="rId24"/>
    <p:sldId id="294" r:id="rId25"/>
    <p:sldId id="264" r:id="rId26"/>
    <p:sldId id="295" r:id="rId27"/>
    <p:sldId id="269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FF"/>
    <a:srgbClr val="CC99FF"/>
    <a:srgbClr val="66CCFF"/>
    <a:srgbClr val="6666FF"/>
    <a:srgbClr val="6600FF"/>
    <a:srgbClr val="66FFFF"/>
    <a:srgbClr val="49F63C"/>
    <a:srgbClr val="FFFF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8944" autoAdjust="0"/>
  </p:normalViewPr>
  <p:slideViewPr>
    <p:cSldViewPr>
      <p:cViewPr varScale="1">
        <p:scale>
          <a:sx n="100" d="100"/>
          <a:sy n="100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D6A7-96CF-43E3-8F57-8EE35C5FE68E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9BA0-6308-4459-920F-EC9E4EA0B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gif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80.jpeg"/><Relationship Id="rId7" Type="http://schemas.openxmlformats.org/officeDocument/2006/relationships/image" Target="../media/image8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.&#1087;&#1088;&#1086;&#1079;\&#1044;&#1077;&#1090;&#1089;&#1082;&#1080;&#1077;\8%20&#1084;&#1072;&#1088;&#1090;&#1072;,%20&#1090;&#1072;&#1085;&#1094;&#1099;\&#1090;&#1072;&#1085;&#1094;&#1099;\Makarena.mp3" TargetMode="External"/><Relationship Id="rId5" Type="http://schemas.openxmlformats.org/officeDocument/2006/relationships/image" Target="../media/image87.png"/><Relationship Id="rId4" Type="http://schemas.openxmlformats.org/officeDocument/2006/relationships/image" Target="../media/image8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image" Target="../media/image9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gif"/><Relationship Id="rId7" Type="http://schemas.openxmlformats.org/officeDocument/2006/relationships/image" Target="../media/image1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gif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gif"/><Relationship Id="rId3" Type="http://schemas.openxmlformats.org/officeDocument/2006/relationships/image" Target="../media/image119.jpeg"/><Relationship Id="rId7" Type="http://schemas.openxmlformats.org/officeDocument/2006/relationships/image" Target="../media/image1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Relationship Id="rId9" Type="http://schemas.openxmlformats.org/officeDocument/2006/relationships/image" Target="../media/image12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gif"/><Relationship Id="rId3" Type="http://schemas.openxmlformats.org/officeDocument/2006/relationships/image" Target="../media/image126.jpeg"/><Relationship Id="rId7" Type="http://schemas.openxmlformats.org/officeDocument/2006/relationships/image" Target="../media/image1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jpeg"/><Relationship Id="rId5" Type="http://schemas.openxmlformats.org/officeDocument/2006/relationships/image" Target="../media/image128.gif"/><Relationship Id="rId4" Type="http://schemas.openxmlformats.org/officeDocument/2006/relationships/image" Target="../media/image1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13" Type="http://schemas.openxmlformats.org/officeDocument/2006/relationships/image" Target="../media/image142.gif"/><Relationship Id="rId18" Type="http://schemas.openxmlformats.org/officeDocument/2006/relationships/image" Target="../media/image147.gif"/><Relationship Id="rId3" Type="http://schemas.openxmlformats.org/officeDocument/2006/relationships/image" Target="../media/image132.gif"/><Relationship Id="rId21" Type="http://schemas.openxmlformats.org/officeDocument/2006/relationships/image" Target="../media/image54.jpeg"/><Relationship Id="rId7" Type="http://schemas.openxmlformats.org/officeDocument/2006/relationships/image" Target="../media/image136.gif"/><Relationship Id="rId12" Type="http://schemas.openxmlformats.org/officeDocument/2006/relationships/image" Target="../media/image141.gif"/><Relationship Id="rId17" Type="http://schemas.openxmlformats.org/officeDocument/2006/relationships/image" Target="../media/image146.png"/><Relationship Id="rId2" Type="http://schemas.openxmlformats.org/officeDocument/2006/relationships/audio" Target="../media/audio1.wav"/><Relationship Id="rId16" Type="http://schemas.openxmlformats.org/officeDocument/2006/relationships/image" Target="../media/image145.gif"/><Relationship Id="rId20" Type="http://schemas.openxmlformats.org/officeDocument/2006/relationships/image" Target="../media/image14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jpeg"/><Relationship Id="rId11" Type="http://schemas.openxmlformats.org/officeDocument/2006/relationships/image" Target="../media/image140.gif"/><Relationship Id="rId5" Type="http://schemas.openxmlformats.org/officeDocument/2006/relationships/image" Target="../media/image134.jpeg"/><Relationship Id="rId15" Type="http://schemas.openxmlformats.org/officeDocument/2006/relationships/image" Target="../media/image144.gif"/><Relationship Id="rId10" Type="http://schemas.openxmlformats.org/officeDocument/2006/relationships/image" Target="../media/image139.jpeg"/><Relationship Id="rId19" Type="http://schemas.openxmlformats.org/officeDocument/2006/relationships/image" Target="../media/image148.png"/><Relationship Id="rId4" Type="http://schemas.openxmlformats.org/officeDocument/2006/relationships/image" Target="../media/image133.jpeg"/><Relationship Id="rId9" Type="http://schemas.openxmlformats.org/officeDocument/2006/relationships/image" Target="../media/image138.jpeg"/><Relationship Id="rId14" Type="http://schemas.openxmlformats.org/officeDocument/2006/relationships/image" Target="../media/image143.gif"/><Relationship Id="rId22" Type="http://schemas.openxmlformats.org/officeDocument/2006/relationships/image" Target="../media/image1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gif"/><Relationship Id="rId7" Type="http://schemas.openxmlformats.org/officeDocument/2006/relationships/image" Target="../media/image1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gif"/><Relationship Id="rId5" Type="http://schemas.openxmlformats.org/officeDocument/2006/relationships/image" Target="../media/image152.gif"/><Relationship Id="rId4" Type="http://schemas.openxmlformats.org/officeDocument/2006/relationships/image" Target="../media/image15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gif"/><Relationship Id="rId3" Type="http://schemas.openxmlformats.org/officeDocument/2006/relationships/image" Target="../media/image155.gif"/><Relationship Id="rId7" Type="http://schemas.openxmlformats.org/officeDocument/2006/relationships/image" Target="../media/image1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gif"/><Relationship Id="rId5" Type="http://schemas.openxmlformats.org/officeDocument/2006/relationships/image" Target="../media/image157.jpeg"/><Relationship Id="rId4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audio" Target="../media/audio1.wav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.&#1087;&#1088;&#1086;&#1079;\&#1044;&#1077;&#1090;&#1089;&#1082;&#1080;&#1077;\&#1047;&#1074;&#1091;&#1082;&#1086;&#1074;&#1099;&#1077;%20&#1076;&#1077;&#1090;&#1089;&#1082;&#1080;&#1077;%20&#1101;&#1092;&#1092;&#1077;&#1082;&#1090;&#1099;\01%20-%20Goodnight%20-%20Music%20Box%20Lullaby.mp3" TargetMode="External"/><Relationship Id="rId6" Type="http://schemas.openxmlformats.org/officeDocument/2006/relationships/image" Target="../media/image125.gif"/><Relationship Id="rId5" Type="http://schemas.openxmlformats.org/officeDocument/2006/relationships/image" Target="../media/image92.gif"/><Relationship Id="rId4" Type="http://schemas.openxmlformats.org/officeDocument/2006/relationships/image" Target="../media/image16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7.jpe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gif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643998" cy="200026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6600FF"/>
                </a:solidFill>
              </a:rPr>
              <a:t>Урок развития речи </a:t>
            </a:r>
            <a:br>
              <a:rPr lang="ru-RU" sz="48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6600FF"/>
                </a:solidFill>
              </a:rPr>
            </a:br>
            <a:r>
              <a:rPr lang="ru-RU" sz="48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6600FF"/>
                </a:solidFill>
              </a:rPr>
              <a:t>во 2 классе по теме:</a:t>
            </a:r>
            <a:br>
              <a:rPr lang="ru-RU" sz="48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6600FF"/>
                </a:solidFill>
              </a:rPr>
            </a:br>
            <a:r>
              <a:rPr lang="ru-RU" sz="48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6600FF"/>
                </a:solidFill>
              </a:rPr>
              <a:t>«Главный новогодний волшебник»</a:t>
            </a:r>
            <a:r>
              <a:rPr lang="ru-RU" sz="4800" dirty="0" smtClean="0">
                <a:ln>
                  <a:solidFill>
                    <a:schemeClr val="tx1"/>
                  </a:solidFill>
                  <a:prstDash val="sysDash"/>
                </a:ln>
              </a:rPr>
              <a:t/>
            </a:r>
            <a:br>
              <a:rPr lang="ru-RU" sz="4800" dirty="0" smtClean="0">
                <a:ln>
                  <a:solidFill>
                    <a:schemeClr val="tx1"/>
                  </a:solidFill>
                  <a:prstDash val="sysDash"/>
                </a:ln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00306"/>
            <a:ext cx="7929618" cy="407196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6600FF"/>
                </a:solidFill>
              </a:rPr>
              <a:t>Цель: </a:t>
            </a:r>
            <a:r>
              <a:rPr lang="ru-RU" sz="40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6600FF"/>
                </a:solidFill>
              </a:rPr>
              <a:t>познакомить ребят с обычаями и традициями празднования   Нового года в разных странах; расширить кругозор; объяснить значение новых слов; пополнить словарный запас; совершенствовать все виды речевой деятельности: слушания, говорения, чтения; учить работать с текстом, иллюстрациями; воспитывать уважение к традициям разных народов.</a:t>
            </a:r>
          </a:p>
          <a:p>
            <a:endParaRPr lang="ru-RU" sz="4000" dirty="0"/>
          </a:p>
        </p:txBody>
      </p:sp>
      <p:pic>
        <p:nvPicPr>
          <p:cNvPr id="4" name="Рисунок 3" descr="vlokken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1500198" cy="1714488"/>
          </a:xfrm>
          <a:prstGeom prst="rect">
            <a:avLst/>
          </a:prstGeom>
        </p:spPr>
      </p:pic>
      <p:pic>
        <p:nvPicPr>
          <p:cNvPr id="5" name="Рисунок 4" descr="vlokken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0"/>
            <a:ext cx="1500198" cy="1714488"/>
          </a:xfrm>
          <a:prstGeom prst="rect">
            <a:avLst/>
          </a:prstGeom>
        </p:spPr>
      </p:pic>
      <p:pic>
        <p:nvPicPr>
          <p:cNvPr id="6" name="Рисунок 5" descr="vlokken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5357826"/>
            <a:ext cx="1214446" cy="135729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3643290"/>
            <a:ext cx="9072626" cy="3214710"/>
          </a:xfrm>
        </p:spPr>
        <p:txBody>
          <a:bodyPr>
            <a:noAutofit/>
          </a:bodyPr>
          <a:lstStyle/>
          <a:p>
            <a:pPr algn="just"/>
            <a:r>
              <a:rPr lang="ru-RU" b="1" dirty="0" err="1" smtClean="0"/>
              <a:t>Шань</a:t>
            </a:r>
            <a:r>
              <a:rPr lang="ru-RU" b="1" dirty="0" smtClean="0"/>
              <a:t> Дань </a:t>
            </a:r>
            <a:r>
              <a:rPr lang="ru-RU" b="1" dirty="0" err="1" smtClean="0"/>
              <a:t>Лаожен</a:t>
            </a:r>
            <a:r>
              <a:rPr lang="ru-RU" b="1" dirty="0" smtClean="0"/>
              <a:t> – Китай.</a:t>
            </a:r>
            <a:r>
              <a:rPr lang="ru-RU" dirty="0" smtClean="0"/>
              <a:t>  </a:t>
            </a:r>
            <a:r>
              <a:rPr lang="ru-RU" sz="2400" dirty="0" smtClean="0"/>
              <a:t>Новый Год празднуют всегда во время новолуния в конце января - начале февраля. Во время праздничной процессии, которая протекает по улицам Китая в новогоднюю ночь, люди зажигают множество фонарей. Это делается для того, чтобы осветить себе путь в Новый год. Так как считается, что новый год окружен злыми духами и нечистыми силами, то отпугивают их с помощью хлопушек и фейерверков.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W8HLMCAKPT4IACA6COS5TCAUBFJLKCAQBVIINCA1FJNQ9CAGYK5W7CAAETVI5CAZKY4DYCAF3RCU1CAS5DHUACA822WXACAXJ3R9FCAPMHRXHCAC5JF1VCAQ9J2SDCALWB0STCACHFN64CA5RF1M9CADPAYQ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071702" cy="3214710"/>
          </a:xfrm>
          <a:prstGeom prst="rect">
            <a:avLst/>
          </a:prstGeom>
        </p:spPr>
      </p:pic>
      <p:pic>
        <p:nvPicPr>
          <p:cNvPr id="5" name="Рисунок 4" descr="W05LUCAAE2JIRCA6PWCPNCASXIRNTCA63FFUQCAUZTYMZCABKJ77OCA59A215CA86GBLYCAGM7YTPCACWXGR1CAZE10WGCAI57797CAHWHWTPCA4IDF1ACAE84DX7CAN0I2T6CAMCL0ULCA0UH6E7CA22CRS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357430"/>
            <a:ext cx="2071702" cy="1400178"/>
          </a:xfrm>
          <a:prstGeom prst="rect">
            <a:avLst/>
          </a:prstGeom>
        </p:spPr>
      </p:pic>
      <p:pic>
        <p:nvPicPr>
          <p:cNvPr id="6" name="Рисунок 5" descr="M8CEKCAB1AA8VCA6P9S3FCA1WG80NCAXFA6U9CADVAQCDCASX2WNCCAR80605CASLBAX2CA1TQFMBCAUA2TW6CAY7ZM6DCAGC2I9OCAZ441F0CAON8LOXCAFGDIZGCAK32IBQCALXI5W6CAH7II0UCA7N8NZ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214290"/>
            <a:ext cx="2000264" cy="2000264"/>
          </a:xfrm>
          <a:prstGeom prst="rect">
            <a:avLst/>
          </a:prstGeom>
        </p:spPr>
      </p:pic>
      <p:pic>
        <p:nvPicPr>
          <p:cNvPr id="7" name="Рисунок 6" descr="21WM0CAI54JGVCA0NFOLVCA69DVBFCAFCHEVDCAEM2EJDCA2OVQZ3CAETI1QECAP5YRSRCALYNPEHCAG8PV8KCAS6EVSKCA24HF47CAGPPP3JCAPQZAE3CAS9NVELCAYUZ1IOCAPBTTE7CAY5DCFMCADD2RM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214290"/>
            <a:ext cx="2143140" cy="2000264"/>
          </a:xfrm>
          <a:prstGeom prst="rect">
            <a:avLst/>
          </a:prstGeom>
        </p:spPr>
      </p:pic>
      <p:pic>
        <p:nvPicPr>
          <p:cNvPr id="8" name="Рисунок 7" descr="05FXSCA0HFJA5CAMXLG31CAKF8CY1CAA2Y1VRCA33TYF2CAXPTOK6CA4OEH57CAXN0XC7CAOJ9S7NCAO0UGR7CAT6J2E7CAP37T6RCAU1LW16CAC778OKCAXGY007CA7KPWRSCABA3CMQCAJF5GZVCADDSV4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214290"/>
            <a:ext cx="2000264" cy="2000264"/>
          </a:xfrm>
          <a:prstGeom prst="rect">
            <a:avLst/>
          </a:prstGeom>
        </p:spPr>
      </p:pic>
      <p:pic>
        <p:nvPicPr>
          <p:cNvPr id="9" name="Рисунок 8" descr="vw0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428868"/>
            <a:ext cx="2428892" cy="2357454"/>
          </a:xfrm>
          <a:prstGeom prst="rect">
            <a:avLst/>
          </a:prstGeom>
        </p:spPr>
      </p:pic>
      <p:pic>
        <p:nvPicPr>
          <p:cNvPr id="10" name="Рисунок 9" descr="Sterne0038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752" y="1857364"/>
            <a:ext cx="2428860" cy="2571744"/>
          </a:xfrm>
          <a:prstGeom prst="rect">
            <a:avLst/>
          </a:prstGeom>
        </p:spPr>
      </p:pic>
      <p:pic>
        <p:nvPicPr>
          <p:cNvPr id="11" name="Рисунок 10" descr="Sterne0038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0232" y="1928802"/>
            <a:ext cx="2428860" cy="257174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9144064" cy="3857628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err="1" smtClean="0"/>
              <a:t>Одзи-сан</a:t>
            </a:r>
            <a:r>
              <a:rPr lang="ru-RU" sz="2600" b="1" dirty="0" smtClean="0"/>
              <a:t> («Санта </a:t>
            </a:r>
            <a:r>
              <a:rPr lang="ru-RU" sz="2600" b="1" dirty="0" err="1" smtClean="0"/>
              <a:t>Одзи-сан</a:t>
            </a:r>
            <a:r>
              <a:rPr lang="ru-RU" sz="2600" b="1" dirty="0" smtClean="0"/>
              <a:t>») – Япония.</a:t>
            </a:r>
            <a:r>
              <a:rPr lang="ru-RU" sz="2600" dirty="0" smtClean="0"/>
              <a:t>  </a:t>
            </a:r>
            <a:r>
              <a:rPr lang="ru-RU" sz="2000" dirty="0" smtClean="0"/>
              <a:t>В Японии Новый год считается самым большим праздником. Продолжается он несколько дней. В момент наступления Нового Года японцы начинают смеяться. Они верят, что смех принесет им удачу в приходящем году. В каждом японском доме на Новый год появляются 3 ветки: бамбука - пусть также быстро вырастут дети, сливы - пусть у хозяев будут крепкие помощники, сосны - пусть все члены семьи живут так же долго, как сосна. Запрещается произносить всякие слова с неприятным смыслом. Новый год встречают не в полночь, а с восходом солнца. Когда первые солнечные лучи озаряют землю, японцы поздравляют друг друга с наступившим годом и обмениваются подарками. А вечер принято проводить в кругу семьи. Как и у китайцев, здесь обязательны визиты к родителям.</a:t>
            </a:r>
          </a:p>
          <a:p>
            <a:endParaRPr lang="ru-RU" dirty="0"/>
          </a:p>
        </p:txBody>
      </p:sp>
      <p:pic>
        <p:nvPicPr>
          <p:cNvPr id="4" name="Рисунок 3" descr="9U1A6CA15IKYLCA1F6JGUCAE01SKWCAMSP9Z4CAC0KBMJCAHYJUE6CAERH2Z5CA01VKWDCAISQ1X0CAEKA4UBCA413H3BCAAC8U1CCAQYAOU8CA1E68KMCAWAG2W8CA1HYQB8CA2SYERTCAJG3PJNCAIUH3K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86190"/>
            <a:ext cx="2214578" cy="1428760"/>
          </a:xfrm>
          <a:prstGeom prst="rect">
            <a:avLst/>
          </a:prstGeom>
        </p:spPr>
      </p:pic>
      <p:pic>
        <p:nvPicPr>
          <p:cNvPr id="5" name="Рисунок 4" descr="79D01CA10R4YBCAEGRPHZCAFYT6Q4CA4LCJLFCASW06C1CAMFZMDHCAD3MTP4CA5L12IPCA4UZZ1GCAZBL4ATCA8K3K32CAQLSFPWCADRLJJ7CAD2W7K3CA3961ZWCAQM4EQ0CAX0091ICAMJ360QCA7QFBC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357826"/>
            <a:ext cx="2214578" cy="1357322"/>
          </a:xfrm>
          <a:prstGeom prst="rect">
            <a:avLst/>
          </a:prstGeom>
        </p:spPr>
      </p:pic>
      <p:pic>
        <p:nvPicPr>
          <p:cNvPr id="6" name="Рисунок 5" descr="HCJ8ZCA1UYES7CA9K76V7CAKNKC7VCAIQLN93CAJOHVT2CAMQ11L3CATJZCMHCA50E30RCAHRWRJ1CAPL4UBUCAAWWYJUCAKOH2ECCAL0XSIECA627J70CAGAUDASCAB7FCRDCATD9W0ECAWBWSKXCAX3GB8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714752"/>
            <a:ext cx="2786082" cy="2928958"/>
          </a:xfrm>
          <a:prstGeom prst="rect">
            <a:avLst/>
          </a:prstGeom>
        </p:spPr>
      </p:pic>
      <p:pic>
        <p:nvPicPr>
          <p:cNvPr id="7" name="Рисунок 6" descr="JS63JCA24PEQ9CAZCR8FTCARY4B8QCAQ9NLMICAZKSKKRCA4374U5CANVQZK2CAK75ZTYCABDZ1QHCAQQH34WCAZOKLFACA8UW0NVCAPTIX6JCAS1S5E5CAXLTESICA0JPUI6CAXE5AUNCAP5NP12CANW28M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3571876"/>
            <a:ext cx="2428892" cy="1571636"/>
          </a:xfrm>
          <a:prstGeom prst="rect">
            <a:avLst/>
          </a:prstGeom>
        </p:spPr>
      </p:pic>
      <p:pic>
        <p:nvPicPr>
          <p:cNvPr id="8" name="Рисунок 7" descr="W7DRLCA8WFWXMCAVW0EI4CAU523M9CA09OQUOCASZMP4ACANU74SOCAT0AZX2CA71R6FFCAJMPZIVCAU2K2G1CA0QHTX4CA6XPYXGCAN4270NCAQ6P793CAF6P5N8CAA0SR5QCAERA1AICAN1HXEZCAW4P6E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5286388"/>
            <a:ext cx="2428892" cy="1357322"/>
          </a:xfrm>
          <a:prstGeom prst="rect">
            <a:avLst/>
          </a:prstGeom>
        </p:spPr>
      </p:pic>
      <p:pic>
        <p:nvPicPr>
          <p:cNvPr id="9" name="Рисунок 8" descr="b37a4ad7536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667264" y="4691058"/>
            <a:ext cx="3071802" cy="833439"/>
          </a:xfrm>
          <a:prstGeom prst="rect">
            <a:avLst/>
          </a:prstGeom>
        </p:spPr>
      </p:pic>
      <p:pic>
        <p:nvPicPr>
          <p:cNvPr id="10" name="Рисунок 9" descr="b37a4ad7536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238240" y="4905380"/>
            <a:ext cx="3071802" cy="83343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F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357826"/>
            <a:ext cx="9358346" cy="221457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Пэр </a:t>
            </a:r>
            <a:r>
              <a:rPr lang="ru-RU" sz="2000" b="1" dirty="0" err="1" smtClean="0"/>
              <a:t>Ноэль</a:t>
            </a:r>
            <a:r>
              <a:rPr lang="ru-RU" sz="2000" b="1" dirty="0" smtClean="0"/>
              <a:t>  - Франция.</a:t>
            </a:r>
            <a:r>
              <a:rPr lang="ru-RU" sz="2000" dirty="0" smtClean="0"/>
              <a:t>  Во Франции символом благополучия и семейного очага считается большое полено, которое зажигается в каминах домов. Пэр </a:t>
            </a:r>
            <a:r>
              <a:rPr lang="ru-RU" sz="2000" dirty="0" err="1" smtClean="0"/>
              <a:t>Ноэль</a:t>
            </a:r>
            <a:r>
              <a:rPr lang="ru-RU" sz="2000" dirty="0" smtClean="0"/>
              <a:t>, французский Дед Мороз, наполняет детскую обувь подарками. Под Новый Год запекают в пряник боб. А лучший новогодний подарок односельчанину - колесо.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endParaRPr lang="ru-RU" dirty="0"/>
          </a:p>
        </p:txBody>
      </p:sp>
      <p:pic>
        <p:nvPicPr>
          <p:cNvPr id="4" name="Рисунок 3" descr="3QYYXCA27MD6OCAHKYACKCA0VLBIVCAFVNMD1CA76AP2NCA8LAB1RCA5XZQQECADDUKCPCAZA0M96CAFW8T0JCAP156X4CALROXFMCARIFW6JCAR2L7VNCAWPEN2PCA8E3W1LCA1NRQC6CAKWR0NQCACPC0D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3214710" cy="2357454"/>
          </a:xfrm>
          <a:prstGeom prst="rect">
            <a:avLst/>
          </a:prstGeom>
        </p:spPr>
      </p:pic>
      <p:pic>
        <p:nvPicPr>
          <p:cNvPr id="5" name="Рисунок 4" descr="HHV1PCAMMX41FCAGKTR4ACAC3P44CCA2TAN82CAIQ5MEVCA1FUG5TCA6TU4ZHCA064E4ICAU0ICL7CA56EQ51CAI0WSB4CAPPVLINCAW3UGHPCAW00G4OCA5MCABRCAIHOM9MCA1HBGAPCA8J47L7CADHBZL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786058"/>
            <a:ext cx="2214578" cy="2500330"/>
          </a:xfrm>
          <a:prstGeom prst="rect">
            <a:avLst/>
          </a:prstGeom>
        </p:spPr>
      </p:pic>
      <p:pic>
        <p:nvPicPr>
          <p:cNvPr id="6" name="Рисунок 5" descr="M31R7CAUJNI2DCA4IU15ACAUPDVO1CAEH37UWCAZA0KJ4CAIFZ4UNCAHV18W0CAN7PNNGCA2ZIEP6CA6GVMFZCA0ZFFT6CA4MLHSFCAYIQ71FCA7UUXC2CAIT2O67CA1QUKHECAASDGICCAO8J2S1CA4XM86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071810"/>
            <a:ext cx="3214710" cy="2143140"/>
          </a:xfrm>
          <a:prstGeom prst="rect">
            <a:avLst/>
          </a:prstGeom>
        </p:spPr>
      </p:pic>
      <p:pic>
        <p:nvPicPr>
          <p:cNvPr id="7" name="Рисунок 6" descr="ZMJNTCAYLNZF1CAR1UOJ5CA7ZO0LXCABEY50QCA8EXTO3CAEUSE6NCA5FBZV4CAPPTB4CCASWPG9ACAVLO5JICAY7YQ5YCAFHNL3HCABT2YW9CAX79OTLCAJR95ZJCA0D9EN8CA73MLJSCAJXML9ECAIC33R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714620"/>
            <a:ext cx="2214578" cy="2500330"/>
          </a:xfrm>
          <a:prstGeom prst="rect">
            <a:avLst/>
          </a:prstGeom>
        </p:spPr>
      </p:pic>
      <p:pic>
        <p:nvPicPr>
          <p:cNvPr id="8" name="Рисунок 7" descr="T2HD4CAZ29G8FCAI1HN6FCALTHT45CA4GVEVWCAWVTQUNCA32LI87CAO2O1BMCAITEJN8CARCA8ZUCAFS1UISCAUP3527CASD6698CALF1WC1CAC0SMJ0CANYDXQECAOH0HKVCAEAH3I2CA16YUW0CAPTJ9X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142852"/>
            <a:ext cx="3071834" cy="2357454"/>
          </a:xfrm>
          <a:prstGeom prst="rect">
            <a:avLst/>
          </a:prstGeom>
        </p:spPr>
      </p:pic>
      <p:pic>
        <p:nvPicPr>
          <p:cNvPr id="9" name="Рисунок 8" descr="6uiw4iu.jpg"/>
          <p:cNvPicPr>
            <a:picLocks noChangeAspect="1"/>
          </p:cNvPicPr>
          <p:nvPr/>
        </p:nvPicPr>
        <p:blipFill>
          <a:blip r:embed="rId8"/>
          <a:srcRect l="55000" t="7944" b="3271"/>
          <a:stretch>
            <a:fillRect/>
          </a:stretch>
        </p:blipFill>
        <p:spPr>
          <a:xfrm>
            <a:off x="3643306" y="0"/>
            <a:ext cx="1928811" cy="2928934"/>
          </a:xfrm>
          <a:prstGeom prst="rect">
            <a:avLst/>
          </a:prstGeom>
        </p:spPr>
      </p:pic>
      <p:pic>
        <p:nvPicPr>
          <p:cNvPr id="10" name="Рисунок 9" descr="e7f774e31f1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000240"/>
            <a:ext cx="1524003" cy="1749556"/>
          </a:xfrm>
          <a:prstGeom prst="rect">
            <a:avLst/>
          </a:prstGeom>
        </p:spPr>
      </p:pic>
      <p:pic>
        <p:nvPicPr>
          <p:cNvPr id="11" name="Рисунок 10" descr="e7f774e31f1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19997" y="2071678"/>
            <a:ext cx="1524003" cy="1749556"/>
          </a:xfrm>
          <a:prstGeom prst="rect">
            <a:avLst/>
          </a:prstGeom>
        </p:spPr>
      </p:pic>
      <p:pic>
        <p:nvPicPr>
          <p:cNvPr id="12" name="Рисунок 11" descr="e7f774e31f1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4546" y="2071678"/>
            <a:ext cx="1524003" cy="1749556"/>
          </a:xfrm>
          <a:prstGeom prst="rect">
            <a:avLst/>
          </a:prstGeom>
        </p:spPr>
      </p:pic>
      <p:pic>
        <p:nvPicPr>
          <p:cNvPr id="13" name="Рисунок 12" descr="e7f774e31f1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0694" y="2000240"/>
            <a:ext cx="1524003" cy="1749556"/>
          </a:xfrm>
          <a:prstGeom prst="rect">
            <a:avLst/>
          </a:prstGeom>
        </p:spPr>
      </p:pic>
      <p:pic>
        <p:nvPicPr>
          <p:cNvPr id="14" name="Рисунок 13" descr="e7f774e31f1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3094" y="2152640"/>
            <a:ext cx="1524003" cy="1749556"/>
          </a:xfrm>
          <a:prstGeom prst="rect">
            <a:avLst/>
          </a:prstGeom>
        </p:spPr>
      </p:pic>
      <p:pic>
        <p:nvPicPr>
          <p:cNvPr id="15" name="Рисунок 14" descr="e7f774e31f1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8" y="3786190"/>
            <a:ext cx="1524003" cy="1749556"/>
          </a:xfrm>
          <a:prstGeom prst="rect">
            <a:avLst/>
          </a:prstGeom>
        </p:spPr>
      </p:pic>
      <p:pic>
        <p:nvPicPr>
          <p:cNvPr id="16" name="Рисунок 15" descr="e7f774e31f1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3108" y="3714752"/>
            <a:ext cx="1524003" cy="174955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192882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Дед Жара - Африка. </a:t>
            </a:r>
            <a:r>
              <a:rPr lang="ru-RU" sz="2000" dirty="0" smtClean="0"/>
              <a:t>Жители Берега Слоновой кости ежегодно проводят традиционный праздник </a:t>
            </a:r>
            <a:r>
              <a:rPr lang="ru-RU" sz="2000" dirty="0" err="1" smtClean="0"/>
              <a:t>обиса</a:t>
            </a:r>
            <a:r>
              <a:rPr lang="ru-RU" sz="2000" dirty="0" smtClean="0"/>
              <a:t>. Он посвящен встрече Нового года, памяти предков. В ходе торжеств, проходит обряд "очищения" от неприятностей и допущенных за минувший год промахов и недостойных поступков. Целую неделю горожане и стар и млад отплясывают под грохот большого священного барабана. В ритуальных песнях звучат призывы о помощи к духам предков.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9YGRXCAOW0QRTCA9FKLG6CAU66A5TCAB4IWG2CAAYVSMUCAFQGEYVCAT4KXNBCA9Y9R5ICACTPWSUCADMB7XECAGTFY7PCAFLTB9PCAUE70W3CACN1N0DCA4JTUD9CAE75PGBCA97ELVNCAE33MAMCAKVRG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285992"/>
            <a:ext cx="2143140" cy="1857388"/>
          </a:xfrm>
          <a:prstGeom prst="rect">
            <a:avLst/>
          </a:prstGeom>
        </p:spPr>
      </p:pic>
      <p:pic>
        <p:nvPicPr>
          <p:cNvPr id="4" name="Рисунок 3" descr="2368dc33f4dacffbab67890a5a06de0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285992"/>
            <a:ext cx="4357718" cy="4286280"/>
          </a:xfrm>
          <a:prstGeom prst="rect">
            <a:avLst/>
          </a:prstGeom>
        </p:spPr>
      </p:pic>
      <p:pic>
        <p:nvPicPr>
          <p:cNvPr id="5" name="Рисунок 4" descr="O700NCA0L14C3CA3VJEIMCATZ1CHICAY7GUC3CA30T5Y4CAJ60MRYCAR3CAYZCAQ9F3BPCAIPVH3GCAT7G282CA7AV64LCA4WU21RCALLUJ8UCASEU9TXCAUYQ98ACA75ST56CAPDYFHACA23T883CASVNS0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2285992"/>
            <a:ext cx="2143140" cy="1857388"/>
          </a:xfrm>
          <a:prstGeom prst="rect">
            <a:avLst/>
          </a:prstGeom>
        </p:spPr>
      </p:pic>
      <p:pic>
        <p:nvPicPr>
          <p:cNvPr id="6" name="Рисунок 5" descr="HDEQHCAROCGYECAH8UNKBCA4Z9KY0CA3OVTY3CACHN6S9CAILC1R2CAY79GU3CAKBDMUSCAXDVNVACAGHRJOFCAKOVHX1CAX3MF35CA4KQLFKCABXYGSSCASM7EPUCA7LC2M6CAHB099PCAA0ZD6BCAY478G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786322"/>
            <a:ext cx="2071702" cy="1785950"/>
          </a:xfrm>
          <a:prstGeom prst="rect">
            <a:avLst/>
          </a:prstGeom>
        </p:spPr>
      </p:pic>
      <p:pic>
        <p:nvPicPr>
          <p:cNvPr id="7" name="Рисунок 6" descr="90W4ICADUWPSECAXX4SH1CAYIQT5SCABUS1Q0CALVP0LFCA5TTYNJCAXVHJG9CAWQ29Z2CAX0WKY1CAHKWYO5CAGJZEX2CAB5ZMUBCAPCRZOYCAKE8GO8CAEN9X18CAZU7ALCCAVQ77CACA92AZ69CA0GLPA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714884"/>
            <a:ext cx="1857388" cy="1857388"/>
          </a:xfrm>
          <a:prstGeom prst="rect">
            <a:avLst/>
          </a:prstGeom>
        </p:spPr>
      </p:pic>
      <p:pic>
        <p:nvPicPr>
          <p:cNvPr id="8" name="Рисунок 7" descr="ijskristallen2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8" y="4214818"/>
            <a:ext cx="2357422" cy="561975"/>
          </a:xfrm>
          <a:prstGeom prst="rect">
            <a:avLst/>
          </a:prstGeom>
        </p:spPr>
      </p:pic>
      <p:pic>
        <p:nvPicPr>
          <p:cNvPr id="9" name="Рисунок 8" descr="ijskristallen2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43380"/>
            <a:ext cx="2285984" cy="5619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2714644" cy="628654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err="1" smtClean="0"/>
              <a:t>Юлетомте</a:t>
            </a:r>
            <a:r>
              <a:rPr lang="ru-RU" sz="2400" b="1" dirty="0" smtClean="0"/>
              <a:t> - Дания, Гренландия. </a:t>
            </a:r>
            <a:r>
              <a:rPr lang="ru-RU" sz="2000" dirty="0" smtClean="0"/>
              <a:t>В  Дании лесники придумали отличный способ сохранить свои леса от браконьеров, желающих украсить свой дом лесной красавицей. В предновогодние дни они обрабатывают елки специальным составом. На морозе жидкость не имеет запаха. А в помещении дерево начинает издавать резкий удушающий запах, наказывая нарушителей.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2TI4ZCAO6F0KMCAWV5ZMHCAAH3YXUCAV1BAU7CAITTAEHCAE6539MCAHR2OBOCAC6SZYDCAVVH42OCAT65EBFCAYIDNPVCA64IFEECA54YNGTCAYMNYSFCA0UYZWZCA8CWWERCATL5V1YCA0850EXCAACNN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85728"/>
            <a:ext cx="1785950" cy="1357322"/>
          </a:xfrm>
          <a:prstGeom prst="rect">
            <a:avLst/>
          </a:prstGeom>
        </p:spPr>
      </p:pic>
      <p:pic>
        <p:nvPicPr>
          <p:cNvPr id="5" name="Рисунок 4" descr="5OITCCATMCZWICA2V46VMCA1ZCJU8CA9L66DYCAW7ZGKWCA305YFMCAO8Y78BCAJ0937OCA4N04PWCA9KO022CAG0OHQ7CAKV5MQBCAHOI689CASQH3Q0CA68WF0ZCAPNJ0TMCAMDCHD6CANOI28BCAVGTOD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857364"/>
            <a:ext cx="1785950" cy="1071570"/>
          </a:xfrm>
          <a:prstGeom prst="rect">
            <a:avLst/>
          </a:prstGeom>
        </p:spPr>
      </p:pic>
      <p:pic>
        <p:nvPicPr>
          <p:cNvPr id="6" name="Рисунок 5" descr="49M80CANUEUQCCAR76O93CAQ6H81DCAVPPS8RCAUMIQCSCAXBQNRICA1PCAYJCANA8THYCAV9X0KCCAWY8YMRCA9GCA5SCATCN40OCAG5CIHSCALGXE1SCASUOE22CAYF4C8SCA048KVWCAMNDHF1CA6KINR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3214686"/>
            <a:ext cx="1785950" cy="1214446"/>
          </a:xfrm>
          <a:prstGeom prst="rect">
            <a:avLst/>
          </a:prstGeom>
        </p:spPr>
      </p:pic>
      <p:pic>
        <p:nvPicPr>
          <p:cNvPr id="7" name="Рисунок 6" descr="341YYCAG34W28CAYL5X3SCAQLJYEUCAQ85351CAQBXXRFCATW5E92CA0CY9CECAK2GV15CASCNF8KCA3TLRX4CAA9O7C4CAMX0ENPCAIE3V7UCA67ZV6MCATWJDPYCAW4M4AQCAE99U9ACAOS4YJTCATK4GP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4714884"/>
            <a:ext cx="1857388" cy="1857388"/>
          </a:xfrm>
          <a:prstGeom prst="rect">
            <a:avLst/>
          </a:prstGeom>
        </p:spPr>
      </p:pic>
      <p:pic>
        <p:nvPicPr>
          <p:cNvPr id="8" name="Рисунок 7" descr="CE2NRCAMQ3NFUCAYSGVG0CAH0NXPQCABZI8KUCA4A54F0CALVFY8CCAWAT02VCAFTFN6ICA5ASUKQCABNJ2NOCASZY8JTCA4Z3F77CAP2UM32CA1M068FCACAUZW5CAR37GH4CA325YY8CACKQ86ICAGY29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1785926"/>
            <a:ext cx="1928826" cy="1500198"/>
          </a:xfrm>
          <a:prstGeom prst="rect">
            <a:avLst/>
          </a:prstGeom>
        </p:spPr>
      </p:pic>
      <p:pic>
        <p:nvPicPr>
          <p:cNvPr id="9" name="Рисунок 8" descr="MD0A9CAXSC5WXCA83SWXACA52LPUGCA2UA1WLCASHFVMBCA22E7MHCAWHIEIBCASGJJIRCAO02SC5CAGLA5PZCAII2LUOCAB0S4BSCAGNZJNRCAD8J3R7CA6GTNLPCA4JE001CAFMF5N3CAN5BTUACAGCFM8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92" y="5214950"/>
            <a:ext cx="2000264" cy="1428760"/>
          </a:xfrm>
          <a:prstGeom prst="rect">
            <a:avLst/>
          </a:prstGeom>
        </p:spPr>
      </p:pic>
      <p:pic>
        <p:nvPicPr>
          <p:cNvPr id="10" name="Рисунок 9" descr="Q611YCABT2UO7CAPNS8AJCAJGJU3XCARZNY9TCAP0B08DCA9H3XI0CAKMUGL2CAPOWEZRCAA4PMY2CA96W6H1CA2XTICCCAP9PUMFCAKXA3I4CAO7HR0BCAAT12TGCAUQZCUQCAX6P3Z1CA81GQBZCA93XVT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892" y="3429000"/>
            <a:ext cx="2000264" cy="1609730"/>
          </a:xfrm>
          <a:prstGeom prst="rect">
            <a:avLst/>
          </a:prstGeom>
        </p:spPr>
      </p:pic>
      <p:pic>
        <p:nvPicPr>
          <p:cNvPr id="11" name="Рисунок 10" descr="SSFCTCA2F517ECAEX802PCAEA12YBCAWEHYTPCAK01DKVCAPDS7KGCAA5CT2XCABM54QCCA2K74A6CA9MYHZ6CAQC5MZCCAB8Q0IQCAXAWK35CAGK7CBUCADA781FCA0Y2FX7CAGQBB6JCAD9NEZYCACYMZO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0892" y="285728"/>
            <a:ext cx="1928826" cy="1357322"/>
          </a:xfrm>
          <a:prstGeom prst="rect">
            <a:avLst/>
          </a:prstGeom>
        </p:spPr>
      </p:pic>
      <p:pic>
        <p:nvPicPr>
          <p:cNvPr id="13" name="Рисунок 12" descr="UF6OMCAC4O17KCA90O2JQCAM9DPABCA5BMQ8ECAWU64JSCA8AOJBUCAMXC3I3CA5GDJ04CAJYDQADCAJ2ISIXCAJ7R83SCAYA0LLMCAXHRDC7CAGUNN87CAU3VAF6CAB3QOKNCAXZFKTUCA4YS1Q4CARUTETD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3504" y="4786322"/>
            <a:ext cx="1643074" cy="1857388"/>
          </a:xfrm>
          <a:prstGeom prst="rect">
            <a:avLst/>
          </a:prstGeom>
        </p:spPr>
      </p:pic>
      <p:pic>
        <p:nvPicPr>
          <p:cNvPr id="15" name="Рисунок 14" descr="C11N8CABP77GJCA56PRYMCAA2435TCA6I2IETCA41SLK5CAOQ3RF2CAEZ6HRMCACXQK3ACAZ6IMU6CATCREY5CANF5A7XCARCK73ACADQCIQ9CA23ATNBCAMMBO6TCA93JUIDCAVK7X6BCACTYFF8CAPA3M4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2066" y="285728"/>
            <a:ext cx="1785950" cy="2214578"/>
          </a:xfrm>
          <a:prstGeom prst="rect">
            <a:avLst/>
          </a:prstGeom>
        </p:spPr>
      </p:pic>
      <p:pic>
        <p:nvPicPr>
          <p:cNvPr id="16" name="Рисунок 15" descr="3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0628" y="2571744"/>
            <a:ext cx="2000264" cy="214312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5786478" cy="20827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/>
              <a:t>Иран.</a:t>
            </a:r>
            <a:r>
              <a:rPr lang="ru-RU" sz="2000" dirty="0" smtClean="0"/>
              <a:t> Новый год встречают 21 марта. Там люди за несколько недель до нового года высаживают в небольшие горшочки зерна пшеницы. К Новому году они всходят - это символизирует начало весны и Нового года. На новогоднем столе должны стоять  семь блюд с различной едой, начинающиеся на букву С.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7E621CAMU1SAQCA8M2PY3CA14NOJICA7WBXERCAPGPN0VCA1R38PCCAURKLHCCA7ZFFLYCAJ0VV67CATT2QGECADV7O5TCA79DTGRCADIOXE1CAXW31ZACA05AUS0CAWYN2RRCAK80VC7CA748AGZCAG31J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14290"/>
            <a:ext cx="2643206" cy="1928826"/>
          </a:xfrm>
          <a:prstGeom prst="rect">
            <a:avLst/>
          </a:prstGeom>
        </p:spPr>
      </p:pic>
      <p:pic>
        <p:nvPicPr>
          <p:cNvPr id="4" name="Рисунок 3" descr="4460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857364"/>
            <a:ext cx="3048000" cy="2638425"/>
          </a:xfrm>
          <a:prstGeom prst="rect">
            <a:avLst/>
          </a:prstGeom>
        </p:spPr>
      </p:pic>
      <p:pic>
        <p:nvPicPr>
          <p:cNvPr id="5" name="Рисунок 4" descr="JZEXMCA0VT6LSCA6LULFDCAX80L41CAJMMWKPCA1XDXLTCARLCJ0ACADJS20ACAMYR9IBCA3DWZ4BCAF1S2G4CAUE04BXCAPM8YXFCAWCEBSKCA303Y11CAONZDODCADO08RZCA2WRE66CAL3NJKWCAP4HPN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857364"/>
            <a:ext cx="2857520" cy="2571768"/>
          </a:xfrm>
          <a:prstGeom prst="rect">
            <a:avLst/>
          </a:prstGeom>
        </p:spPr>
      </p:pic>
      <p:pic>
        <p:nvPicPr>
          <p:cNvPr id="6" name="Рисунок 5" descr="K5AKTCAJOI1H0CARXR2PFCATZN0UXCAEEAWQNCAPUBE9FCA1Y6D4RCA6FEM0UCA896H41CA8HKIRDCAZ849XWCA83IC71CAXHKUI2CAU71AD2CAQ4CFXMCAS1SCKWCA26WLVXCAQDU41TCAKT2F2RCAT37PY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2285992"/>
            <a:ext cx="2643206" cy="2214578"/>
          </a:xfrm>
          <a:prstGeom prst="rect">
            <a:avLst/>
          </a:prstGeom>
        </p:spPr>
      </p:pic>
      <p:pic>
        <p:nvPicPr>
          <p:cNvPr id="7" name="Рисунок 6" descr="8419b68158d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3929066"/>
            <a:ext cx="5715040" cy="2714644"/>
          </a:xfrm>
          <a:prstGeom prst="rect">
            <a:avLst/>
          </a:prstGeom>
        </p:spPr>
      </p:pic>
      <p:pic>
        <p:nvPicPr>
          <p:cNvPr id="8" name="Рисунок 7" descr="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4786322"/>
            <a:ext cx="1595410" cy="1785950"/>
          </a:xfrm>
          <a:prstGeom prst="rect">
            <a:avLst/>
          </a:prstGeom>
        </p:spPr>
      </p:pic>
      <p:pic>
        <p:nvPicPr>
          <p:cNvPr id="9" name="Рисунок 8" descr="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82" y="4857760"/>
            <a:ext cx="1595410" cy="17859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2a66adaa57c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Makare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8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571744"/>
            <a:ext cx="7715304" cy="41434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err="1" smtClean="0"/>
              <a:t>Юлебукк</a:t>
            </a:r>
            <a:r>
              <a:rPr lang="ru-RU" sz="2700" b="1" dirty="0" smtClean="0"/>
              <a:t> – Норвегия.</a:t>
            </a:r>
            <a:r>
              <a:rPr lang="ru-RU" sz="2700" dirty="0" smtClean="0"/>
              <a:t> </a:t>
            </a:r>
            <a:r>
              <a:rPr lang="ru-RU" sz="2200" dirty="0" smtClean="0"/>
              <a:t>В Норвегии дети ждут подарков от козы. Ее встречают праздничные угощения - сухие колосья овса, которые на новый год кладут в детскую обувь. Наутро вместо колосьев дети находят в своих ботинках и туфельках новогодние гостинцы. В этой стране козе отдано привилегированное положение. Дело в том, что местная легенда повествует о том, что норвежский король </a:t>
            </a:r>
            <a:r>
              <a:rPr lang="ru-RU" sz="2200" dirty="0" err="1" smtClean="0"/>
              <a:t>Олаф</a:t>
            </a:r>
            <a:r>
              <a:rPr lang="ru-RU" sz="2200" dirty="0" smtClean="0"/>
              <a:t> Второй однажды спас раненную козу, сняв ее со скалы. Животное доставили во дворец, вылечили и отпустили восвояси. В знак благодарности она каждую ночь приносила спасителю редкие целебные растения. В Норвегии принято не забывать братьев наших меньших: перед тем как ложиться спать в новогоднюю ночь, детишки вешают за окно кормушки полные пшеничных зерен, а в ясли, для лошади или жеребенка, ставят миску с овсянкой, чтобы приходящий с подарками гномик тоже мог подкрепить свои силы.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savalen_ru_240x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2214578" cy="1857388"/>
          </a:xfrm>
          <a:prstGeom prst="rect">
            <a:avLst/>
          </a:prstGeom>
        </p:spPr>
      </p:pic>
      <p:pic>
        <p:nvPicPr>
          <p:cNvPr id="4" name="Рисунок 3" descr="6LE9ECAZ2X1GACALMUMLYCA0PK7XWCAEV58KBCAWBGXNVCAQDK8KLCAGHHCU7CA0U7D7MCAYDJTJDCAS78CHHCA6R4RO3CAN1GSRXCAF3N0NNCA8YQIWUCANK101UCAFDMLSZCA1A0GPFCAYPSGAMCAFJLJD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42852"/>
            <a:ext cx="2071702" cy="1857388"/>
          </a:xfrm>
          <a:prstGeom prst="rect">
            <a:avLst/>
          </a:prstGeom>
        </p:spPr>
      </p:pic>
      <p:pic>
        <p:nvPicPr>
          <p:cNvPr id="5" name="Рисунок 4" descr="370BIL1603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42852"/>
            <a:ext cx="2190744" cy="1857372"/>
          </a:xfrm>
          <a:prstGeom prst="rect">
            <a:avLst/>
          </a:prstGeom>
        </p:spPr>
      </p:pic>
      <p:pic>
        <p:nvPicPr>
          <p:cNvPr id="6" name="Рисунок 5" descr="norve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214290"/>
            <a:ext cx="1928826" cy="1785950"/>
          </a:xfrm>
          <a:prstGeom prst="rect">
            <a:avLst/>
          </a:prstGeom>
        </p:spPr>
      </p:pic>
      <p:pic>
        <p:nvPicPr>
          <p:cNvPr id="7" name="Рисунок 6" descr="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00240"/>
            <a:ext cx="1214414" cy="48577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358114" cy="428628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Папа </a:t>
            </a:r>
            <a:r>
              <a:rPr lang="ru-RU" sz="2800" b="1" dirty="0" err="1" smtClean="0"/>
              <a:t>Ноэль</a:t>
            </a:r>
            <a:r>
              <a:rPr lang="ru-RU" sz="2800" b="1" dirty="0" smtClean="0"/>
              <a:t> – Испания.</a:t>
            </a:r>
            <a:r>
              <a:rPr lang="ru-RU" sz="2800" dirty="0" smtClean="0"/>
              <a:t>   </a:t>
            </a:r>
            <a:r>
              <a:rPr lang="ru-RU" sz="2400" dirty="0" smtClean="0"/>
              <a:t>В Испании основным праздником остается Рождество: этот вечер проводят исключительно с семьей, за богато накрытым столом. Несмотря на возраст, гурманы от мала до велика, отдают предпочтение сладкому, которое может быть представлено десятками различных блюд. Здесь и пирожки из винного теста, и миндальные пирожные, и печенье с тмином. Что же до подарков, то по традиции их получают в основном, как в Италии 6 января. Малыши вывешивают за окно накануне вечером загодя приготовленный чулок, который к утру полон подарков. </a:t>
            </a:r>
            <a:endParaRPr lang="ru-RU" sz="2400" dirty="0"/>
          </a:p>
        </p:txBody>
      </p:sp>
      <p:pic>
        <p:nvPicPr>
          <p:cNvPr id="3" name="Рисунок 2" descr="stat-50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786322"/>
            <a:ext cx="3071834" cy="1928826"/>
          </a:xfrm>
          <a:prstGeom prst="rect">
            <a:avLst/>
          </a:prstGeom>
        </p:spPr>
      </p:pic>
      <p:pic>
        <p:nvPicPr>
          <p:cNvPr id="4" name="Рисунок 3" descr="stat-50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572008"/>
            <a:ext cx="1785950" cy="2071702"/>
          </a:xfrm>
          <a:prstGeom prst="rect">
            <a:avLst/>
          </a:prstGeom>
        </p:spPr>
      </p:pic>
      <p:pic>
        <p:nvPicPr>
          <p:cNvPr id="5" name="Рисунок 4" descr="AHMQ0CAMWP91OCATRR348CAY277X5CAIF5P05CA1VYWUHCAG3JT2LCAP1QVCLCAM6J675CAW6WLG6CACQ0XTICA668OSMCAKU2S4SCA5ICY9GCA7O4KRZCALLJB2WCA0YADMECAU2EGHCCAZJ9GZWCA7UUBZ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429132"/>
            <a:ext cx="1785950" cy="2214578"/>
          </a:xfrm>
          <a:prstGeom prst="rect">
            <a:avLst/>
          </a:prstGeom>
        </p:spPr>
      </p:pic>
      <p:pic>
        <p:nvPicPr>
          <p:cNvPr id="6" name="Рисунок 5" descr="2E2YHCAHF9O92CABG6AE0CAQ3D00NCAI256U3CAIQBTVQCA3KJ77OCA6XAJ00CAELUM9ACAGU5UHBCAP5HH3RCAZA01ADCA6PVJ3NCA3WOT5BCAPN3AKTCAJ7NYBGCA6UXSPDCAXEWZ9TCAHDPU4GCA7OYBS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0"/>
            <a:ext cx="1428728" cy="1857364"/>
          </a:xfrm>
          <a:prstGeom prst="rect">
            <a:avLst/>
          </a:prstGeom>
        </p:spPr>
      </p:pic>
      <p:pic>
        <p:nvPicPr>
          <p:cNvPr id="8" name="Рисунок 7" descr="P9RH0CAF31917CA0LQ7I3CAVQ1ZFICATXCZ17CA13O31DCAZGD2TJCA1GYMB3CAB7KEUZCAQVPSROCA63JO3WCA6BE4P3CAN08TG5CA3I3WGACAM3V23QCAD8W90ECAZPREMOCA03QWMACA5O4G6PCAYDIWJ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834" y="2000240"/>
            <a:ext cx="1500166" cy="2000264"/>
          </a:xfrm>
          <a:prstGeom prst="rect">
            <a:avLst/>
          </a:prstGeom>
        </p:spPr>
      </p:pic>
      <p:pic>
        <p:nvPicPr>
          <p:cNvPr id="9" name="Рисунок 8" descr="YRQR5CA9XAEJACAYRZE0WCAG92SL9CA6050MBCA22JGV3CAVOGZQJCAQ6NX7VCA6K5NUACAMK2KCBCA7EWGWVCA202VMZCAB9D4NZCA4N9YV1CA0CN04ICANQE735CA5OU2POCAEZ07ZKCACGE7DMCA5JVUR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644" y="4572008"/>
            <a:ext cx="1714512" cy="2071702"/>
          </a:xfrm>
          <a:prstGeom prst="rect">
            <a:avLst/>
          </a:prstGeom>
        </p:spPr>
      </p:pic>
      <p:pic>
        <p:nvPicPr>
          <p:cNvPr id="10" name="Рисунок 9" descr="912b89ae8b1589f552dab86b4f449c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4214818"/>
            <a:ext cx="6715140" cy="64294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715436" cy="485778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700" b="1" dirty="0" err="1" smtClean="0"/>
              <a:t>Мош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Джарилэ</a:t>
            </a:r>
            <a:r>
              <a:rPr lang="ru-RU" sz="2700" b="1" dirty="0" smtClean="0"/>
              <a:t> – Румыния</a:t>
            </a:r>
            <a:r>
              <a:rPr lang="ru-RU" sz="2700" dirty="0" smtClean="0"/>
              <a:t>.  </a:t>
            </a:r>
            <a:r>
              <a:rPr lang="ru-RU" sz="2200" dirty="0" smtClean="0"/>
              <a:t>Старинными обрядовыми песнями и колядками встречают Новый год жители Румынии. Человек в маске козы и наброшенной козьей шкуре  исполняет ритуальный танец козы. На улицах Бухареста в канун Нового года встречаются группы подростков в национальных костюмах. Они заходят во дворы, встают в кучу, бьют в определенном ритме кнутом по земле, время от времени выкрикивая традиционные новогодние пожелания. Этот старинный обряд символизирует работу в поле: ребята бьют воображаемых волов, чтобы они лучше пахали землю, чтобы приближающийся год был богат урожаем. У всех цветочниц, которые круглый год не покидают улиц Бухареста, перед Новым годом в лотках появляются зеленые ветки омелы. Листья этого растения даже в самую лютую стужу сохраняют ярко зеленый цвет и свежесть. В Румынии считается, что если наряду с новогодней елкой дом украсит ветка омелы, то это принесет огромное счастье.</a:t>
            </a:r>
            <a:endParaRPr lang="ru-RU" dirty="0"/>
          </a:p>
        </p:txBody>
      </p:sp>
      <p:pic>
        <p:nvPicPr>
          <p:cNvPr id="3" name="Рисунок 2" descr="FE3OWCAHN2VGXCAHKVTUACA27TBHCCAZ86UKOCA314RL7CAAMKKW1CAU579DFCAZ38BUPCAR0K7DUCANV6CYNCAU6KZHJCA6T4UC3CA2G07V8CA1IU5ODCANMI58YCA4W594NCAGRXKXMCAPRGU2HCA1MSR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4714884"/>
            <a:ext cx="1428760" cy="1928802"/>
          </a:xfrm>
          <a:prstGeom prst="rect">
            <a:avLst/>
          </a:prstGeom>
        </p:spPr>
      </p:pic>
      <p:pic>
        <p:nvPicPr>
          <p:cNvPr id="4" name="Рисунок 3" descr="0YL6WCAC2PGYZCA80A392CA1BOZ43CAQ1K756CAGMKP56CAAINKWMCATK97M3CAZ0QXKYCAW7MW4YCA6RVTR1CA89VR16CAA5BTABCAA406QBCASNI7UPCAJ9ZN6DCAE3P10TCAM3E9FOCAEOZHCMCAHTRWK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714884"/>
            <a:ext cx="1643074" cy="1928826"/>
          </a:xfrm>
          <a:prstGeom prst="rect">
            <a:avLst/>
          </a:prstGeom>
        </p:spPr>
      </p:pic>
      <p:pic>
        <p:nvPicPr>
          <p:cNvPr id="5" name="Рисунок 4" descr="3TK35CAQ8K1SUCA1K56LJCATVKV9LCAVULSN1CAR9ZSVMCAQHHF4ZCAKLOXNSCAKLHT2KCAHH0ZKGCAH79IM0CADU66WJCA3EMRYPCARTVC3VCAKSEI8DCAS5SEARCAP8O13ACA5M6OE1CAH52ISICAOHVOA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4714884"/>
            <a:ext cx="1857388" cy="1928826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4714884"/>
            <a:ext cx="1857388" cy="1928802"/>
          </a:xfrm>
          <a:prstGeom prst="rect">
            <a:avLst/>
          </a:prstGeom>
        </p:spPr>
      </p:pic>
      <p:pic>
        <p:nvPicPr>
          <p:cNvPr id="9" name="Рисунок 8" descr="1261234781_cokelore_santa_194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929322" y="4714884"/>
            <a:ext cx="1571636" cy="1928826"/>
          </a:xfrm>
          <a:prstGeom prst="rect">
            <a:avLst/>
          </a:prstGeom>
        </p:spPr>
      </p:pic>
      <p:pic>
        <p:nvPicPr>
          <p:cNvPr id="8" name="Рисунок 7" descr="e7f774e31f1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4286256"/>
            <a:ext cx="642942" cy="738098"/>
          </a:xfrm>
          <a:prstGeom prst="rect">
            <a:avLst/>
          </a:prstGeom>
        </p:spPr>
      </p:pic>
      <p:pic>
        <p:nvPicPr>
          <p:cNvPr id="10" name="Рисунок 9" descr="e7f774e31f1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4214818"/>
            <a:ext cx="642942" cy="738098"/>
          </a:xfrm>
          <a:prstGeom prst="rect">
            <a:avLst/>
          </a:prstGeom>
        </p:spPr>
      </p:pic>
      <p:pic>
        <p:nvPicPr>
          <p:cNvPr id="11" name="Рисунок 10" descr="e7f774e31f1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4214818"/>
            <a:ext cx="642942" cy="738098"/>
          </a:xfrm>
          <a:prstGeom prst="rect">
            <a:avLst/>
          </a:prstGeom>
        </p:spPr>
      </p:pic>
      <p:pic>
        <p:nvPicPr>
          <p:cNvPr id="12" name="Рисунок 11" descr="e7f774e31f1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6" y="4429132"/>
            <a:ext cx="642942" cy="738098"/>
          </a:xfrm>
          <a:prstGeom prst="rect">
            <a:avLst/>
          </a:prstGeom>
        </p:spPr>
      </p:pic>
      <p:pic>
        <p:nvPicPr>
          <p:cNvPr id="13" name="Рисунок 12" descr="e7f774e31f1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01058" y="4143380"/>
            <a:ext cx="642942" cy="738098"/>
          </a:xfrm>
          <a:prstGeom prst="rect">
            <a:avLst/>
          </a:prstGeom>
        </p:spPr>
      </p:pic>
      <p:pic>
        <p:nvPicPr>
          <p:cNvPr id="14" name="Рисунок 13" descr="e7f774e31f1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429132"/>
            <a:ext cx="642942" cy="73809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2861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14818"/>
            <a:ext cx="6400800" cy="113823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54f55ba0f4dct.jpg"/>
          <p:cNvPicPr>
            <a:picLocks noChangeAspect="1"/>
          </p:cNvPicPr>
          <p:nvPr/>
        </p:nvPicPr>
        <p:blipFill>
          <a:blip r:embed="rId3"/>
          <a:srcRect b="3159"/>
          <a:stretch>
            <a:fillRect/>
          </a:stretch>
        </p:blipFill>
        <p:spPr>
          <a:xfrm>
            <a:off x="357158" y="214290"/>
            <a:ext cx="1943127" cy="2786058"/>
          </a:xfrm>
          <a:prstGeom prst="rect">
            <a:avLst/>
          </a:prstGeom>
        </p:spPr>
      </p:pic>
      <p:pic>
        <p:nvPicPr>
          <p:cNvPr id="5" name="Рисунок 4" descr="pr0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2928926" cy="3714752"/>
          </a:xfrm>
          <a:prstGeom prst="rect">
            <a:avLst/>
          </a:prstGeom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5"/>
          <a:srcRect t="13514" b="24324"/>
          <a:stretch>
            <a:fillRect/>
          </a:stretch>
        </p:blipFill>
        <p:spPr>
          <a:xfrm>
            <a:off x="2571736" y="214290"/>
            <a:ext cx="4500594" cy="2857496"/>
          </a:xfrm>
          <a:prstGeom prst="rect">
            <a:avLst/>
          </a:prstGeom>
        </p:spPr>
      </p:pic>
      <p:pic>
        <p:nvPicPr>
          <p:cNvPr id="8" name="Рисунок 7" descr="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4071942"/>
            <a:ext cx="1571636" cy="2786058"/>
          </a:xfrm>
          <a:prstGeom prst="rect">
            <a:avLst/>
          </a:prstGeom>
        </p:spPr>
      </p:pic>
      <p:pic>
        <p:nvPicPr>
          <p:cNvPr id="9" name="Рисунок 8" descr="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3214686"/>
            <a:ext cx="1571604" cy="2428892"/>
          </a:xfrm>
          <a:prstGeom prst="rect">
            <a:avLst/>
          </a:prstGeom>
        </p:spPr>
      </p:pic>
      <p:pic>
        <p:nvPicPr>
          <p:cNvPr id="10" name="Рисунок 9" descr="1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520" y="0"/>
            <a:ext cx="1428760" cy="2714620"/>
          </a:xfrm>
          <a:prstGeom prst="rect">
            <a:avLst/>
          </a:prstGeom>
        </p:spPr>
      </p:pic>
      <p:pic>
        <p:nvPicPr>
          <p:cNvPr id="11" name="Рисунок 10" descr="2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446" y="3143248"/>
            <a:ext cx="2000264" cy="3143272"/>
          </a:xfrm>
          <a:prstGeom prst="rect">
            <a:avLst/>
          </a:prstGeom>
        </p:spPr>
      </p:pic>
      <p:pic>
        <p:nvPicPr>
          <p:cNvPr id="12" name="Рисунок 11" descr="Photo%2005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8926" y="2786058"/>
            <a:ext cx="1857388" cy="328614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F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14818"/>
            <a:ext cx="8715436" cy="26431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/>
              <a:t>Россия.</a:t>
            </a:r>
            <a:r>
              <a:rPr lang="ru-RU" sz="3100" dirty="0" smtClean="0"/>
              <a:t> </a:t>
            </a:r>
            <a:r>
              <a:rPr lang="ru-RU" sz="2200" dirty="0" smtClean="0"/>
              <a:t>У русских, украинцев, белорусов ритуальным новогодним блюдом была сладкая каша-кутья, блины. Кашу варили из цельных зёрен, из нескольких видов злаков. Считалось: будет обильная трапеза на Новый год, значит, будет дому полная чаша весь год. На Руси в начале века выпекали на Новый год из теста домашних животных: коней, коров, быков. А когда в дом приходили колядовать, гостей одаривали этими фигурками, разными сладостями, орехами. Также считали, что Новый год надо встречать в новом платье, обуви - тогда и весь год ходить в обновках. Обычно перед Новым годом отдавали все долги, прощали все обиды, те, кто были в ссоре, обязаны были помириться, поэтому просили друг у друга прощения. 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1261234703_1256905594_029__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85728"/>
            <a:ext cx="1785950" cy="3214710"/>
          </a:xfrm>
          <a:prstGeom prst="rect">
            <a:avLst/>
          </a:prstGeom>
        </p:spPr>
      </p:pic>
      <p:pic>
        <p:nvPicPr>
          <p:cNvPr id="4" name="Рисунок 3" descr="08AA0CAYDDCFLCABZ3KW4CA87X0N3CA79K7FPCAONZT71CAUV8YMOCALANNJ5CA3TEU3UCA4PBZSNCAT46SL8CAQC5XBOCA0YPPQVCAAEMC79CAKE9JQ9CA529DK0CAJZCBFSCA7AORIBCAAV2LLHCA6O2IZC.jpg"/>
          <p:cNvPicPr>
            <a:picLocks noChangeAspect="1"/>
          </p:cNvPicPr>
          <p:nvPr/>
        </p:nvPicPr>
        <p:blipFill>
          <a:blip r:embed="rId4"/>
          <a:srcRect r="18182"/>
          <a:stretch>
            <a:fillRect/>
          </a:stretch>
        </p:blipFill>
        <p:spPr>
          <a:xfrm>
            <a:off x="0" y="2000240"/>
            <a:ext cx="2285984" cy="1643074"/>
          </a:xfrm>
          <a:prstGeom prst="rect">
            <a:avLst/>
          </a:prstGeom>
        </p:spPr>
      </p:pic>
      <p:pic>
        <p:nvPicPr>
          <p:cNvPr id="5" name="Рисунок 4" descr="76AB1CAOBB92KCAXK3KWCCA78G09KCAT8S0IECANE1XUPCAP8FAPMCAAO5PH7CAF5N98JCA60RO31CAPGDTFSCA98IL9SCAIQS16RCABD2AFPCA06O0RCCAIW3Q5DCAQ9888BCA3SGZPNCACGB1QECA15F1Q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1928802"/>
            <a:ext cx="1357322" cy="1714512"/>
          </a:xfrm>
          <a:prstGeom prst="rect">
            <a:avLst/>
          </a:prstGeom>
        </p:spPr>
      </p:pic>
      <p:pic>
        <p:nvPicPr>
          <p:cNvPr id="6" name="Рисунок 5" descr="fc2bf8661f6873cb98d51d10f10064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0"/>
            <a:ext cx="3286148" cy="3643314"/>
          </a:xfrm>
          <a:prstGeom prst="rect">
            <a:avLst/>
          </a:prstGeom>
        </p:spPr>
      </p:pic>
      <p:pic>
        <p:nvPicPr>
          <p:cNvPr id="7" name="Рисунок 6" descr="VISO0CASF0FF2CAS31Q4FCA5CFAGECASH936RCAXGAJ46CA36G242CAVDE9UGCALKX520CA145OZXCAN0B7UPCAXIZEIPCACY6O8QCARVPB1VCAHF2HPXCAV5ABFICAFWTGKSCA6RCUE7CA5PWSFMCA9MM37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834" y="142852"/>
            <a:ext cx="1357290" cy="1643074"/>
          </a:xfrm>
          <a:prstGeom prst="rect">
            <a:avLst/>
          </a:prstGeom>
        </p:spPr>
      </p:pic>
      <p:pic>
        <p:nvPicPr>
          <p:cNvPr id="8" name="Рисунок 7" descr="сканирование0015.jpg"/>
          <p:cNvPicPr>
            <a:picLocks noChangeAspect="1"/>
          </p:cNvPicPr>
          <p:nvPr/>
        </p:nvPicPr>
        <p:blipFill>
          <a:blip r:embed="rId8" cstate="print"/>
          <a:srcRect l="10540" r="12199" b="12560"/>
          <a:stretch>
            <a:fillRect/>
          </a:stretch>
        </p:blipFill>
        <p:spPr>
          <a:xfrm>
            <a:off x="0" y="0"/>
            <a:ext cx="2285984" cy="185738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4214842" cy="607223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200" dirty="0" smtClean="0"/>
              <a:t>      </a:t>
            </a:r>
            <a:r>
              <a:rPr lang="ru-RU" sz="2200" dirty="0" smtClean="0"/>
              <a:t>Кто он такой - наш старый друг и добрый волшебник Дед Мороз? Наш Мороз - персонаж славянского фольклора. В легендах древних славян существовал и другой персонаж - Зимник. Он, как и Мороз, представлялся в виде старика небольшого роста, с белыми волосами и длинной седой бородой, с непокрытой головой, в теплой белой одежде и с железной булавой в руках. Где он пройдет - там жди жестокой стужи. Костюм Деда Мороза тоже появился не сразу. Сначала его изображали в плаще. Потом одели в красную шубу, отороченную мехом. Украсили Деда Мороза бородой, а вскоре создали образ добродушного толстяка. С таким Дедом Морозом все мы хорошо знакомы.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7356221_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14290"/>
            <a:ext cx="1643090" cy="1976430"/>
          </a:xfrm>
          <a:prstGeom prst="rect">
            <a:avLst/>
          </a:prstGeom>
        </p:spPr>
      </p:pic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643446"/>
            <a:ext cx="1643074" cy="2000240"/>
          </a:xfrm>
          <a:prstGeom prst="rect">
            <a:avLst/>
          </a:prstGeom>
        </p:spPr>
      </p:pic>
      <p:pic>
        <p:nvPicPr>
          <p:cNvPr id="7" name="Рисунок 6" descr="ilcyv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214290"/>
            <a:ext cx="2143140" cy="2071702"/>
          </a:xfrm>
          <a:prstGeom prst="rect">
            <a:avLst/>
          </a:prstGeom>
        </p:spPr>
      </p:pic>
      <p:pic>
        <p:nvPicPr>
          <p:cNvPr id="6" name="Рисунок 5" descr="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1285860"/>
            <a:ext cx="1714500" cy="1704975"/>
          </a:xfrm>
          <a:prstGeom prst="rect">
            <a:avLst/>
          </a:prstGeom>
        </p:spPr>
      </p:pic>
      <p:pic>
        <p:nvPicPr>
          <p:cNvPr id="8" name="Рисунок 7" descr="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3857628"/>
            <a:ext cx="1714500" cy="1704975"/>
          </a:xfrm>
          <a:prstGeom prst="rect">
            <a:avLst/>
          </a:prstGeom>
        </p:spPr>
      </p:pic>
      <p:pic>
        <p:nvPicPr>
          <p:cNvPr id="9" name="Рисунок 8" descr="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2714620"/>
            <a:ext cx="1428760" cy="1285884"/>
          </a:xfrm>
          <a:prstGeom prst="rect">
            <a:avLst/>
          </a:prstGeom>
        </p:spPr>
      </p:pic>
      <p:pic>
        <p:nvPicPr>
          <p:cNvPr id="10" name="Рисунок 9" descr="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5429264"/>
            <a:ext cx="1428760" cy="1285884"/>
          </a:xfrm>
          <a:prstGeom prst="rect">
            <a:avLst/>
          </a:prstGeom>
        </p:spPr>
      </p:pic>
      <p:pic>
        <p:nvPicPr>
          <p:cNvPr id="11" name="Рисунок 10" descr="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0"/>
            <a:ext cx="1428760" cy="1285884"/>
          </a:xfrm>
          <a:prstGeom prst="rect">
            <a:avLst/>
          </a:prstGeom>
        </p:spPr>
      </p:pic>
      <p:pic>
        <p:nvPicPr>
          <p:cNvPr id="12" name="Рисунок 11" descr="51724572_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2357430"/>
            <a:ext cx="1580198" cy="2130552"/>
          </a:xfrm>
          <a:prstGeom prst="rect">
            <a:avLst/>
          </a:prstGeom>
        </p:spPr>
      </p:pic>
      <p:pic>
        <p:nvPicPr>
          <p:cNvPr id="13" name="Рисунок 12" descr="2a566dc5b4f0afc83297fc26137523fe_48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2428869"/>
            <a:ext cx="2285984" cy="1928826"/>
          </a:xfrm>
          <a:prstGeom prst="rect">
            <a:avLst/>
          </a:prstGeom>
        </p:spPr>
      </p:pic>
      <p:pic>
        <p:nvPicPr>
          <p:cNvPr id="14" name="Рисунок 13" descr="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9450" y="4572008"/>
            <a:ext cx="2114550" cy="20859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857652" cy="7072338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     </a:t>
            </a:r>
            <a:r>
              <a:rPr lang="ru-RU" sz="2000" dirty="0" smtClean="0"/>
              <a:t>Откуда родом Дед Мороз? В 1998 российской родиной Деда Мороза был назван Великий Устюг - древнейший город Вологодской области. Это старинный русский город. В последних числах декабря Дед Мороз по традиции покидает свою лесную резиденцию в сосновом бору для открытия всех новогодних торжеств. В конце марта жители Великого Устюга встречают </a:t>
            </a:r>
            <a:r>
              <a:rPr lang="ru-RU" sz="2000" dirty="0" err="1" smtClean="0"/>
              <a:t>Весну-красну</a:t>
            </a:r>
            <a:r>
              <a:rPr lang="ru-RU" sz="2000" dirty="0" smtClean="0"/>
              <a:t>, и Дед Мороз возвращается в свой лесной дом на покой от зимних дел и забот. В третий раз выходит властелин зимы для публичного выступления в середине июня, когда город Великий Устюг празднует свой День рождения.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%20jjsx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643182"/>
            <a:ext cx="2214578" cy="2143140"/>
          </a:xfrm>
          <a:prstGeom prst="rect">
            <a:avLst/>
          </a:prstGeom>
        </p:spPr>
      </p:pic>
      <p:pic>
        <p:nvPicPr>
          <p:cNvPr id="4" name="Рисунок 3" descr="178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2643182"/>
            <a:ext cx="1928826" cy="2143140"/>
          </a:xfrm>
          <a:prstGeom prst="rect">
            <a:avLst/>
          </a:prstGeom>
        </p:spPr>
      </p:pic>
      <p:pic>
        <p:nvPicPr>
          <p:cNvPr id="5" name="Рисунок 4" descr="vel-ust.jpg"/>
          <p:cNvPicPr>
            <a:picLocks noChangeAspect="1"/>
          </p:cNvPicPr>
          <p:nvPr/>
        </p:nvPicPr>
        <p:blipFill>
          <a:blip r:embed="rId5"/>
          <a:srcRect t="13709"/>
          <a:stretch>
            <a:fillRect/>
          </a:stretch>
        </p:blipFill>
        <p:spPr>
          <a:xfrm>
            <a:off x="4357686" y="142852"/>
            <a:ext cx="4643470" cy="2334856"/>
          </a:xfrm>
          <a:prstGeom prst="rect">
            <a:avLst/>
          </a:prstGeom>
        </p:spPr>
      </p:pic>
      <p:pic>
        <p:nvPicPr>
          <p:cNvPr id="6" name="Рисунок 5" descr="92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929198"/>
            <a:ext cx="2214578" cy="1690678"/>
          </a:xfrm>
          <a:prstGeom prst="rect">
            <a:avLst/>
          </a:prstGeom>
        </p:spPr>
      </p:pic>
      <p:pic>
        <p:nvPicPr>
          <p:cNvPr id="7" name="Рисунок 6" descr="bestgif_narod_ru_1013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5000636"/>
            <a:ext cx="1857388" cy="1609746"/>
          </a:xfrm>
          <a:prstGeom prst="rect">
            <a:avLst/>
          </a:prstGeom>
        </p:spPr>
      </p:pic>
      <p:pic>
        <p:nvPicPr>
          <p:cNvPr id="8" name="Рисунок 7" descr="67083358_52880200_52452415_092fb105e08d5b13212ab60720200dcf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2" y="1571611"/>
            <a:ext cx="4857784" cy="1214447"/>
          </a:xfrm>
          <a:prstGeom prst="rect">
            <a:avLst/>
          </a:prstGeom>
        </p:spPr>
      </p:pic>
      <p:pic>
        <p:nvPicPr>
          <p:cNvPr id="9" name="Рисунок 8" descr="Sterne0004(1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950" y="3143248"/>
            <a:ext cx="762000" cy="762000"/>
          </a:xfrm>
          <a:prstGeom prst="rect">
            <a:avLst/>
          </a:prstGeom>
        </p:spPr>
      </p:pic>
      <p:pic>
        <p:nvPicPr>
          <p:cNvPr id="10" name="Рисунок 9" descr="Sterne0004(1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950" y="4143380"/>
            <a:ext cx="762000" cy="762000"/>
          </a:xfrm>
          <a:prstGeom prst="rect">
            <a:avLst/>
          </a:prstGeom>
        </p:spPr>
      </p:pic>
      <p:pic>
        <p:nvPicPr>
          <p:cNvPr id="11" name="Рисунок 10" descr="Sterne0004(1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950" y="5286388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2857520" cy="63579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>Отдельно хочется замолвить пару слов о Снегурочке. Снегурочка - уникальный атрибут образа Деда Мороза. Ни один его из младших или зарубежных собратьев не имеет такого милого сопровождения.</a:t>
            </a:r>
            <a:r>
              <a:rPr lang="en-US" sz="2200" dirty="0" smtClean="0"/>
              <a:t> </a:t>
            </a:r>
            <a:r>
              <a:rPr lang="ru-RU" sz="2200" dirty="0" smtClean="0"/>
              <a:t>Образ Снегурочки - символ застывших вод. Это девушка (а не девочка), одетая только в белые одежды. Никакой иной цвет в традиционной символике не допускается.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1428760" cy="2286016"/>
          </a:xfrm>
          <a:prstGeom prst="rect">
            <a:avLst/>
          </a:prstGeom>
        </p:spPr>
      </p:pic>
      <p:pic>
        <p:nvPicPr>
          <p:cNvPr id="4" name="Рисунок 3" descr="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42852"/>
            <a:ext cx="1214446" cy="2286016"/>
          </a:xfrm>
          <a:prstGeom prst="rect">
            <a:avLst/>
          </a:prstGeom>
        </p:spPr>
      </p:pic>
      <p:pic>
        <p:nvPicPr>
          <p:cNvPr id="5" name="Рисунок 4" descr="67356150_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643182"/>
            <a:ext cx="2714644" cy="3976694"/>
          </a:xfrm>
          <a:prstGeom prst="rect">
            <a:avLst/>
          </a:prstGeom>
        </p:spPr>
      </p:pic>
      <p:pic>
        <p:nvPicPr>
          <p:cNvPr id="6" name="Рисунок 5" descr="ded-moroz-pochta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42852"/>
            <a:ext cx="2739461" cy="2009770"/>
          </a:xfrm>
          <a:prstGeom prst="rect">
            <a:avLst/>
          </a:prstGeom>
        </p:spPr>
      </p:pic>
      <p:pic>
        <p:nvPicPr>
          <p:cNvPr id="7" name="Рисунок 6" descr="051cf468c52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2214554"/>
            <a:ext cx="2286016" cy="2214578"/>
          </a:xfrm>
          <a:prstGeom prst="rect">
            <a:avLst/>
          </a:prstGeom>
        </p:spPr>
      </p:pic>
      <p:pic>
        <p:nvPicPr>
          <p:cNvPr id="8" name="Рисунок 7" descr="027Y02Uw_a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6" y="4429132"/>
            <a:ext cx="2786082" cy="22193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9726"/>
            <a:ext cx="142872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4_1md_wh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214446" cy="1928802"/>
          </a:xfrm>
          <a:prstGeom prst="rect">
            <a:avLst/>
          </a:prstGeom>
        </p:spPr>
      </p:pic>
      <p:pic>
        <p:nvPicPr>
          <p:cNvPr id="4" name="Рисунок 3" descr="1261151877_ddd.jpg"/>
          <p:cNvPicPr>
            <a:picLocks noChangeAspect="1"/>
          </p:cNvPicPr>
          <p:nvPr/>
        </p:nvPicPr>
        <p:blipFill>
          <a:blip r:embed="rId4" cstate="print"/>
          <a:srcRect t="3999" r="45000"/>
          <a:stretch>
            <a:fillRect/>
          </a:stretch>
        </p:blipFill>
        <p:spPr>
          <a:xfrm>
            <a:off x="1643042" y="142852"/>
            <a:ext cx="1309670" cy="1714512"/>
          </a:xfrm>
          <a:prstGeom prst="rect">
            <a:avLst/>
          </a:prstGeom>
        </p:spPr>
      </p:pic>
      <p:pic>
        <p:nvPicPr>
          <p:cNvPr id="6" name="Рисунок 5" descr="k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42852"/>
            <a:ext cx="1898921" cy="1714512"/>
          </a:xfrm>
          <a:prstGeom prst="rect">
            <a:avLst/>
          </a:prstGeom>
        </p:spPr>
      </p:pic>
      <p:pic>
        <p:nvPicPr>
          <p:cNvPr id="7" name="Рисунок 6" descr="275px-Bamboo.jpg"/>
          <p:cNvPicPr>
            <a:picLocks noChangeAspect="1"/>
          </p:cNvPicPr>
          <p:nvPr/>
        </p:nvPicPr>
        <p:blipFill>
          <a:blip r:embed="rId6"/>
          <a:srcRect l="34773" t="-3091"/>
          <a:stretch>
            <a:fillRect/>
          </a:stretch>
        </p:blipFill>
        <p:spPr>
          <a:xfrm>
            <a:off x="5286380" y="142852"/>
            <a:ext cx="1714512" cy="1785926"/>
          </a:xfrm>
          <a:prstGeom prst="rect">
            <a:avLst/>
          </a:prstGeom>
        </p:spPr>
      </p:pic>
      <p:pic>
        <p:nvPicPr>
          <p:cNvPr id="8" name="Рисунок 7" descr="53243059_1262462300_elochnieigryshki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4357694"/>
            <a:ext cx="1357322" cy="2343150"/>
          </a:xfrm>
          <a:prstGeom prst="rect">
            <a:avLst/>
          </a:prstGeom>
        </p:spPr>
      </p:pic>
      <p:pic>
        <p:nvPicPr>
          <p:cNvPr id="9" name="Рисунок 8" descr="SU6CICASN7UT4CADPL511CAH53I7WCA0CQY4XCARECPZ1CASGKCG1CAGVQNLPCAGPKZM8CAOZRK3CCAIAX0V0CABQG7N3CA5IJ9LCCAR4OX2ICAF1NGBTCAZGV1NACAPN11S5CAXKM3SECAHOY5FHCA6NC0N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68" y="214290"/>
            <a:ext cx="1837126" cy="1383968"/>
          </a:xfrm>
          <a:prstGeom prst="rect">
            <a:avLst/>
          </a:prstGeom>
        </p:spPr>
      </p:pic>
      <p:pic>
        <p:nvPicPr>
          <p:cNvPr id="10" name="Рисунок 9" descr="XD9RZCAW8RQ8ECALF8ES6CACVLKUTCAQM0KU1CAHJ3GDBCAYQYKBVCAMRRQHPCAIMU5RACAM9L0GWCA15YJSCCAHRMKAACADKV3W4CAZD7LMGCAXZ4PO8CAWQ82QHCA75FJ4RCA9IAATZCAD9LK93CAHVTC7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V="1">
            <a:off x="7143768" y="1714488"/>
            <a:ext cx="1857388" cy="1428761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20" y="2786058"/>
            <a:ext cx="1214428" cy="1619237"/>
          </a:xfrm>
          <a:prstGeom prst="rect">
            <a:avLst/>
          </a:prstGeom>
        </p:spPr>
      </p:pic>
      <p:pic>
        <p:nvPicPr>
          <p:cNvPr id="12" name="Рисунок 11" descr="42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3042" y="1643050"/>
            <a:ext cx="1428760" cy="1643074"/>
          </a:xfrm>
          <a:prstGeom prst="rect">
            <a:avLst/>
          </a:prstGeom>
        </p:spPr>
      </p:pic>
      <p:pic>
        <p:nvPicPr>
          <p:cNvPr id="13" name="Рисунок 12" descr="21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1802" y="2143116"/>
            <a:ext cx="1428760" cy="1500198"/>
          </a:xfrm>
          <a:prstGeom prst="rect">
            <a:avLst/>
          </a:prstGeom>
        </p:spPr>
      </p:pic>
      <p:pic>
        <p:nvPicPr>
          <p:cNvPr id="14" name="Рисунок 13" descr="38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9124" y="1928802"/>
            <a:ext cx="942975" cy="1600200"/>
          </a:xfrm>
          <a:prstGeom prst="rect">
            <a:avLst/>
          </a:prstGeom>
        </p:spPr>
      </p:pic>
      <p:pic>
        <p:nvPicPr>
          <p:cNvPr id="15" name="Рисунок 14" descr="bestgif_narod_ru_14112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20" y="4929198"/>
            <a:ext cx="2070969" cy="1785950"/>
          </a:xfrm>
          <a:prstGeom prst="rect">
            <a:avLst/>
          </a:prstGeom>
        </p:spPr>
      </p:pic>
      <p:pic>
        <p:nvPicPr>
          <p:cNvPr id="16" name="Рисунок 15" descr="4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85918" y="3143248"/>
            <a:ext cx="1905000" cy="1905000"/>
          </a:xfrm>
          <a:prstGeom prst="rect">
            <a:avLst/>
          </a:prstGeom>
        </p:spPr>
      </p:pic>
      <p:pic>
        <p:nvPicPr>
          <p:cNvPr id="17" name="Рисунок 16" descr="4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1868" y="3714752"/>
            <a:ext cx="1357322" cy="1381128"/>
          </a:xfrm>
          <a:prstGeom prst="rect">
            <a:avLst/>
          </a:prstGeom>
        </p:spPr>
      </p:pic>
      <p:pic>
        <p:nvPicPr>
          <p:cNvPr id="18" name="Рисунок 17" descr="ЛМЮО.bmp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39050" y="4857760"/>
            <a:ext cx="1504950" cy="1152525"/>
          </a:xfrm>
          <a:prstGeom prst="rect">
            <a:avLst/>
          </a:prstGeom>
        </p:spPr>
      </p:pic>
      <p:pic>
        <p:nvPicPr>
          <p:cNvPr id="19" name="Рисунок 18" descr="4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86446" y="3643314"/>
            <a:ext cx="1428750" cy="1428750"/>
          </a:xfrm>
          <a:prstGeom prst="rect">
            <a:avLst/>
          </a:prstGeom>
        </p:spPr>
      </p:pic>
      <p:pic>
        <p:nvPicPr>
          <p:cNvPr id="20" name="Рисунок 19" descr="алнгл.bmp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86675" y="3143248"/>
            <a:ext cx="1457325" cy="1588984"/>
          </a:xfrm>
          <a:prstGeom prst="rect">
            <a:avLst/>
          </a:prstGeom>
        </p:spPr>
      </p:pic>
      <p:pic>
        <p:nvPicPr>
          <p:cNvPr id="21" name="Рисунок 20" descr="52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86049" y="5000636"/>
            <a:ext cx="1643075" cy="1857364"/>
          </a:xfrm>
          <a:prstGeom prst="rect">
            <a:avLst/>
          </a:prstGeom>
        </p:spPr>
      </p:pic>
      <p:pic>
        <p:nvPicPr>
          <p:cNvPr id="23" name="Рисунок 22" descr="HCJ8ZCA1UYES7CA9K76V7CAKNKC7VCAIQLN93CAJOHVT2CAMQ11L3CATJZCMHCA50E30RCAHRWRJ1CAPL4UBUCAAWWYJUCAKOH2ECCAL0XSIECA627J70CAGAUDASCAB7FCRDCATD9W0ECAWBWSKXCAX3GB8G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00694" y="2000240"/>
            <a:ext cx="1500198" cy="1866900"/>
          </a:xfrm>
          <a:prstGeom prst="rect">
            <a:avLst/>
          </a:prstGeom>
        </p:spPr>
      </p:pic>
      <p:pic>
        <p:nvPicPr>
          <p:cNvPr id="25" name="Рисунок 24" descr="178111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86446" y="4929198"/>
            <a:ext cx="1923939" cy="171451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0760" y="2000240"/>
            <a:ext cx="3143240" cy="4572008"/>
          </a:xfrm>
        </p:spPr>
      </p:pic>
      <p:pic>
        <p:nvPicPr>
          <p:cNvPr id="5" name="Рисунок 4" descr="ANIMASHKI_2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1546"/>
            <a:ext cx="3571868" cy="5286412"/>
          </a:xfrm>
          <a:prstGeom prst="rect">
            <a:avLst/>
          </a:prstGeom>
        </p:spPr>
      </p:pic>
      <p:pic>
        <p:nvPicPr>
          <p:cNvPr id="6" name="Рисунок 5" descr="19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0"/>
            <a:ext cx="6572296" cy="2214554"/>
          </a:xfrm>
          <a:prstGeom prst="rect">
            <a:avLst/>
          </a:prstGeom>
        </p:spPr>
      </p:pic>
      <p:pic>
        <p:nvPicPr>
          <p:cNvPr id="7" name="Рисунок 6" descr="3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0"/>
            <a:ext cx="1143008" cy="1238228"/>
          </a:xfrm>
          <a:prstGeom prst="rect">
            <a:avLst/>
          </a:prstGeom>
        </p:spPr>
      </p:pic>
      <p:pic>
        <p:nvPicPr>
          <p:cNvPr id="8" name="Рисунок 7" descr="3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992" y="0"/>
            <a:ext cx="1143008" cy="1238228"/>
          </a:xfrm>
          <a:prstGeom prst="rect">
            <a:avLst/>
          </a:prstGeom>
        </p:spPr>
      </p:pic>
      <p:pic>
        <p:nvPicPr>
          <p:cNvPr id="9" name="Рисунок 8" descr="60ff159aff8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2643182"/>
            <a:ext cx="2571768" cy="385765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2571768" cy="7358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00FF00"/>
                </a:solidFill>
              </a:rPr>
              <a:t>их – их – </a:t>
            </a:r>
            <a:r>
              <a:rPr lang="ru-RU" sz="2700" dirty="0" err="1" smtClean="0">
                <a:solidFill>
                  <a:srgbClr val="00FF00"/>
                </a:solidFill>
              </a:rPr>
              <a:t>их</a:t>
            </a:r>
            <a:r>
              <a:rPr lang="ru-RU" sz="2700" dirty="0" smtClean="0">
                <a:solidFill>
                  <a:srgbClr val="00FF00"/>
                </a:solidFill>
              </a:rPr>
              <a:t> –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та – </a:t>
            </a:r>
            <a:r>
              <a:rPr lang="ru-RU" sz="2700" dirty="0" err="1" smtClean="0">
                <a:solidFill>
                  <a:srgbClr val="00FF00"/>
                </a:solidFill>
              </a:rPr>
              <a:t>та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та</a:t>
            </a:r>
            <a:r>
              <a:rPr lang="ru-RU" sz="2700" dirty="0" smtClean="0">
                <a:solidFill>
                  <a:srgbClr val="00FF00"/>
                </a:solidFill>
              </a:rPr>
              <a:t> –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мне – </a:t>
            </a:r>
            <a:r>
              <a:rPr lang="ru-RU" sz="2700" dirty="0" err="1" smtClean="0">
                <a:solidFill>
                  <a:srgbClr val="00FF00"/>
                </a:solidFill>
              </a:rPr>
              <a:t>мне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мне</a:t>
            </a:r>
            <a:r>
              <a:rPr lang="ru-RU" sz="2700" dirty="0" smtClean="0">
                <a:solidFill>
                  <a:srgbClr val="00FF00"/>
                </a:solidFill>
              </a:rPr>
              <a:t> –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ост – </a:t>
            </a:r>
            <a:r>
              <a:rPr lang="ru-RU" sz="2700" dirty="0" err="1" smtClean="0">
                <a:solidFill>
                  <a:srgbClr val="00FF00"/>
                </a:solidFill>
              </a:rPr>
              <a:t>ост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ост</a:t>
            </a:r>
            <a:r>
              <a:rPr lang="ru-RU" sz="2700" dirty="0" smtClean="0">
                <a:solidFill>
                  <a:srgbClr val="00FF00"/>
                </a:solidFill>
              </a:rPr>
              <a:t> –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err="1" smtClean="0">
                <a:solidFill>
                  <a:srgbClr val="00FF00"/>
                </a:solidFill>
              </a:rPr>
              <a:t>сы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сы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сы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ты – </a:t>
            </a:r>
            <a:r>
              <a:rPr lang="ru-RU" sz="2700" dirty="0" err="1" smtClean="0">
                <a:solidFill>
                  <a:srgbClr val="00FF00"/>
                </a:solidFill>
              </a:rPr>
              <a:t>ты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ты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err="1" smtClean="0">
                <a:solidFill>
                  <a:srgbClr val="00FF00"/>
                </a:solidFill>
              </a:rPr>
              <a:t>ед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ед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ед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ал – </a:t>
            </a:r>
            <a:r>
              <a:rPr lang="ru-RU" sz="2700" dirty="0" err="1" smtClean="0">
                <a:solidFill>
                  <a:srgbClr val="00FF00"/>
                </a:solidFill>
              </a:rPr>
              <a:t>ал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ал</a:t>
            </a:r>
            <a:r>
              <a:rPr lang="ru-RU" sz="2700" dirty="0" smtClean="0">
                <a:solidFill>
                  <a:srgbClr val="00FF00"/>
                </a:solidFill>
              </a:rPr>
              <a:t> –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фа – </a:t>
            </a:r>
            <a:r>
              <a:rPr lang="ru-RU" sz="2700" dirty="0" err="1" smtClean="0">
                <a:solidFill>
                  <a:srgbClr val="00FF00"/>
                </a:solidFill>
              </a:rPr>
              <a:t>фа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фа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ил – </a:t>
            </a:r>
            <a:r>
              <a:rPr lang="ru-RU" sz="2700" dirty="0" err="1" smtClean="0">
                <a:solidFill>
                  <a:srgbClr val="00FF00"/>
                </a:solidFill>
              </a:rPr>
              <a:t>ил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ил</a:t>
            </a:r>
            <a:r>
              <a:rPr lang="ru-RU" sz="2700" dirty="0" smtClean="0">
                <a:solidFill>
                  <a:srgbClr val="00FF00"/>
                </a:solidFill>
              </a:rPr>
              <a:t> 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всю – </a:t>
            </a:r>
            <a:r>
              <a:rPr lang="ru-RU" sz="2700" dirty="0" err="1" smtClean="0">
                <a:solidFill>
                  <a:srgbClr val="00FF00"/>
                </a:solidFill>
              </a:rPr>
              <a:t>всю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всю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ал – </a:t>
            </a:r>
            <a:r>
              <a:rPr lang="ru-RU" sz="2700" dirty="0" err="1" smtClean="0">
                <a:solidFill>
                  <a:srgbClr val="00FF00"/>
                </a:solidFill>
              </a:rPr>
              <a:t>ал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ал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го – </a:t>
            </a:r>
            <a:r>
              <a:rPr lang="ru-RU" sz="2700" dirty="0" err="1" smtClean="0">
                <a:solidFill>
                  <a:srgbClr val="00FF00"/>
                </a:solidFill>
              </a:rPr>
              <a:t>го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го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err="1" smtClean="0">
                <a:solidFill>
                  <a:srgbClr val="00FF00"/>
                </a:solidFill>
              </a:rPr>
              <a:t>ги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ги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ги</a:t>
            </a:r>
            <a:r>
              <a:rPr lang="ru-RU" sz="2700" dirty="0" smtClean="0">
                <a:solidFill>
                  <a:srgbClr val="00FF00"/>
                </a:solidFill>
              </a:rPr>
              <a:t> - </a:t>
            </a:r>
            <a:br>
              <a:rPr lang="ru-RU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год – </a:t>
            </a:r>
            <a:r>
              <a:rPr lang="ru-RU" sz="2700" dirty="0" err="1" smtClean="0">
                <a:solidFill>
                  <a:srgbClr val="00FF00"/>
                </a:solidFill>
              </a:rPr>
              <a:t>год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год</a:t>
            </a:r>
            <a:r>
              <a:rPr lang="ru-RU" sz="2700" dirty="0" smtClean="0">
                <a:solidFill>
                  <a:srgbClr val="00FF00"/>
                </a:solidFill>
              </a:rPr>
              <a:t> –</a:t>
            </a:r>
            <a:r>
              <a:rPr lang="en-US" sz="2700" dirty="0" smtClean="0">
                <a:solidFill>
                  <a:srgbClr val="00FF00"/>
                </a:solidFill>
              </a:rPr>
              <a:t/>
            </a:r>
            <a:br>
              <a:rPr lang="en-US" sz="2700" dirty="0" smtClean="0">
                <a:solidFill>
                  <a:srgbClr val="00FF00"/>
                </a:solidFill>
              </a:rPr>
            </a:br>
            <a:r>
              <a:rPr lang="ru-RU" sz="2700" dirty="0" smtClean="0">
                <a:solidFill>
                  <a:srgbClr val="00FF00"/>
                </a:solidFill>
              </a:rPr>
              <a:t>та – </a:t>
            </a:r>
            <a:r>
              <a:rPr lang="ru-RU" sz="2700" dirty="0" err="1" smtClean="0">
                <a:solidFill>
                  <a:srgbClr val="00FF00"/>
                </a:solidFill>
              </a:rPr>
              <a:t>та</a:t>
            </a:r>
            <a:r>
              <a:rPr lang="ru-RU" sz="2700" dirty="0" smtClean="0">
                <a:solidFill>
                  <a:srgbClr val="00FF00"/>
                </a:solidFill>
              </a:rPr>
              <a:t> – </a:t>
            </a:r>
            <a:r>
              <a:rPr lang="ru-RU" sz="2700" dirty="0" err="1" smtClean="0">
                <a:solidFill>
                  <a:srgbClr val="00FF00"/>
                </a:solidFill>
              </a:rPr>
              <a:t>та</a:t>
            </a:r>
            <a:r>
              <a:rPr lang="ru-RU" sz="2700" dirty="0" smtClean="0">
                <a:solidFill>
                  <a:srgbClr val="00FF00"/>
                </a:solidFill>
              </a:rPr>
              <a:t> -</a:t>
            </a:r>
            <a:r>
              <a:rPr lang="ru-RU" sz="2800" dirty="0" smtClean="0">
                <a:solidFill>
                  <a:srgbClr val="00FF00"/>
                </a:solidFill>
              </a:rPr>
              <a:t/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419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241920" cy="3143272"/>
          </a:xfrm>
          <a:prstGeom prst="rect">
            <a:avLst/>
          </a:prstGeom>
        </p:spPr>
      </p:pic>
      <p:pic>
        <p:nvPicPr>
          <p:cNvPr id="4" name="Рисунок 3" descr="570cd14f9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3500430" cy="3357586"/>
          </a:xfrm>
          <a:prstGeom prst="rect">
            <a:avLst/>
          </a:prstGeom>
        </p:spPr>
      </p:pic>
      <p:pic>
        <p:nvPicPr>
          <p:cNvPr id="5" name="Рисунок 4" descr="CAARCXE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143116"/>
            <a:ext cx="3071834" cy="2643206"/>
          </a:xfrm>
          <a:prstGeom prst="rect">
            <a:avLst/>
          </a:prstGeom>
        </p:spPr>
      </p:pic>
      <p:pic>
        <p:nvPicPr>
          <p:cNvPr id="6" name="Рисунок 5" descr="new_year06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929198"/>
            <a:ext cx="1857388" cy="1928802"/>
          </a:xfrm>
          <a:prstGeom prst="rect">
            <a:avLst/>
          </a:prstGeom>
        </p:spPr>
      </p:pic>
      <p:pic>
        <p:nvPicPr>
          <p:cNvPr id="8" name="Рисунок 7" descr="CADBP5S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0"/>
            <a:ext cx="1703329" cy="2000240"/>
          </a:xfrm>
          <a:prstGeom prst="rect">
            <a:avLst/>
          </a:prstGeom>
        </p:spPr>
      </p:pic>
      <p:pic>
        <p:nvPicPr>
          <p:cNvPr id="9" name="Рисунок 8" descr="ee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79533" y="0"/>
            <a:ext cx="1464467" cy="195262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C6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stgif_narod_ru_1017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9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0"/>
            <a:ext cx="5143536" cy="21145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1ef9e_a8656f37_L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3108" y="1428736"/>
            <a:ext cx="4857784" cy="5072068"/>
          </a:xfrm>
        </p:spPr>
      </p:pic>
      <p:pic>
        <p:nvPicPr>
          <p:cNvPr id="5" name="Рисунок 4" descr="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00232" cy="6858000"/>
          </a:xfrm>
          <a:prstGeom prst="rect">
            <a:avLst/>
          </a:prstGeom>
        </p:spPr>
      </p:pic>
      <p:pic>
        <p:nvPicPr>
          <p:cNvPr id="6" name="Рисунок 5" descr="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0"/>
            <a:ext cx="2143108" cy="6858000"/>
          </a:xfrm>
          <a:prstGeom prst="rect">
            <a:avLst/>
          </a:prstGeom>
        </p:spPr>
      </p:pic>
      <p:pic>
        <p:nvPicPr>
          <p:cNvPr id="7" name="Рисунок 6" descr="Sterne0004(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214290"/>
            <a:ext cx="1143008" cy="1214446"/>
          </a:xfrm>
          <a:prstGeom prst="rect">
            <a:avLst/>
          </a:prstGeom>
        </p:spPr>
      </p:pic>
      <p:pic>
        <p:nvPicPr>
          <p:cNvPr id="8" name="Рисунок 7" descr="Sterne0004(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214290"/>
            <a:ext cx="1143008" cy="1214446"/>
          </a:xfrm>
          <a:prstGeom prst="rect">
            <a:avLst/>
          </a:prstGeom>
        </p:spPr>
      </p:pic>
      <p:pic>
        <p:nvPicPr>
          <p:cNvPr id="10" name="Рисунок 9" descr="Sterne0038n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0"/>
            <a:ext cx="1357322" cy="1428736"/>
          </a:xfrm>
          <a:prstGeom prst="rect">
            <a:avLst/>
          </a:prstGeom>
        </p:spPr>
      </p:pic>
      <p:pic>
        <p:nvPicPr>
          <p:cNvPr id="12" name="Рисунок 11" descr="Sterne0038n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0"/>
            <a:ext cx="1357322" cy="1428736"/>
          </a:xfrm>
          <a:prstGeom prst="rect">
            <a:avLst/>
          </a:prstGeom>
        </p:spPr>
      </p:pic>
      <p:pic>
        <p:nvPicPr>
          <p:cNvPr id="13" name="01 - Goodnight - Music Box Lullab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500041"/>
            <a:ext cx="92869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261234723_nikol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214290"/>
            <a:ext cx="3929090" cy="642942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428604"/>
            <a:ext cx="40719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       </a:t>
            </a:r>
            <a:r>
              <a:rPr lang="ru-RU" sz="2000" dirty="0" smtClean="0"/>
              <a:t>В IV веке жил в турецком городе Мира архиепископ Николай. По преданию, это был очень добрый человек. Так, однажды он спас трех дочерей бедствующего семейства, подбросив в окно их дома, узелки с золотом. После смерти Николая объявили святым. Он стал объектом почитания и поклонения христиан из разных стран мира.</a:t>
            </a:r>
          </a:p>
          <a:p>
            <a:pPr algn="just"/>
            <a:r>
              <a:rPr lang="ru-RU" sz="2000" dirty="0" smtClean="0"/>
              <a:t>       В средние века твердо установился обычай в Николин день, 19 декабря, дарить детям подарки, ведь так поступал сам святой. После введения нового календаря святой стал приходить к детям на Рождество, а потом и в Новый год.  </a:t>
            </a:r>
            <a:endParaRPr lang="ru-RU" sz="20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3857652" cy="642942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Финский</a:t>
            </a:r>
            <a:r>
              <a:rPr lang="ru-RU" sz="2800" dirty="0" smtClean="0"/>
              <a:t> </a:t>
            </a:r>
            <a:r>
              <a:rPr lang="ru-RU" sz="2800" b="1" dirty="0" smtClean="0"/>
              <a:t>дед  - </a:t>
            </a:r>
            <a:r>
              <a:rPr lang="ru-RU" sz="2400" b="1" dirty="0" err="1" smtClean="0"/>
              <a:t>Йоулупукки</a:t>
            </a:r>
            <a:r>
              <a:rPr lang="ru-RU" sz="2000" b="1" dirty="0" smtClean="0"/>
              <a:t>, </a:t>
            </a:r>
            <a:r>
              <a:rPr lang="ru-RU" sz="2000" dirty="0" smtClean="0"/>
              <a:t>что значит лесной человек. Седые волосы, опрятная борода и усы. Красные куртка, штаны и шапка-колпак. Тёмный кожаный пояс. Обязательно - очки. Живёт на горе </a:t>
            </a:r>
            <a:r>
              <a:rPr lang="ru-RU" sz="2000" dirty="0" err="1" smtClean="0"/>
              <a:t>Корвантунтури</a:t>
            </a:r>
            <a:r>
              <a:rPr lang="ru-RU" sz="2000" dirty="0" smtClean="0"/>
              <a:t> («гора-ухо») не то в избушке, не то в самой горе. Вместе с ним живёт жена </a:t>
            </a:r>
            <a:r>
              <a:rPr lang="ru-RU" sz="2000" dirty="0" err="1" smtClean="0"/>
              <a:t>Муори</a:t>
            </a:r>
            <a:r>
              <a:rPr lang="ru-RU" sz="2000" dirty="0" smtClean="0"/>
              <a:t> (Мария). В Финляндии новогодние подарки выкладывают на стол и прикрывают миской. Незамужние девушки бросают через плечо башмачок. Если он упадет носком к двери - быть свадьбе.</a:t>
            </a:r>
            <a:endParaRPr lang="ru-RU" sz="2400" dirty="0"/>
          </a:p>
        </p:txBody>
      </p:sp>
      <p:pic>
        <p:nvPicPr>
          <p:cNvPr id="4" name="Содержимое 3" descr="5нец5рнуы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2000264" cy="1571636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928826" cy="1785950"/>
          </a:xfrm>
          <a:prstGeom prst="rect">
            <a:avLst/>
          </a:prstGeom>
        </p:spPr>
      </p:pic>
      <p:pic>
        <p:nvPicPr>
          <p:cNvPr id="6" name="Рисунок 5" descr="шглу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000636"/>
            <a:ext cx="2000264" cy="1643074"/>
          </a:xfrm>
          <a:prstGeom prst="rect">
            <a:avLst/>
          </a:prstGeom>
        </p:spPr>
      </p:pic>
      <p:pic>
        <p:nvPicPr>
          <p:cNvPr id="7" name="Рисунок 6" descr="ты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428604"/>
            <a:ext cx="2286016" cy="2571768"/>
          </a:xfrm>
          <a:prstGeom prst="rect">
            <a:avLst/>
          </a:prstGeom>
        </p:spPr>
      </p:pic>
      <p:pic>
        <p:nvPicPr>
          <p:cNvPr id="8" name="Рисунок 7" descr="b37a4ad7536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14488"/>
            <a:ext cx="2143108" cy="833439"/>
          </a:xfrm>
          <a:prstGeom prst="rect">
            <a:avLst/>
          </a:prstGeom>
        </p:spPr>
      </p:pic>
      <p:pic>
        <p:nvPicPr>
          <p:cNvPr id="9" name="Рисунок 8" descr="b37a4ad7536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14818"/>
            <a:ext cx="2143108" cy="833439"/>
          </a:xfrm>
          <a:prstGeom prst="rect">
            <a:avLst/>
          </a:prstGeom>
        </p:spPr>
      </p:pic>
      <p:pic>
        <p:nvPicPr>
          <p:cNvPr id="10" name="Рисунок 9" descr="s8563392.jpg"/>
          <p:cNvPicPr>
            <a:picLocks noChangeAspect="1"/>
          </p:cNvPicPr>
          <p:nvPr/>
        </p:nvPicPr>
        <p:blipFill>
          <a:blip r:embed="rId8"/>
          <a:srcRect l="4762" t="7042" r="48809" b="5634"/>
          <a:stretch>
            <a:fillRect/>
          </a:stretch>
        </p:blipFill>
        <p:spPr>
          <a:xfrm>
            <a:off x="6643702" y="4143380"/>
            <a:ext cx="2285984" cy="2500330"/>
          </a:xfrm>
          <a:prstGeom prst="rect">
            <a:avLst/>
          </a:prstGeom>
        </p:spPr>
      </p:pic>
      <p:pic>
        <p:nvPicPr>
          <p:cNvPr id="11" name="Рисунок 10" descr="b37a4ad7536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3071810"/>
            <a:ext cx="2214546" cy="833439"/>
          </a:xfrm>
          <a:prstGeom prst="rect">
            <a:avLst/>
          </a:prstGeom>
        </p:spPr>
      </p:pic>
      <p:pic>
        <p:nvPicPr>
          <p:cNvPr id="12" name="Рисунок 11" descr="b37a4ad7536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5857892"/>
            <a:ext cx="2214546" cy="833439"/>
          </a:xfrm>
          <a:prstGeom prst="rect">
            <a:avLst/>
          </a:prstGeom>
        </p:spPr>
      </p:pic>
      <p:pic>
        <p:nvPicPr>
          <p:cNvPr id="13" name="Рисунок 12" descr="b37a4ad7536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0"/>
            <a:ext cx="2214546" cy="83343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71480"/>
            <a:ext cx="3357586" cy="67151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300" b="1" dirty="0" err="1" smtClean="0"/>
              <a:t>Синтер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Клаас</a:t>
            </a:r>
            <a:r>
              <a:rPr lang="ru-RU" sz="3300" b="1" dirty="0" smtClean="0"/>
              <a:t>, </a:t>
            </a:r>
            <a:r>
              <a:rPr lang="ru-RU" sz="3300" b="1" dirty="0" err="1" smtClean="0"/>
              <a:t>Сандеркласс</a:t>
            </a:r>
            <a:r>
              <a:rPr lang="ru-RU" sz="3300" b="1" dirty="0" smtClean="0"/>
              <a:t> - Нидерланды, Голландия.</a:t>
            </a:r>
            <a:r>
              <a:rPr lang="ru-RU" sz="3300" dirty="0" smtClean="0"/>
              <a:t>  </a:t>
            </a:r>
            <a:r>
              <a:rPr lang="ru-RU" sz="2400" dirty="0" smtClean="0"/>
              <a:t>Приплывает на пароходе в сопровождении чернокожих слуг. Дарит подарки. На новогодний стол готовят пончики с изюмом. Дети здесь обожают белого жеребенка. Они с вечера кладут в деревянные башмачки морковку и сено, чтобы утром найти в них любимые пирожные.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MD3A0CAZIKF9NCAZHU7XXCAEJIZH7CACGPDPOCA5GP5DDCA4Y6IS1CAM9ZJV1CA3H0U1DCA7WTHRSCAYZRPKZCADAGBCJCA1GODKHCA112LPMCAJF9TK3CARPSFM2CAQA6K7JCAEQ3OHACATCOTUNCAAEHO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0"/>
            <a:ext cx="2571768" cy="2500330"/>
          </a:xfrm>
          <a:prstGeom prst="rect">
            <a:avLst/>
          </a:prstGeom>
        </p:spPr>
      </p:pic>
      <p:pic>
        <p:nvPicPr>
          <p:cNvPr id="5" name="Рисунок 4" descr="NLOF9CAB7G17RCAJZNTUDCA5461CJCA4T2FKZCAY0J41SCA0VDANZCA5FE2CSCAE3EAX4CAFV96N0CABWX8BJCAO2KES4CA4748BGCAPH7HRRCAWQH7OCCAJ6QNFUCAQIB2ZPCACSZ33BCA7EJOZICA9L2S8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14290"/>
            <a:ext cx="2357454" cy="2500330"/>
          </a:xfrm>
          <a:prstGeom prst="rect">
            <a:avLst/>
          </a:prstGeom>
        </p:spPr>
      </p:pic>
      <p:pic>
        <p:nvPicPr>
          <p:cNvPr id="6" name="Рисунок 5" descr="SOL19CAYD0M7NCACB4KWUCADJNAR8CACXBUWECAZU508CCA9U5JB0CA3GS7V5CAGNQDVICAMNFXH0CAF8ZQ6YCAL7TEHTCAOFONC6CA03ZDYECA00JW8RCARSJXDQCA0TOG8GCABTZOZSCA9TQZE9CAP6RV8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4071942"/>
            <a:ext cx="2214578" cy="2571768"/>
          </a:xfrm>
          <a:prstGeom prst="rect">
            <a:avLst/>
          </a:prstGeom>
        </p:spPr>
      </p:pic>
      <p:pic>
        <p:nvPicPr>
          <p:cNvPr id="7" name="Рисунок 6" descr="OI9SQCA9FZX0WCA0238VKCABYU85ACA8FWC6ZCAZHLQB4CAKQF86ECAUOEYY6CAQNVQAUCAC2D9KVCADSEE88CAR563SMCA5UZA4BCAK8Q3DTCAD3Y018CAR0KAA4CA0VMZS4CAMZLSNUCAVBJ025CA095DZ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2928934"/>
            <a:ext cx="2571768" cy="3714776"/>
          </a:xfrm>
          <a:prstGeom prst="rect">
            <a:avLst/>
          </a:prstGeom>
        </p:spPr>
      </p:pic>
      <p:pic>
        <p:nvPicPr>
          <p:cNvPr id="9" name="Рисунок 8" descr="b37a4ad7536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750357" y="2821775"/>
            <a:ext cx="6858001" cy="1214447"/>
          </a:xfrm>
          <a:prstGeom prst="rect">
            <a:avLst/>
          </a:prstGeom>
        </p:spPr>
      </p:pic>
      <p:pic>
        <p:nvPicPr>
          <p:cNvPr id="10" name="Рисунок 9" descr="b37a4ad7536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2285992"/>
            <a:ext cx="2428860" cy="833439"/>
          </a:xfrm>
          <a:prstGeom prst="rect">
            <a:avLst/>
          </a:prstGeom>
        </p:spPr>
      </p:pic>
      <p:pic>
        <p:nvPicPr>
          <p:cNvPr id="11" name="Рисунок 10" descr="fcfeb555339c6077ab41f708ff31eaab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75" y="2214554"/>
            <a:ext cx="2143125" cy="17859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9144064" cy="157161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Василий - Кипр.</a:t>
            </a:r>
            <a:r>
              <a:rPr lang="ru-RU" sz="2400" dirty="0" smtClean="0"/>
              <a:t> Пожалуй, самое странное имя новогоднего персонажа. Тем не менее, дети на Кипре пишут своему волшебнику: «Святой Василий, приходи, счастье подари, исполни все мои желанья». </a:t>
            </a:r>
            <a:br>
              <a:rPr lang="ru-RU" sz="2400" dirty="0" smtClean="0"/>
            </a:br>
            <a:r>
              <a:rPr lang="ru-RU" sz="2400" dirty="0" smtClean="0"/>
              <a:t>            </a:t>
            </a:r>
            <a:endParaRPr lang="ru-RU" sz="2400" dirty="0"/>
          </a:p>
        </p:txBody>
      </p:sp>
      <p:pic>
        <p:nvPicPr>
          <p:cNvPr id="4" name="Рисунок 3" descr="0BX5TCAHF06QHCAHZ7DCGCAEIWQ0TCAB2QH72CAICH3SWCAZUIW5HCA7UT27HCA2BNZR5CATI663TCAN6S7EVCAO3GEP5CAF6H83FCAQB3K3QCA4KK4UFCAC31FDTCA75576SCA1PFIDCCARXLCIOCAMCMO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3143272" cy="2214578"/>
          </a:xfrm>
          <a:prstGeom prst="rect">
            <a:avLst/>
          </a:prstGeom>
        </p:spPr>
      </p:pic>
      <p:pic>
        <p:nvPicPr>
          <p:cNvPr id="5" name="Рисунок 4" descr="87E5LCAJ6KRWVCAI8TDD2CAVMC1YUCASFM9M3CA2GQHKNCAJGOBB3CAPJVQAQCAX1QG27CANA589ECAJUVEA2CA5XWKXGCAVDA2QECABW2BIUCAPLGI9XCAHYY181CAFVEW8MCA3RAWA2CA2O53LACA993D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643446"/>
            <a:ext cx="3214710" cy="2000264"/>
          </a:xfrm>
          <a:prstGeom prst="rect">
            <a:avLst/>
          </a:prstGeom>
        </p:spPr>
      </p:pic>
      <p:pic>
        <p:nvPicPr>
          <p:cNvPr id="6" name="Рисунок 5" descr="BCZQDCA8OG7PWCAHYQGWBCAA89X3NCAKL35X8CAOLS1N4CAX0ZC4ICAVMS0LFCAI2S1O2CA5WIKQCCAPK2HYSCACH9FOHCAB8OAVECA6WSOTGCAE624LQCA8YYIAWCA05BHWMCA1AVTCPCAN0DLWNCATWENI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643446"/>
            <a:ext cx="3143272" cy="2000264"/>
          </a:xfrm>
          <a:prstGeom prst="rect">
            <a:avLst/>
          </a:prstGeom>
        </p:spPr>
      </p:pic>
      <p:pic>
        <p:nvPicPr>
          <p:cNvPr id="7" name="Рисунок 6" descr="SA54NCAAYZPZ1CA28MNQWCARNQCK2CARONNA2CAOHCEQOCA7GSGP8CAIRTGY1CA8DRUFACAUNM5OPCAX4IBC6CATM9AXKCAPK0IO8CA5MR7O5CAQS18F5CALSM3QSCA3H7UT4CA8NK1SRCAC27AURCA5QPE8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1571612"/>
            <a:ext cx="3214710" cy="2214578"/>
          </a:xfrm>
          <a:prstGeom prst="rect">
            <a:avLst/>
          </a:prstGeom>
        </p:spPr>
      </p:pic>
      <p:pic>
        <p:nvPicPr>
          <p:cNvPr id="8" name="Рисунок 7" descr="3474fe775bb18eaf62e69cd365a955cf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3357562"/>
            <a:ext cx="3214710" cy="1714512"/>
          </a:xfrm>
          <a:prstGeom prst="rect">
            <a:avLst/>
          </a:prstGeom>
        </p:spPr>
      </p:pic>
      <p:pic>
        <p:nvPicPr>
          <p:cNvPr id="9" name="Рисунок 8" descr="3474fe775bb18eaf62e69cd365a955cf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3286124"/>
            <a:ext cx="3214710" cy="1857388"/>
          </a:xfrm>
          <a:prstGeom prst="rect">
            <a:avLst/>
          </a:prstGeom>
        </p:spPr>
      </p:pic>
      <p:pic>
        <p:nvPicPr>
          <p:cNvPr id="10" name="Рисунок 9" descr="3474fe775bb18eaf62e69cd365a955cf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329617">
            <a:off x="1714409" y="2953640"/>
            <a:ext cx="5715016" cy="2428892"/>
          </a:xfrm>
          <a:prstGeom prst="rect">
            <a:avLst/>
          </a:prstGeom>
        </p:spPr>
      </p:pic>
      <p:pic>
        <p:nvPicPr>
          <p:cNvPr id="11" name="Рисунок 10" descr="3474fe775bb18eaf62e69cd365a955cf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796660">
            <a:off x="1683942" y="3045591"/>
            <a:ext cx="5715016" cy="250642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643314"/>
            <a:ext cx="9358346" cy="307183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/>
              <a:t>Баббо</a:t>
            </a:r>
            <a:r>
              <a:rPr lang="ru-RU" sz="2000" b="1" dirty="0" smtClean="0"/>
              <a:t> Натале (</a:t>
            </a:r>
            <a:r>
              <a:rPr lang="ru-RU" sz="2000" b="1" dirty="0" err="1" smtClean="0"/>
              <a:t>Баббе</a:t>
            </a:r>
            <a:r>
              <a:rPr lang="ru-RU" sz="2000" b="1" dirty="0" smtClean="0"/>
              <a:t> Натале) - Италия.</a:t>
            </a:r>
            <a:r>
              <a:rPr lang="ru-RU" sz="2000" dirty="0" smtClean="0"/>
              <a:t> Оставляет свои сани на крыше и через печную трубу проникает в дом, где для него оставляют немного молока и сладостей «для подкрепления». Торжества начинаются 13 декабря. Заканчивается все это появлением </a:t>
            </a:r>
            <a:r>
              <a:rPr lang="ru-RU" sz="2000" dirty="0" err="1" smtClean="0"/>
              <a:t>Бефаны</a:t>
            </a:r>
            <a:r>
              <a:rPr lang="ru-RU" sz="2000" dirty="0" smtClean="0"/>
              <a:t> - маленькой старушки-ведьмы, которая разносит детям всевозможные сладости. </a:t>
            </a:r>
            <a:r>
              <a:rPr lang="ru-RU" sz="2000" dirty="0" err="1" smtClean="0"/>
              <a:t>Бефана</a:t>
            </a:r>
            <a:r>
              <a:rPr lang="ru-RU" sz="2000" dirty="0" smtClean="0"/>
              <a:t> - весьма разборчивая фея: послушным и добрым детям она приносит шоколад, а маленьким шалунишкам и проказникам набивает чулочек, специально подвешенный для этой цели к елке или к потолку в детской, крошечными черными угольками.  </a:t>
            </a:r>
            <a:r>
              <a:rPr lang="ru-RU" sz="2000" dirty="0" err="1" smtClean="0"/>
              <a:t>Бефана</a:t>
            </a:r>
            <a:r>
              <a:rPr lang="ru-RU" sz="2000" dirty="0" smtClean="0"/>
              <a:t> носит на спине мешочек с шоколадом и угольками и передвигается с крыши на крышу пешком, на метле или на лошади. </a:t>
            </a:r>
            <a:endParaRPr lang="ru-RU" sz="2000" dirty="0"/>
          </a:p>
        </p:txBody>
      </p:sp>
      <p:pic>
        <p:nvPicPr>
          <p:cNvPr id="4" name="Рисунок 3" descr="XLAAQCA5K8JOBCAIMHVQECAAD6UIVCAPQZDHTCAEOVGF5CAH937Y9CAM0T2KNCA0LZLONCA2JK68HCAS9R4ZMCAOOF84FCAQ4U73VCA5OTP8ACAGFSMF6CAQU2HQECACQIE2WCATGMY03CADDJQAOCAB1HZ3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43206" cy="1778151"/>
          </a:xfrm>
          <a:prstGeom prst="rect">
            <a:avLst/>
          </a:prstGeom>
        </p:spPr>
      </p:pic>
      <p:pic>
        <p:nvPicPr>
          <p:cNvPr id="5" name="Рисунок 4" descr="EWD7CCAJLA18WCAN3CE1MCA554LJSCA1B1ZYICASB22JHCANVCEL9CA9QCNIGCA0XBR8RCAWHDCZNCA4AHBHICAG81DZQCAESHHGWCATCX1U9CA3D40U1CAVHFXYACAIQ5I6SCAL3OX6LCA62F5KJCAB1Y6P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0"/>
            <a:ext cx="2786082" cy="1785949"/>
          </a:xfrm>
          <a:prstGeom prst="rect">
            <a:avLst/>
          </a:prstGeom>
        </p:spPr>
      </p:pic>
      <p:pic>
        <p:nvPicPr>
          <p:cNvPr id="6" name="Рисунок 5" descr="SAPG6CA8401YKCAPH5ESGCAY0E71DCAOMHB9HCA7ZJWRXCA7O9CPACAZQTB84CA8A231TCAKWHYNACAK8176XCA76G3GECANXCYHECAS58DB9CAI9P89GCACRJX7CCA8ZHVAPCAMTXNQ3CAMCWBXZCA5Y1ML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1678"/>
            <a:ext cx="2643206" cy="1643074"/>
          </a:xfrm>
          <a:prstGeom prst="rect">
            <a:avLst/>
          </a:prstGeom>
        </p:spPr>
      </p:pic>
      <p:pic>
        <p:nvPicPr>
          <p:cNvPr id="7" name="Рисунок 6" descr="нглд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2000240"/>
            <a:ext cx="2786082" cy="1714512"/>
          </a:xfrm>
          <a:prstGeom prst="rect">
            <a:avLst/>
          </a:prstGeom>
        </p:spPr>
      </p:pic>
      <p:pic>
        <p:nvPicPr>
          <p:cNvPr id="8" name="Рисунок 7" descr="роф54нцгыфй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480" y="0"/>
            <a:ext cx="2857520" cy="1785950"/>
          </a:xfrm>
          <a:prstGeom prst="rect">
            <a:avLst/>
          </a:prstGeom>
        </p:spPr>
      </p:pic>
      <p:pic>
        <p:nvPicPr>
          <p:cNvPr id="12" name="Рисунок 11" descr="1261234637_6440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480" y="1928802"/>
            <a:ext cx="2857520" cy="1785937"/>
          </a:xfrm>
          <a:prstGeom prst="rect">
            <a:avLst/>
          </a:prstGeom>
        </p:spPr>
      </p:pic>
      <p:pic>
        <p:nvPicPr>
          <p:cNvPr id="15" name="Рисунок 14" descr="lijn1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57298"/>
            <a:ext cx="9144000" cy="92869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42852"/>
            <a:ext cx="9215502" cy="29289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 err="1" smtClean="0"/>
              <a:t>Микулаш</a:t>
            </a:r>
            <a:r>
              <a:rPr lang="ru-RU" sz="2800" b="1" dirty="0" smtClean="0"/>
              <a:t> - Чехия, Словакия. </a:t>
            </a:r>
            <a:r>
              <a:rPr lang="ru-RU" sz="2000" dirty="0" smtClean="0"/>
              <a:t>Приходит в ночь с 5 на 6 декабря, накануне дня Святого Николая. Внешне похож на нашего Деда Мороза: та же длинная шуба, шапка, посох с закрученным в спираль верхом. Только вот подарки он приносит не в мешке, а в заплечном коробе. Да и сопровождает его не Снегурочка, а ангел в белоснежной одежде и лохматый чертёнок. Хороших и послушных детей </a:t>
            </a:r>
            <a:r>
              <a:rPr lang="ru-RU" sz="2000" dirty="0" err="1" smtClean="0"/>
              <a:t>Микулаш</a:t>
            </a:r>
            <a:r>
              <a:rPr lang="ru-RU" sz="2000" dirty="0" smtClean="0"/>
              <a:t> всегда рад одарить апельсином, яблоком или какой-нибудь сладостью. Зато, если в «рождественском сапоге» у хулигана или бездельника обнаружилась картофелина или кусок угля - это точно </a:t>
            </a:r>
            <a:r>
              <a:rPr lang="ru-RU" sz="2000" dirty="0" err="1" smtClean="0"/>
              <a:t>Микулаш</a:t>
            </a:r>
            <a:r>
              <a:rPr lang="ru-RU" sz="2000" dirty="0" smtClean="0"/>
              <a:t>. Его работа.</a:t>
            </a:r>
            <a:endParaRPr lang="ru-RU" sz="2000" dirty="0"/>
          </a:p>
        </p:txBody>
      </p:sp>
      <p:pic>
        <p:nvPicPr>
          <p:cNvPr id="4" name="Рисунок 3" descr="4HHXECAXWK3ULCAA98Q69CAHXFXQXCABWD13FCAABMRPKCAJEKEXACAP4FET8CAITGDYHCA165LF7CAM64DHPCAH1KXXFCAXHOA0UCAGKSQOXCA5MMDKHCA1THB3FCANDETFRCA8H432DCABWLGIWCAHSZR0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072050"/>
            <a:ext cx="2714644" cy="1785950"/>
          </a:xfrm>
          <a:prstGeom prst="rect">
            <a:avLst/>
          </a:prstGeom>
        </p:spPr>
      </p:pic>
      <p:pic>
        <p:nvPicPr>
          <p:cNvPr id="5" name="Рисунок 4" descr="chech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7496"/>
            <a:ext cx="4429156" cy="3786214"/>
          </a:xfrm>
          <a:prstGeom prst="rect">
            <a:avLst/>
          </a:prstGeom>
        </p:spPr>
      </p:pic>
      <p:pic>
        <p:nvPicPr>
          <p:cNvPr id="6" name="Рисунок 5" descr="chehiya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786058"/>
            <a:ext cx="4071966" cy="2000264"/>
          </a:xfrm>
          <a:prstGeom prst="rect">
            <a:avLst/>
          </a:prstGeom>
        </p:spPr>
      </p:pic>
      <p:pic>
        <p:nvPicPr>
          <p:cNvPr id="7" name="Рисунок 6" descr="MB35HCAKBN3T1CA0S14NBCA6DPL92CAG4KNH8CA4QH9ZQCARRSPRGCAN7SFP4CABBWUDICACH0YBKCA1V4TT2CA7B3TEMCAG4VRGLCALREEOACAA0XIP0CAYY7Q0RCAG0FU9QCAF50VWOCAHVUTJ2CA4DIJTM.jpg"/>
          <p:cNvPicPr>
            <a:picLocks noChangeAspect="1"/>
          </p:cNvPicPr>
          <p:nvPr/>
        </p:nvPicPr>
        <p:blipFill>
          <a:blip r:embed="rId6"/>
          <a:srcRect t="4762" r="48276"/>
          <a:stretch>
            <a:fillRect/>
          </a:stretch>
        </p:blipFill>
        <p:spPr>
          <a:xfrm>
            <a:off x="3000364" y="5000612"/>
            <a:ext cx="1357322" cy="1857388"/>
          </a:xfrm>
          <a:prstGeom prst="rect">
            <a:avLst/>
          </a:prstGeom>
        </p:spPr>
      </p:pic>
      <p:pic>
        <p:nvPicPr>
          <p:cNvPr id="10" name="Рисунок 9" descr="Sterne0038n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2214554"/>
            <a:ext cx="1857388" cy="2357454"/>
          </a:xfrm>
          <a:prstGeom prst="rect">
            <a:avLst/>
          </a:prstGeom>
        </p:spPr>
      </p:pic>
      <p:pic>
        <p:nvPicPr>
          <p:cNvPr id="12" name="Рисунок 11" descr="vw0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2000240"/>
            <a:ext cx="1905000" cy="2895600"/>
          </a:xfrm>
          <a:prstGeom prst="rect">
            <a:avLst/>
          </a:prstGeom>
        </p:spPr>
      </p:pic>
      <p:pic>
        <p:nvPicPr>
          <p:cNvPr id="13" name="Рисунок 12" descr="vw0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206" y="2428868"/>
            <a:ext cx="1928794" cy="20097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2714644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b="1" dirty="0" smtClean="0"/>
              <a:t>Санта Клаус - США.</a:t>
            </a:r>
            <a:r>
              <a:rPr lang="ru-RU" sz="2200" dirty="0" smtClean="0"/>
              <a:t> Седые волосы, опрятная борода и усы. Красные куртка, штаны и шапка-колпак. Тёмный кожаный пояс обтягивает толстое брюшко. По сути это эльф-жизнелюб. Чаще всего на носу у него очки, а во рту - дымящаяся трубочка. Ездит в оленьей упряжке и подбрасывает подарки в башмаки и чулки, оставленные возле камина. </a:t>
            </a:r>
          </a:p>
          <a:p>
            <a:endParaRPr lang="ru-RU" dirty="0"/>
          </a:p>
        </p:txBody>
      </p:sp>
      <p:pic>
        <p:nvPicPr>
          <p:cNvPr id="5" name="Рисунок 4" descr="6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7166"/>
            <a:ext cx="1142976" cy="2357430"/>
          </a:xfrm>
          <a:prstGeom prst="rect">
            <a:avLst/>
          </a:prstGeom>
        </p:spPr>
      </p:pic>
      <p:pic>
        <p:nvPicPr>
          <p:cNvPr id="6" name="Рисунок 5" descr="4HHXECAXWK3ULCAA98Q69CAHXFXQXCABWD13FCAABMRPKCAJEKEXACAP4FET8CAITGDYHCA165LF7CAM64DHPCAH1KXXFCAXHOA0UCAGKSQOXCA5MMDKHCA1THB3FCANDETFRCA8H432DCABWLGIWCAHSZR0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0"/>
            <a:ext cx="2857488" cy="3286148"/>
          </a:xfrm>
          <a:prstGeom prst="rect">
            <a:avLst/>
          </a:prstGeom>
        </p:spPr>
      </p:pic>
      <p:pic>
        <p:nvPicPr>
          <p:cNvPr id="7" name="Рисунок 6" descr="UG5NZCAFO44HACA1AQUJOCA413VK2CAPPDY4WCACJ6XYSCA6HP7HFCAEYTK1GCADR9WPLCAE9M7DZCAG272WXCAXPQ7XJCALBPX9FCAHO2CKTCAIJ3VZXCALMQA0NCARZUZYFCAXODHW9CASM0WHKCAMLNT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0"/>
            <a:ext cx="2643206" cy="3357586"/>
          </a:xfrm>
          <a:prstGeom prst="rect">
            <a:avLst/>
          </a:prstGeom>
        </p:spPr>
      </p:pic>
      <p:pic>
        <p:nvPicPr>
          <p:cNvPr id="8" name="Рисунок 7" descr="ETXQACAI5ZYHOCAJWRR3MCAUW71ZXCAV1APASCA1ZMY53CA528I6OCAUB34FECAQUDKPUCALBC9AGCAA2NU94CA72RB0ECA762MQWCAOHN4P9CAWEEMK9CAJIZHMICA5AAG2DCAN3ZYDQCAYSLA4LCA2B1VS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42" y="3857604"/>
            <a:ext cx="2928958" cy="3000396"/>
          </a:xfrm>
          <a:prstGeom prst="rect">
            <a:avLst/>
          </a:prstGeom>
        </p:spPr>
      </p:pic>
      <p:pic>
        <p:nvPicPr>
          <p:cNvPr id="9" name="Рисунок 8" descr="1261234709_newsom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3833808"/>
            <a:ext cx="2571768" cy="3024192"/>
          </a:xfrm>
          <a:prstGeom prst="rect">
            <a:avLst/>
          </a:prstGeom>
        </p:spPr>
      </p:pic>
      <p:pic>
        <p:nvPicPr>
          <p:cNvPr id="10" name="Рисунок 9" descr="ijskristallen2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3286124"/>
            <a:ext cx="2857488" cy="561975"/>
          </a:xfrm>
          <a:prstGeom prst="rect">
            <a:avLst/>
          </a:prstGeom>
        </p:spPr>
      </p:pic>
      <p:pic>
        <p:nvPicPr>
          <p:cNvPr id="11" name="Рисунок 10" descr="ijskristallen2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7" y="3286124"/>
            <a:ext cx="2643206" cy="561975"/>
          </a:xfrm>
          <a:prstGeom prst="rect">
            <a:avLst/>
          </a:prstGeom>
        </p:spPr>
      </p:pic>
      <p:pic>
        <p:nvPicPr>
          <p:cNvPr id="13" name="Рисунок 12" descr="ijskristallen2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817148" y="4683918"/>
            <a:ext cx="3643314" cy="70485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1887</Words>
  <Application>Microsoft Office PowerPoint</Application>
  <PresentationFormat>On-screen Show (4:3)</PresentationFormat>
  <Paragraphs>24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Тема Office</vt:lpstr>
      <vt:lpstr>Урок развития речи  во 2 классе по теме: «Главный новогодний волшебник»  </vt:lpstr>
      <vt:lpstr>Slide 2</vt:lpstr>
      <vt:lpstr>Slide 3</vt:lpstr>
      <vt:lpstr>Финский дед  - Йоулупукки, что значит лесной человек. Седые волосы, опрятная борода и усы. Красные куртка, штаны и шапка-колпак. Тёмный кожаный пояс. Обязательно - очки. Живёт на горе Корвантунтури («гора-ухо») не то в избушке, не то в самой горе. Вместе с ним живёт жена Муори (Мария). В Финляндии новогодние подарки выкладывают на стол и прикрывают миской. Незамужние девушки бросают через плечо башмачок. Если он упадет носком к двери - быть свадьбе.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Дед Жара - Африка. Жители Берега Слоновой кости ежегодно проводят традиционный праздник обиса. Он посвящен встрече Нового года, памяти предков. В ходе торжеств, проходит обряд "очищения" от неприятностей и допущенных за минувший год промахов и недостойных поступков. Целую неделю горожане и стар и млад отплясывают под грохот большого священного барабана. В ритуальных песнях звучат призывы о помощи к духам предков.  </vt:lpstr>
      <vt:lpstr>Юлетомте - Дания, Гренландия. В  Дании лесники придумали отличный способ сохранить свои леса от браконьеров, желающих украсить свой дом лесной красавицей. В предновогодние дни они обрабатывают елки специальным составом. На морозе жидкость не имеет запаха. А в помещении дерево начинает издавать резкий удушающий запах, наказывая нарушителей. </vt:lpstr>
      <vt:lpstr>Иран. Новый год встречают 21 марта. Там люди за несколько недель до нового года высаживают в небольшие горшочки зерна пшеницы. К Новому году они всходят - это символизирует начало весны и Нового года. На новогоднем столе должны стоять  семь блюд с различной едой, начинающиеся на букву С.  </vt:lpstr>
      <vt:lpstr>Slide 16</vt:lpstr>
      <vt:lpstr>Юлебукк – Норвегия. В Норвегии дети ждут подарков от козы. Ее встречают праздничные угощения - сухие колосья овса, которые на новый год кладут в детскую обувь. Наутро вместо колосьев дети находят в своих ботинках и туфельках новогодние гостинцы. В этой стране козе отдано привилегированное положение. Дело в том, что местная легенда повествует о том, что норвежский король Олаф Второй однажды спас раненную козу, сняв ее со скалы. Животное доставили во дворец, вылечили и отпустили восвояси. В знак благодарности она каждую ночь приносила спасителю редкие целебные растения. В Норвегии принято не забывать братьев наших меньших: перед тем как ложиться спать в новогоднюю ночь, детишки вешают за окно кормушки полные пшеничных зерен, а в ясли, для лошади или жеребенка, ставят миску с овсянкой, чтобы приходящий с подарками гномик тоже мог подкрепить свои силы. </vt:lpstr>
      <vt:lpstr>Папа Ноэль – Испания.   В Испании основным праздником остается Рождество: этот вечер проводят исключительно с семьей, за богато накрытым столом. Несмотря на возраст, гурманы от мала до велика, отдают предпочтение сладкому, которое может быть представлено десятками различных блюд. Здесь и пирожки из винного теста, и миндальные пирожные, и печенье с тмином. Что же до подарков, то по традиции их получают в основном, как в Италии 6 января. Малыши вывешивают за окно накануне вечером загодя приготовленный чулок, который к утру полон подарков. </vt:lpstr>
      <vt:lpstr> Мош Джарилэ – Румыния.  Старинными обрядовыми песнями и колядками встречают Новый год жители Румынии. Человек в маске козы и наброшенной козьей шкуре  исполняет ритуальный танец козы. На улицах Бухареста в канун Нового года встречаются группы подростков в национальных костюмах. Они заходят во дворы, встают в кучу, бьют в определенном ритме кнутом по земле, время от времени выкрикивая традиционные новогодние пожелания. Этот старинный обряд символизирует работу в поле: ребята бьют воображаемых волов, чтобы они лучше пахали землю, чтобы приближающийся год был богат урожаем. У всех цветочниц, которые круглый год не покидают улиц Бухареста, перед Новым годом в лотках появляются зеленые ветки омелы. Листья этого растения даже в самую лютую стужу сохраняют ярко зеленый цвет и свежесть. В Румынии считается, что если наряду с новогодней елкой дом украсит ветка омелы, то это принесет огромное счастье.</vt:lpstr>
      <vt:lpstr>Россия. У русских, украинцев, белорусов ритуальным новогодним блюдом была сладкая каша-кутья, блины. Кашу варили из цельных зёрен, из нескольких видов злаков. Считалось: будет обильная трапеза на Новый год, значит, будет дому полная чаша весь год. На Руси в начале века выпекали на Новый год из теста домашних животных: коней, коров, быков. А когда в дом приходили колядовать, гостей одаривали этими фигурками, разными сладостями, орехами. Также считали, что Новый год надо встречать в новом платье, обуви - тогда и весь год ходить в обновках. Обычно перед Новым годом отдавали все долги, прощали все обиды, те, кто были в ссоре, обязаны были помириться, поэтому просили друг у друга прощения.   </vt:lpstr>
      <vt:lpstr>      Кто он такой - наш старый друг и добрый волшебник Дед Мороз? Наш Мороз - персонаж славянского фольклора. В легендах древних славян существовал и другой персонаж - Зимник. Он, как и Мороз, представлялся в виде старика небольшого роста, с белыми волосами и длинной седой бородой, с непокрытой головой, в теплой белой одежде и с железной булавой в руках. Где он пройдет - там жди жестокой стужи. Костюм Деда Мороза тоже появился не сразу. Сначала его изображали в плаще. Потом одели в красную шубу, отороченную мехом. Украсили Деда Мороза бородой, а вскоре создали образ добродушного толстяка. С таким Дедом Морозом все мы хорошо знакомы. </vt:lpstr>
      <vt:lpstr>     Откуда родом Дед Мороз? В 1998 российской родиной Деда Мороза был назван Великий Устюг - древнейший город Вологодской области. Это старинный русский город. В последних числах декабря Дед Мороз по традиции покидает свою лесную резиденцию в сосновом бору для открытия всех новогодних торжеств. В конце марта жители Великого Устюга встречают Весну-красну, и Дед Мороз возвращается в свой лесной дом на покой от зимних дел и забот. В третий раз выходит властелин зимы для публичного выступления в середине июня, когда город Великий Устюг празднует свой День рождения.  </vt:lpstr>
      <vt:lpstr>Отдельно хочется замолвить пару слов о Снегурочке. Снегурочка - уникальный атрибут образа Деда Мороза. Ни один его из младших или зарубежных собратьев не имеет такого милого сопровождения. Образ Снегурочки - символ застывших вод. Это девушка (а не девочка), одетая только в белые одежды. Никакой иной цвет в традиционной символике не допускается.  </vt:lpstr>
      <vt:lpstr>Slide 24</vt:lpstr>
      <vt:lpstr>Slide 25</vt:lpstr>
      <vt:lpstr>их – их – их – та – та – та – мне – мне – мне – ост – ост – ост – сы – сы – сы –  ты – ты – ты –  ед – ед – ед –  ал – ал – ал – фа – фа – фа –  ил – ил – ил  всю – всю – всю –  ал – ал – ал –  го – го – го –  ги – ги – ги -  год – год – год – та – та – та -  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зимний лес.</dc:title>
  <dc:creator>Admin</dc:creator>
  <cp:lastModifiedBy>Virtual PC</cp:lastModifiedBy>
  <cp:revision>97</cp:revision>
  <dcterms:created xsi:type="dcterms:W3CDTF">2010-12-07T13:23:04Z</dcterms:created>
  <dcterms:modified xsi:type="dcterms:W3CDTF">2012-03-26T20:14:56Z</dcterms:modified>
</cp:coreProperties>
</file>