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9"/>
  </p:notesMasterIdLst>
  <p:sldIdLst>
    <p:sldId id="256" r:id="rId2"/>
    <p:sldId id="272" r:id="rId3"/>
    <p:sldId id="257" r:id="rId4"/>
    <p:sldId id="258" r:id="rId5"/>
    <p:sldId id="276" r:id="rId6"/>
    <p:sldId id="265" r:id="rId7"/>
    <p:sldId id="259" r:id="rId8"/>
    <p:sldId id="275" r:id="rId9"/>
    <p:sldId id="260" r:id="rId10"/>
    <p:sldId id="261" r:id="rId11"/>
    <p:sldId id="262" r:id="rId12"/>
    <p:sldId id="263" r:id="rId13"/>
    <p:sldId id="278" r:id="rId14"/>
    <p:sldId id="277" r:id="rId15"/>
    <p:sldId id="279" r:id="rId16"/>
    <p:sldId id="280" r:id="rId17"/>
    <p:sldId id="264" r:id="rId18"/>
    <p:sldId id="266" r:id="rId19"/>
    <p:sldId id="267" r:id="rId20"/>
    <p:sldId id="270" r:id="rId21"/>
    <p:sldId id="268" r:id="rId22"/>
    <p:sldId id="269" r:id="rId23"/>
    <p:sldId id="271" r:id="rId24"/>
    <p:sldId id="273" r:id="rId25"/>
    <p:sldId id="281" r:id="rId26"/>
    <p:sldId id="282" r:id="rId27"/>
    <p:sldId id="27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D1B20-2FE3-48EB-8C78-5ECDFF240832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652E2-9297-407D-883B-9F61311BB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652E2-9297-407D-883B-9F61311BB82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80D6-6C7D-4211-AF28-BBFA97FA3025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85B1-6D5F-4557-8E03-4C3D0D906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80D6-6C7D-4211-AF28-BBFA97FA3025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85B1-6D5F-4557-8E03-4C3D0D906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80D6-6C7D-4211-AF28-BBFA97FA3025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85B1-6D5F-4557-8E03-4C3D0D906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80D6-6C7D-4211-AF28-BBFA97FA3025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85B1-6D5F-4557-8E03-4C3D0D906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80D6-6C7D-4211-AF28-BBFA97FA3025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85B1-6D5F-4557-8E03-4C3D0D906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80D6-6C7D-4211-AF28-BBFA97FA3025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85B1-6D5F-4557-8E03-4C3D0D906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80D6-6C7D-4211-AF28-BBFA97FA3025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85B1-6D5F-4557-8E03-4C3D0D906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80D6-6C7D-4211-AF28-BBFA97FA3025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85B1-6D5F-4557-8E03-4C3D0D906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80D6-6C7D-4211-AF28-BBFA97FA3025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85B1-6D5F-4557-8E03-4C3D0D906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80D6-6C7D-4211-AF28-BBFA97FA3025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85B1-6D5F-4557-8E03-4C3D0D906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80D6-6C7D-4211-AF28-BBFA97FA3025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2F085B1-6D5F-4557-8E03-4C3D0D9068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4580D6-6C7D-4211-AF28-BBFA97FA3025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F085B1-6D5F-4557-8E03-4C3D0D90682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ru.wikipedia.org/wiki/%D0%A4%D0%B0%D0%B9%D0%BB:Emblem_of_the_Russian_Ministry_of_Extraordinary_Situations_(big)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ru.wikipedia.org/wiki/%D0%A4%D0%B0%D0%B9%D0%BB:Flag_of_the_Russian_Ministry_of_Extraordinary_Situations.sv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2009_%D0%B3%D0%BE%D0%B4" TargetMode="External"/><Relationship Id="rId13" Type="http://schemas.openxmlformats.org/officeDocument/2006/relationships/hyperlink" Target="http://ru.wikipedia.org/wiki/%D0%9C%D0%A7%D0%A1_%D0%A0%D0%BE%D1%81%D1%81%D0%B8%D0%B8#cite_note-19" TargetMode="External"/><Relationship Id="rId3" Type="http://schemas.openxmlformats.org/officeDocument/2006/relationships/hyperlink" Target="http://ru.wikipedia.org/wiki/1993_%D0%B3%D0%BE%D0%B4" TargetMode="External"/><Relationship Id="rId7" Type="http://schemas.openxmlformats.org/officeDocument/2006/relationships/hyperlink" Target="http://ru.wikipedia.org/wiki/Autodesk_3ds_Max" TargetMode="External"/><Relationship Id="rId12" Type="http://schemas.openxmlformats.org/officeDocument/2006/relationships/hyperlink" Target="http://ru.wikipedia.org/wiki/%D0%93%D0%AD%D0%A1" TargetMode="External"/><Relationship Id="rId2" Type="http://schemas.openxmlformats.org/officeDocument/2006/relationships/hyperlink" Target="http://ru.wikipedia.org/wiki/26_%D0%B0%D0%BF%D1%80%D0%B5%D0%BB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0%D0%B2%D0%B0%D1%82%D0%B0%D1%80_(%D1%84%D0%B8%D0%BB%D1%8C%D0%BC,_2009)" TargetMode="External"/><Relationship Id="rId11" Type="http://schemas.openxmlformats.org/officeDocument/2006/relationships/hyperlink" Target="http://ru.wikipedia.org/wiki/%D0%90%D0%AD%D0%A1" TargetMode="External"/><Relationship Id="rId5" Type="http://schemas.openxmlformats.org/officeDocument/2006/relationships/hyperlink" Target="http://ru.wikipedia.org/wiki/%D0%92%D0%B8%D0%BA%D0%B8%D0%BF%D0%B5%D0%B4%D0%B8%D1%8F:%D0%A1%D1%81%D1%8B%D0%BB%D0%BA%D0%B8_%D0%BD%D0%B0_%D0%B8%D1%81%D1%82%D0%BE%D1%87%D0%BD%D0%B8%D0%BA%D0%B8" TargetMode="External"/><Relationship Id="rId15" Type="http://schemas.openxmlformats.org/officeDocument/2006/relationships/hyperlink" Target="http://ru.wikipedia.org/wiki/%D0%9C%D0%A7%D0%A1_%D0%A0%D0%BE%D1%81%D1%81%D0%B8%D0%B8#cite_note-21" TargetMode="External"/><Relationship Id="rId10" Type="http://schemas.openxmlformats.org/officeDocument/2006/relationships/hyperlink" Target="http://ru.wikipedia.org/wiki/%D0%93%D0%B5%D0%BE%D0%B8%D0%B7%D0%BE%D0%B1%D1%80%D0%B0%D0%B6%D0%B5%D0%BD%D0%B8%D0%B5" TargetMode="External"/><Relationship Id="rId4" Type="http://schemas.openxmlformats.org/officeDocument/2006/relationships/hyperlink" Target="http://ru.wikipedia.org/wiki/%D0%A1%D1%82%D0%B0%D1%80%D1%88%D0%B8%D0%B9_%D0%BB%D0%B5%D0%B9%D1%82%D0%B5%D0%BD%D0%B0%D0%BD%D1%82" TargetMode="External"/><Relationship Id="rId9" Type="http://schemas.openxmlformats.org/officeDocument/2006/relationships/hyperlink" Target="http://ru.wikipedia.org/wiki/%D0%9F%D0%A1%D0%A1" TargetMode="External"/><Relationship Id="rId14" Type="http://schemas.openxmlformats.org/officeDocument/2006/relationships/hyperlink" Target="http://ru.wikipedia.org/wiki/%D0%9C%D0%A7%D0%A1_%D0%A0%D0%BE%D1%81%D1%81%D0%B8%D0%B8#cite_note-20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0%A7%D0%A1_%D0%A0%D0%BE%D1%81%D1%81%D0%B8%D0%B8#cite_note-26" TargetMode="External"/><Relationship Id="rId3" Type="http://schemas.openxmlformats.org/officeDocument/2006/relationships/hyperlink" Target="http://ru.wikipedia.org/wiki/%D0%9C%D0%A7%D0%A1_%D0%A0%D0%BE%D1%81%D1%81%D0%B8%D0%B8#cite_note-22" TargetMode="External"/><Relationship Id="rId7" Type="http://schemas.openxmlformats.org/officeDocument/2006/relationships/hyperlink" Target="http://ru.wikipedia.org/wiki/%D0%9C%D0%A7%D0%A1_%D0%A0%D0%BE%D1%81%D1%81%D0%B8%D0%B8#cite_note-25" TargetMode="External"/><Relationship Id="rId2" Type="http://schemas.openxmlformats.org/officeDocument/2006/relationships/hyperlink" Target="http://ru.wikipedia.org/wiki/%D0%90%D0%B2%D0%B0%D1%80%D0%B8%D1%8F_%D0%BD%D0%B0_%D0%A1%D0%B0%D1%8F%D0%BD%D0%BE-%D0%A8%D1%83%D1%88%D0%B5%D0%BD%D1%81%D0%BA%D0%BE%D0%B9_%D0%93%D0%AD%D0%A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2%D0%B7%D1%80%D1%8B%D0%B2%D1%8B_%D0%B2_%D0%BC%D0%BE%D1%81%D0%BA%D0%BE%D0%B2%D1%81%D0%BA%D0%BE%D0%BC_%D0%BC%D0%B5%D1%82%D1%80%D0%BE_(2010)" TargetMode="External"/><Relationship Id="rId11" Type="http://schemas.openxmlformats.org/officeDocument/2006/relationships/hyperlink" Target="http://ru.wikipedia.org/wiki/%D0%9C%D0%A7%D0%A1_%D0%A0%D0%BE%D1%81%D1%81%D0%B8%D0%B8#cite_note-29" TargetMode="External"/><Relationship Id="rId5" Type="http://schemas.openxmlformats.org/officeDocument/2006/relationships/hyperlink" Target="http://ru.wikipedia.org/wiki/%D0%9C%D0%A7%D0%A1_%D0%A0%D0%BE%D1%81%D1%81%D0%B8%D0%B8#cite_note-24" TargetMode="External"/><Relationship Id="rId10" Type="http://schemas.openxmlformats.org/officeDocument/2006/relationships/hyperlink" Target="http://ru.wikipedia.org/wiki/%D0%9C%D0%A7%D0%A1_%D0%A0%D0%BE%D1%81%D1%81%D0%B8%D0%B8#cite_note-28" TargetMode="External"/><Relationship Id="rId4" Type="http://schemas.openxmlformats.org/officeDocument/2006/relationships/hyperlink" Target="http://ru.wikipedia.org/wiki/%D0%9C%D0%A7%D0%A1_%D0%A0%D0%BE%D1%81%D1%81%D0%B8%D0%B8#cite_note-23" TargetMode="External"/><Relationship Id="rId9" Type="http://schemas.openxmlformats.org/officeDocument/2006/relationships/hyperlink" Target="http://ru.wikipedia.org/wiki/%D0%9C%D0%A7%D0%A1_%D0%A0%D0%BE%D1%81%D1%81%D0%B8%D0%B8#cite_note-27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A7%D0%A1_%D0%A0%D0%BE%D1%81%D1%81%D0%B8%D0%B8#cite_note-33" TargetMode="External"/><Relationship Id="rId2" Type="http://schemas.openxmlformats.org/officeDocument/2006/relationships/hyperlink" Target="http://ru.wikipedia.org/wiki/%D0%9C%D0%A7%D0%A1_%D0%A0%D0%BE%D1%81%D1%81%D0%B8%D0%B8#cite_note-3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C%D0%A7%D0%A1_%D0%A0%D0%BE%D1%81%D1%81%D0%B8%D0%B8#cite_note-34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ru.wikipedia.org/wiki/%D0%A4%D0%B0%D0%B9%D0%BB:MCHS_20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92_%D0%B3%D0%BE%D0%B4" TargetMode="External"/><Relationship Id="rId3" Type="http://schemas.openxmlformats.org/officeDocument/2006/relationships/hyperlink" Target="http://ru.wikipedia.org/wiki/1990_%D0%B3%D0%BE%D0%B4" TargetMode="External"/><Relationship Id="rId7" Type="http://schemas.openxmlformats.org/officeDocument/2006/relationships/hyperlink" Target="http://ru.wikipedia.org/wiki/30_%D1%81%D0%B5%D0%BD%D1%82%D1%8F%D0%B1%D1%80%D1%8F" TargetMode="External"/><Relationship Id="rId2" Type="http://schemas.openxmlformats.org/officeDocument/2006/relationships/hyperlink" Target="http://ru.wikipedia.org/wiki/27_%D0%B4%D0%B5%D0%BA%D0%B0%D0%B1%D1%80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991_%D0%B3%D0%BE%D0%B4" TargetMode="External"/><Relationship Id="rId11" Type="http://schemas.openxmlformats.org/officeDocument/2006/relationships/hyperlink" Target="http://ru.wikipedia.org/wiki/1994_%D0%B3%D0%BE%D0%B4" TargetMode="External"/><Relationship Id="rId5" Type="http://schemas.openxmlformats.org/officeDocument/2006/relationships/hyperlink" Target="http://ru.wikipedia.org/wiki/19_%D0%BD%D0%BE%D1%8F%D0%B1%D1%80%D1%8F" TargetMode="External"/><Relationship Id="rId10" Type="http://schemas.openxmlformats.org/officeDocument/2006/relationships/hyperlink" Target="http://ru.wikipedia.org/wiki/10_%D1%8F%D0%BD%D0%B2%D0%B0%D1%80%D1%8F" TargetMode="External"/><Relationship Id="rId4" Type="http://schemas.openxmlformats.org/officeDocument/2006/relationships/hyperlink" Target="http://ru.wikipedia.org/wiki/%D0%A8%D0%BE%D0%B9%D0%B3%D1%83,_%D0%A1%D0%B5%D1%80%D0%B3%D0%B5%D0%B9_%D0%9A%D1%83%D0%B6%D1%83%D0%B3%D0%B5%D1%82%D0%BE%D0%B2%D0%B8%D1%87" TargetMode="External"/><Relationship Id="rId9" Type="http://schemas.openxmlformats.org/officeDocument/2006/relationships/hyperlink" Target="http://ru.wikipedia.org/wiki/%D0%92%D0%A6%D0%A1%D0%9F%D0%A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90" TargetMode="External"/><Relationship Id="rId2" Type="http://schemas.openxmlformats.org/officeDocument/2006/relationships/hyperlink" Target="http://ru.wikipedia.org/wiki/27_%D0%B4%D0%B5%D0%BA%D0%B0%D0%B1%D1%80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/index.php?title=%D0%A2%D0%B5%D0%B0%D1%82%D1%80%D0%B0%D0%BB%D1%8C%D0%BD%D1%8B%D0%B9&amp;action=edit&amp;redlink=1" TargetMode="External"/><Relationship Id="rId5" Type="http://schemas.openxmlformats.org/officeDocument/2006/relationships/hyperlink" Target="http://ru.wikipedia.org/wiki/%D0%9C%D0%BE%D1%81%D0%BA%D0%B2%D0%B0" TargetMode="External"/><Relationship Id="rId4" Type="http://schemas.openxmlformats.org/officeDocument/2006/relationships/hyperlink" Target="http://ru.wikipedia.org/wiki/%D0%9F%D1%80%D0%B5%D0%B7%D0%B8%D0%B4%D0%B5%D0%BD%D1%82_%D0%A0%D0%A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ru.wikipedia.org/wiki/%D0%93%D0%B5%D0%BD%D0%B5%D1%80%D0%B0%D0%BB_%D0%B0%D1%80%D0%BC%D0%B8%D0%B8" TargetMode="External"/><Relationship Id="rId2" Type="http://schemas.openxmlformats.org/officeDocument/2006/relationships/hyperlink" Target="http://ru.wikipedia.org/wiki/%D0%A4%D0%B0%D0%B9%D0%BB:EMERCOM_Minister_Sergei_Shoigu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994" TargetMode="External"/><Relationship Id="rId5" Type="http://schemas.openxmlformats.org/officeDocument/2006/relationships/hyperlink" Target="http://ru.wikipedia.org/wiki/20_%D1%8F%D0%BD%D0%B2%D0%B0%D1%80%D1%8F" TargetMode="External"/><Relationship Id="rId4" Type="http://schemas.openxmlformats.org/officeDocument/2006/relationships/hyperlink" Target="http://ru.wikipedia.org/wiki/%D0%A8%D0%BE%D0%B9%D0%B3%D1%83,_%D0%A1%D0%B5%D1%80%D0%B3%D0%B5%D0%B9_%D0%9A%D1%83%D0%B6%D1%83%D0%B3%D0%B5%D1%82%D0%BE%D0%B2%D0%B8%D1%87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A1%D0%B5%D1%80%D0%B3%D0%B5%D0%B9_%D0%A8%D0%BE%D0%B9%D0%B3%D1%8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178595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       «</a:t>
            </a:r>
            <a:r>
              <a:rPr lang="ru-RU" sz="6700" dirty="0" smtClean="0">
                <a:solidFill>
                  <a:srgbClr val="FF0000"/>
                </a:solidFill>
              </a:rPr>
              <a:t>МЧС</a:t>
            </a:r>
            <a:r>
              <a:rPr lang="ru-RU" dirty="0" smtClean="0">
                <a:solidFill>
                  <a:srgbClr val="FF0000"/>
                </a:solidFill>
              </a:rPr>
              <a:t> – ОПОРА И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НАДЕЖДА  РОССИИ!»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143248"/>
            <a:ext cx="7854696" cy="328614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/>
              <a:t>                                                   Презентация</a:t>
            </a:r>
          </a:p>
          <a:p>
            <a:pPr algn="l"/>
            <a:endParaRPr lang="ru-RU" dirty="0" smtClean="0">
              <a:solidFill>
                <a:srgbClr val="FFFF00"/>
              </a:solidFill>
            </a:endParaRPr>
          </a:p>
          <a:p>
            <a:pPr algn="l"/>
            <a:r>
              <a:rPr lang="ru-RU" dirty="0" smtClean="0">
                <a:solidFill>
                  <a:srgbClr val="FFFF00"/>
                </a:solidFill>
              </a:rPr>
              <a:t>                                                 Устный</a:t>
            </a:r>
            <a:r>
              <a:rPr lang="ru-RU" dirty="0" smtClean="0"/>
              <a:t>   </a:t>
            </a:r>
            <a:r>
              <a:rPr lang="ru-RU" dirty="0" smtClean="0">
                <a:solidFill>
                  <a:srgbClr val="FFFF00"/>
                </a:solidFill>
              </a:rPr>
              <a:t>журнал    </a:t>
            </a:r>
          </a:p>
          <a:p>
            <a:pPr algn="l"/>
            <a:r>
              <a:rPr lang="ru-RU" dirty="0" smtClean="0">
                <a:solidFill>
                  <a:srgbClr val="FFFF00"/>
                </a:solidFill>
              </a:rPr>
              <a:t>                                          для  начальных  классов</a:t>
            </a:r>
            <a:endParaRPr lang="ru-RU" sz="2400" dirty="0" smtClean="0">
              <a:solidFill>
                <a:srgbClr val="FFFF00"/>
              </a:solidFill>
            </a:endParaRPr>
          </a:p>
          <a:p>
            <a:pPr algn="l"/>
            <a:endParaRPr lang="ru-RU" sz="2400" dirty="0" smtClean="0">
              <a:solidFill>
                <a:srgbClr val="FFFF00"/>
              </a:solidFill>
            </a:endParaRPr>
          </a:p>
          <a:p>
            <a:pPr algn="l"/>
            <a:r>
              <a:rPr lang="ru-RU" sz="2400" dirty="0" smtClean="0">
                <a:solidFill>
                  <a:srgbClr val="FFFF00"/>
                </a:solidFill>
              </a:rPr>
              <a:t>                                              </a:t>
            </a:r>
          </a:p>
          <a:p>
            <a:pPr algn="l"/>
            <a:r>
              <a:rPr lang="ru-RU" sz="2400" dirty="0" smtClean="0">
                <a:solidFill>
                  <a:srgbClr val="FFFF00"/>
                </a:solidFill>
              </a:rPr>
              <a:t>                                                                 Выполнила:  учитель начальных классов</a:t>
            </a:r>
          </a:p>
          <a:p>
            <a:pPr algn="l"/>
            <a:r>
              <a:rPr lang="ru-RU" sz="2400" dirty="0" smtClean="0">
                <a:solidFill>
                  <a:srgbClr val="FFFF00"/>
                </a:solidFill>
              </a:rPr>
              <a:t>                                                                     МОУ «ООШ </a:t>
            </a:r>
            <a:r>
              <a:rPr lang="ru-RU" sz="2400" dirty="0" err="1" smtClean="0">
                <a:solidFill>
                  <a:srgbClr val="FFFF00"/>
                </a:solidFill>
              </a:rPr>
              <a:t>с.Талалихино</a:t>
            </a:r>
            <a:endParaRPr lang="ru-RU" sz="2400" dirty="0" smtClean="0">
              <a:solidFill>
                <a:srgbClr val="FFFF00"/>
              </a:solidFill>
            </a:endParaRPr>
          </a:p>
          <a:p>
            <a:pPr algn="l"/>
            <a:r>
              <a:rPr lang="ru-RU" dirty="0" smtClean="0">
                <a:solidFill>
                  <a:srgbClr val="FFFF00"/>
                </a:solidFill>
              </a:rPr>
              <a:t>                                                                  </a:t>
            </a:r>
            <a:r>
              <a:rPr lang="ru-RU" dirty="0" err="1" smtClean="0">
                <a:solidFill>
                  <a:srgbClr val="FFFF00"/>
                </a:solidFill>
              </a:rPr>
              <a:t>Мухамедова</a:t>
            </a:r>
            <a:r>
              <a:rPr lang="ru-RU" dirty="0" smtClean="0">
                <a:solidFill>
                  <a:srgbClr val="FFFF00"/>
                </a:solidFill>
              </a:rPr>
              <a:t> М.Г.</a:t>
            </a:r>
          </a:p>
          <a:p>
            <a:pPr algn="l"/>
            <a:endParaRPr lang="ru-RU" dirty="0" smtClean="0">
              <a:solidFill>
                <a:srgbClr val="FFFF00"/>
              </a:solidFill>
            </a:endParaRPr>
          </a:p>
          <a:p>
            <a:pPr algn="l"/>
            <a:r>
              <a:rPr lang="ru-RU" dirty="0" smtClean="0">
                <a:solidFill>
                  <a:srgbClr val="FFFF00"/>
                </a:solidFill>
              </a:rPr>
              <a:t>                                             </a:t>
            </a:r>
          </a:p>
          <a:p>
            <a:pPr algn="l"/>
            <a:r>
              <a:rPr lang="ru-RU" dirty="0" smtClean="0">
                <a:solidFill>
                  <a:srgbClr val="FFFF00"/>
                </a:solidFill>
              </a:rPr>
              <a:t>                                                     2012г.</a:t>
            </a:r>
          </a:p>
          <a:p>
            <a:pPr algn="l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2 страница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             </a:t>
            </a:r>
            <a:r>
              <a:rPr lang="ru-RU" sz="4800" dirty="0" smtClean="0"/>
              <a:t>СИМВОЛИКА   МЧС</a:t>
            </a:r>
            <a:endParaRPr lang="ru-RU" sz="4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1455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Министерство имеет флаг и геральдический знак-эмблему, утверждённые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                                                   Указом Президента РФ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Emblem of the Russian Ministry of Extraordinary Situations (big)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57364"/>
            <a:ext cx="235745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lag of the Russian Ministry of Extraordinary Situations.sv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2357430"/>
            <a:ext cx="428628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85786" y="5453548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Большая эмблема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5453548"/>
            <a:ext cx="2863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Представительский  флаг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</a:t>
            </a:r>
            <a:r>
              <a:rPr lang="ru-RU" dirty="0" smtClean="0">
                <a:latin typeface="Arial Black" pitchFamily="34" charset="0"/>
              </a:rPr>
              <a:t>Автомобиль </a:t>
            </a:r>
            <a:r>
              <a:rPr lang="ru-RU" sz="4000" dirty="0" smtClean="0">
                <a:latin typeface="Arial Black" pitchFamily="34" charset="0"/>
              </a:rPr>
              <a:t>МЧС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upload.wikimedia.org/wikipedia/commons/e/e5/%D0%90%D0%B2%D1%82%D0%BE%D0%BC%D0%BE%D0%B1%D0%B8%D0%BB%D1%8C_%D0%9C%D0%A7%D0%A1_%D0%B3._%D0%9A%D0%BE%D1%80%D1%8F%D0%B6%D0%BC%D0%B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000108"/>
            <a:ext cx="557216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517064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Техника МЧС имеет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цветографические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схемы, специальные звуковые и световые сигналы    единые для любых аварийно-спасательных служб.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5743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                </a:t>
            </a: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СТРАНИЦА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57430"/>
            <a:ext cx="9144000" cy="450057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ПОЗНАВАТЕЛЬНАЯ</a:t>
            </a:r>
            <a:endParaRPr lang="ru-RU" sz="60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        Интересные факты: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Сергею Шойгу, министру федерального исполнительного органа по чрезвычайным ситуациям, </a:t>
            </a:r>
            <a:r>
              <a:rPr lang="ru-RU" u="sng" dirty="0" smtClean="0">
                <a:hlinkClick r:id="rId2" tooltip="26 апреля"/>
              </a:rPr>
              <a:t>26 апреля</a:t>
            </a:r>
            <a:r>
              <a:rPr lang="ru-RU" dirty="0" smtClean="0"/>
              <a:t> </a:t>
            </a:r>
            <a:r>
              <a:rPr lang="ru-RU" u="sng" dirty="0" smtClean="0">
                <a:hlinkClick r:id="rId3" tooltip="1993 год"/>
              </a:rPr>
              <a:t>1993 года</a:t>
            </a:r>
            <a:r>
              <a:rPr lang="ru-RU" dirty="0" smtClean="0"/>
              <a:t> в порядке переаттестации было присвоено воинское звание «генерал-майор» после воинского звания «</a:t>
            </a:r>
            <a:r>
              <a:rPr lang="ru-RU" u="sng" dirty="0" smtClean="0">
                <a:hlinkClick r:id="rId4" tooltip="Старший лейтенант"/>
              </a:rPr>
              <a:t>старший лейтенант</a:t>
            </a:r>
            <a:r>
              <a:rPr lang="ru-RU" dirty="0" smtClean="0"/>
              <a:t> запаса»</a:t>
            </a:r>
            <a:r>
              <a:rPr lang="ru-RU" u="sng" baseline="30000" dirty="0" smtClean="0">
                <a:hlinkClick r:id="rId5" tooltip="Википедия:Ссылки на источники"/>
              </a:rPr>
              <a:t>[</a:t>
            </a:r>
            <a:r>
              <a:rPr lang="ru-RU" i="1" u="sng" baseline="30000" dirty="0" smtClean="0">
                <a:hlinkClick r:id="rId5" tooltip="Википедия:Ссылки на источники"/>
              </a:rPr>
              <a:t>источник не указан 76 дней</a:t>
            </a:r>
            <a:r>
              <a:rPr lang="ru-RU" u="sng" baseline="30000" dirty="0" smtClean="0">
                <a:hlinkClick r:id="rId5" tooltip="Википедия:Ссылки на источники"/>
              </a:rPr>
              <a:t>]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Региональный центр МЧС по </a:t>
            </a:r>
            <a:r>
              <a:rPr lang="ru-RU" dirty="0" err="1" smtClean="0"/>
              <a:t>Северо-Западу</a:t>
            </a:r>
            <a:r>
              <a:rPr lang="ru-RU" dirty="0" smtClean="0"/>
              <a:t> использует опыт фильма «</a:t>
            </a:r>
            <a:r>
              <a:rPr lang="ru-RU" u="sng" dirty="0" err="1" smtClean="0">
                <a:hlinkClick r:id="rId6" tooltip="Аватар (фильм, 2009)"/>
              </a:rPr>
              <a:t>Аватар</a:t>
            </a:r>
            <a:r>
              <a:rPr lang="ru-RU" dirty="0" smtClean="0"/>
              <a:t>». При помощью программы </a:t>
            </a:r>
            <a:r>
              <a:rPr lang="ru-RU" u="sng" dirty="0" err="1" smtClean="0">
                <a:hlinkClick r:id="rId7" tooltip="Autodesk 3ds Max"/>
              </a:rPr>
              <a:t>Autodesk</a:t>
            </a:r>
            <a:r>
              <a:rPr lang="ru-RU" u="sng" dirty="0" smtClean="0">
                <a:hlinkClick r:id="rId7" tooltip="Autodesk 3ds Max"/>
              </a:rPr>
              <a:t> 3ds </a:t>
            </a:r>
            <a:r>
              <a:rPr lang="ru-RU" u="sng" dirty="0" err="1" smtClean="0">
                <a:hlinkClick r:id="rId7" tooltip="Autodesk 3ds Max"/>
              </a:rPr>
              <a:t>Max</a:t>
            </a:r>
            <a:r>
              <a:rPr lang="ru-RU" u="sng" baseline="30000" dirty="0" smtClean="0">
                <a:hlinkClick r:id="rId5" tooltip="Википедия:Ссылки на источники"/>
              </a:rPr>
              <a:t>[</a:t>
            </a:r>
            <a:r>
              <a:rPr lang="ru-RU" i="1" u="sng" baseline="30000" dirty="0" smtClean="0">
                <a:hlinkClick r:id="rId5" tooltip="Википедия:Ссылки на источники"/>
              </a:rPr>
              <a:t>источник не указан 355 дней</a:t>
            </a:r>
            <a:r>
              <a:rPr lang="ru-RU" u="sng" baseline="30000" dirty="0" smtClean="0">
                <a:hlinkClick r:id="rId5" tooltip="Википедия:Ссылки на источники"/>
              </a:rPr>
              <a:t>]</a:t>
            </a:r>
            <a:r>
              <a:rPr lang="ru-RU" dirty="0" smtClean="0"/>
              <a:t>, купленной в </a:t>
            </a:r>
            <a:r>
              <a:rPr lang="ru-RU" u="sng" dirty="0" smtClean="0">
                <a:hlinkClick r:id="rId8" tooltip="2009 год"/>
              </a:rPr>
              <a:t>2009 году</a:t>
            </a:r>
            <a:r>
              <a:rPr lang="ru-RU" dirty="0" smtClean="0"/>
              <a:t> у компании </a:t>
            </a:r>
            <a:r>
              <a:rPr lang="ru-RU" u="sng" dirty="0" smtClean="0">
                <a:hlinkClick r:id="rId9" tooltip="ПСС"/>
              </a:rPr>
              <a:t>ПСС</a:t>
            </a:r>
            <a:r>
              <a:rPr lang="ru-RU" dirty="0" smtClean="0"/>
              <a:t>(Санкт-Петербург)</a:t>
            </a:r>
            <a:r>
              <a:rPr lang="ru-RU" u="sng" baseline="30000" dirty="0" smtClean="0">
                <a:hlinkClick r:id="rId5" tooltip="Википедия:Ссылки на источники"/>
              </a:rPr>
              <a:t>[</a:t>
            </a:r>
            <a:r>
              <a:rPr lang="ru-RU" i="1" u="sng" baseline="30000" dirty="0" smtClean="0">
                <a:hlinkClick r:id="rId5" tooltip="Википедия:Ссылки на источники"/>
              </a:rPr>
              <a:t>источник не указан 355 дней</a:t>
            </a:r>
            <a:r>
              <a:rPr lang="ru-RU" u="sng" baseline="30000" dirty="0" smtClean="0">
                <a:hlinkClick r:id="rId5" tooltip="Википедия:Ссылки на источники"/>
              </a:rPr>
              <a:t>]</a:t>
            </a:r>
            <a:r>
              <a:rPr lang="ru-RU" dirty="0" smtClean="0"/>
              <a:t>, создаётся трёхмерная база </a:t>
            </a:r>
            <a:r>
              <a:rPr lang="ru-RU" u="sng" dirty="0" err="1" smtClean="0">
                <a:hlinkClick r:id="rId10" tooltip="Геоизображение"/>
              </a:rPr>
              <a:t>геоизображений</a:t>
            </a:r>
            <a:r>
              <a:rPr lang="ru-RU" dirty="0" smtClean="0"/>
              <a:t> (в первую очередь, потенциально опасных объектов - </a:t>
            </a:r>
            <a:r>
              <a:rPr lang="ru-RU" u="sng" dirty="0" smtClean="0">
                <a:hlinkClick r:id="rId11" tooltip="АЭС"/>
              </a:rPr>
              <a:t>АЭС</a:t>
            </a:r>
            <a:r>
              <a:rPr lang="ru-RU" dirty="0" smtClean="0"/>
              <a:t>, </a:t>
            </a:r>
            <a:r>
              <a:rPr lang="ru-RU" u="sng" dirty="0" smtClean="0">
                <a:hlinkClick r:id="rId12" tooltip="ГЭС"/>
              </a:rPr>
              <a:t>ГЭС</a:t>
            </a:r>
            <a:r>
              <a:rPr lang="ru-RU" dirty="0" smtClean="0"/>
              <a:t> и предприятий химической промышленности). Покупка 12 лицензий и обучение 20 сотрудников обошлись в 2 миллиона рублей</a:t>
            </a:r>
            <a:r>
              <a:rPr lang="ru-RU" u="sng" baseline="30000" dirty="0" smtClean="0">
                <a:hlinkClick r:id="rId13"/>
              </a:rPr>
              <a:t>[20]</a:t>
            </a:r>
            <a:r>
              <a:rPr lang="ru-RU" dirty="0" smtClean="0"/>
              <a:t>. </a:t>
            </a:r>
          </a:p>
          <a:p>
            <a:pPr lvl="0"/>
            <a:r>
              <a:rPr lang="ru-RU" dirty="0" smtClean="0"/>
              <a:t>Всемирная организация здравоохранения признала госпиталь МЧС России лучшим среди других полевых госпиталей, работавших на Гаити в районе разрушительного землетрясения. На полную мощность были задействованы реанимационный, операционный, консультационно-диагностический блоки, а также блоки УЗИ, рентгена, ЭКГ и лаборатория крови госпиталя. За время работы медики из министерства здравоохранения</a:t>
            </a:r>
            <a:r>
              <a:rPr lang="ru-RU" u="sng" baseline="30000" dirty="0" smtClean="0">
                <a:hlinkClick r:id="rId14"/>
              </a:rPr>
              <a:t>[21]</a:t>
            </a:r>
            <a:r>
              <a:rPr lang="ru-RU" dirty="0" smtClean="0"/>
              <a:t> в госпитале приняли почти две тысячи пострадавших. </a:t>
            </a:r>
            <a:r>
              <a:rPr lang="ru-RU" u="sng" baseline="30000" dirty="0" smtClean="0">
                <a:hlinkClick r:id="rId15"/>
              </a:rPr>
              <a:t>[22]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57158" y="704088"/>
            <a:ext cx="8286808" cy="6532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   Интересные </a:t>
            </a:r>
            <a:r>
              <a:rPr lang="ru-RU" b="1" dirty="0" smtClean="0">
                <a:solidFill>
                  <a:srgbClr val="C00000"/>
                </a:solidFill>
              </a:rPr>
              <a:t>факты: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Во время </a:t>
            </a:r>
            <a:r>
              <a:rPr lang="ru-RU" u="sng" dirty="0" smtClean="0">
                <a:hlinkClick r:id="rId2" tooltip="Авария на Саяно-Шушенской ГЭС"/>
              </a:rPr>
              <a:t>аварии на Саяно-Шушенской ГЭС</a:t>
            </a:r>
            <a:r>
              <a:rPr lang="ru-RU" dirty="0" smtClean="0"/>
              <a:t> (произошла в 8:13 местного времени) первыми на станцию прибыли расчеты пожарной № 8 МЧС, расположенной в поселке </a:t>
            </a:r>
            <a:r>
              <a:rPr lang="ru-RU" dirty="0" err="1" smtClean="0"/>
              <a:t>Черемушки</a:t>
            </a:r>
            <a:r>
              <a:rPr lang="ru-RU" dirty="0" smtClean="0"/>
              <a:t>.</a:t>
            </a:r>
            <a:r>
              <a:rPr lang="ru-RU" u="sng" baseline="30000" dirty="0" smtClean="0">
                <a:hlinkClick r:id="rId3"/>
              </a:rPr>
              <a:t>[23]</a:t>
            </a:r>
            <a:r>
              <a:rPr lang="ru-RU" dirty="0" smtClean="0"/>
              <a:t> Большая часть пожарных имела опыт работы </a:t>
            </a:r>
            <a:r>
              <a:rPr lang="ru-RU" dirty="0" err="1" smtClean="0"/>
              <a:t>два...четыре</a:t>
            </a:r>
            <a:r>
              <a:rPr lang="ru-RU" dirty="0" smtClean="0"/>
              <a:t> месяца. Через два часа прибывает из Саяногорска группа пожарных, "в обеденное время" прибыли машины спасателей Южно-Сибирского спасательного отряда по Республике Хакасия.</a:t>
            </a:r>
            <a:r>
              <a:rPr lang="ru-RU" u="sng" baseline="30000" dirty="0" smtClean="0">
                <a:hlinkClick r:id="rId4"/>
              </a:rPr>
              <a:t>[24]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Во время </a:t>
            </a:r>
            <a:r>
              <a:rPr lang="ru-RU" u="sng" dirty="0" smtClean="0">
                <a:hlinkClick r:id="rId2" tooltip="Авария на Саяно-Шушенской ГЭС"/>
              </a:rPr>
              <a:t>аварии на Саяно-Шушенской ГЭС</a:t>
            </a:r>
            <a:r>
              <a:rPr lang="ru-RU" dirty="0" smtClean="0"/>
              <a:t> 60 водолазов из МЧС в течение четырех суток не могли </a:t>
            </a:r>
            <a:r>
              <a:rPr lang="ru-RU" dirty="0" err="1" smtClean="0"/>
              <a:t>загерметизировать</a:t>
            </a:r>
            <a:r>
              <a:rPr lang="ru-RU" dirty="0" smtClean="0"/>
              <a:t> отсек, чтобы начать откачку воды. Водолазы из частных структур вшестером за четыре часа справились с задачей</a:t>
            </a:r>
            <a:r>
              <a:rPr lang="ru-RU" u="sng" baseline="30000" dirty="0" smtClean="0">
                <a:hlinkClick r:id="rId5"/>
              </a:rPr>
              <a:t>[25]</a:t>
            </a:r>
            <a:r>
              <a:rPr lang="ru-RU" dirty="0" smtClean="0"/>
              <a:t>. </a:t>
            </a:r>
          </a:p>
          <a:p>
            <a:pPr lvl="0"/>
            <a:r>
              <a:rPr lang="ru-RU" dirty="0" smtClean="0"/>
              <a:t>29 марта 2010 года вертолет МЧС прилетел к метро спустя 30 минут после </a:t>
            </a:r>
            <a:r>
              <a:rPr lang="ru-RU" u="sng" dirty="0" smtClean="0">
                <a:hlinkClick r:id="rId6" tooltip="Взрывы в московском метро (2010)"/>
              </a:rPr>
              <a:t>взрыва в московском метро</a:t>
            </a:r>
            <a:r>
              <a:rPr lang="ru-RU" dirty="0" smtClean="0"/>
              <a:t>, позже автомобилей скорой помощи</a:t>
            </a:r>
            <a:r>
              <a:rPr lang="ru-RU" u="sng" baseline="30000" dirty="0" smtClean="0">
                <a:hlinkClick r:id="rId7"/>
              </a:rPr>
              <a:t>[26]</a:t>
            </a:r>
            <a:r>
              <a:rPr lang="ru-RU" dirty="0" smtClean="0"/>
              <a:t>. </a:t>
            </a:r>
          </a:p>
          <a:p>
            <a:pPr lvl="0"/>
            <a:r>
              <a:rPr lang="ru-RU" dirty="0" smtClean="0"/>
              <a:t>В СМИ со ссылкой на пресс-службу МЧС, которая в пресс-релизах называет всех работников экстренных служб "спасателями"</a:t>
            </a:r>
            <a:r>
              <a:rPr lang="ru-RU" u="sng" baseline="30000" dirty="0" smtClean="0">
                <a:hlinkClick r:id="rId8"/>
              </a:rPr>
              <a:t>[27]</a:t>
            </a:r>
            <a:r>
              <a:rPr lang="ru-RU" dirty="0" smtClean="0"/>
              <a:t>, объявляют, что на место аварии прибыли "спасатели МЧС", при работе на месте пожарной охраны</a:t>
            </a:r>
            <a:r>
              <a:rPr lang="ru-RU" u="sng" baseline="30000" dirty="0" smtClean="0">
                <a:hlinkClick r:id="rId9"/>
              </a:rPr>
              <a:t>[28]</a:t>
            </a:r>
            <a:r>
              <a:rPr lang="ru-RU" u="sng" baseline="30000" dirty="0" smtClean="0">
                <a:hlinkClick r:id="rId10"/>
              </a:rPr>
              <a:t>[29]</a:t>
            </a:r>
            <a:r>
              <a:rPr lang="ru-RU" u="sng" baseline="30000" dirty="0" smtClean="0">
                <a:hlinkClick r:id="rId11"/>
              </a:rPr>
              <a:t>[30]</a:t>
            </a:r>
            <a:r>
              <a:rPr lang="ru-RU" dirty="0" smtClean="0"/>
              <a:t> (в том числе частной), муниципальных и областных служб спасения.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Интересные </a:t>
            </a:r>
            <a:r>
              <a:rPr lang="ru-RU" b="1" dirty="0" smtClean="0">
                <a:solidFill>
                  <a:srgbClr val="C00000"/>
                </a:solidFill>
              </a:rPr>
              <a:t>факты: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Тушение природных пожаров не является законодательно закрепленной функцией МЧС</a:t>
            </a:r>
            <a:r>
              <a:rPr lang="ru-RU" u="sng" baseline="30000" dirty="0" smtClean="0">
                <a:hlinkClick r:id="rId2"/>
              </a:rPr>
              <a:t>[33]</a:t>
            </a:r>
            <a:r>
              <a:rPr lang="ru-RU" dirty="0" smtClean="0"/>
              <a:t>. Однако в результате пропаганды и агитации МЧС большинство граждан считает, что МЧС является главным борцом с лесными пожарами - несмотря на то что абсолютное большинство лесных пожаров тушится работниками лесохозяйственных организаций, а роль МЧС в тушении пожаров на природных территориях незначительна. Статистическая информация о пожарной обстановке в лесах страны, собираемая органами лесного хозяйства, на сайте МЧС появляется раньше, чем на сайте Рослесхоза (а еще несколько лет назад эту информацию вообще можно было получить только в МЧС). Широко распространенное представление о том, что за борьбу с лесными пожарами отвечает в первую очередь МЧС, способствовало разрушению отраслевой (лесной) системы борьбы с лесными пожарами в последние годы</a:t>
            </a:r>
            <a:r>
              <a:rPr lang="ru-RU" u="sng" baseline="30000" dirty="0" smtClean="0">
                <a:hlinkClick r:id="rId3"/>
              </a:rPr>
              <a:t>[34]</a:t>
            </a:r>
            <a:r>
              <a:rPr lang="ru-RU" dirty="0" smtClean="0"/>
              <a:t>. </a:t>
            </a:r>
          </a:p>
          <a:p>
            <a:pPr lvl="0"/>
            <a:r>
              <a:rPr lang="ru-RU" dirty="0" smtClean="0"/>
              <a:t>По утверждению сайта МЧС, входящая в состав МЧС служба психологической поддержки владеет уникальными методиками работы с пострадавшими, позволяющими добиваться хорошего результата даже в ситуациях лингвистической изолированности от основного населения области, в которой осуществляется работа МЧС</a:t>
            </a:r>
            <a:r>
              <a:rPr lang="ru-RU" u="sng" baseline="30000" dirty="0" smtClean="0">
                <a:hlinkClick r:id="rId4"/>
              </a:rPr>
              <a:t>[35]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8599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B050"/>
                </a:solidFill>
                <a:latin typeface="Arial Black" pitchFamily="34" charset="0"/>
              </a:rPr>
              <a:t>         </a:t>
            </a:r>
            <a:r>
              <a:rPr lang="ru-RU" sz="5400" dirty="0" smtClean="0">
                <a:solidFill>
                  <a:srgbClr val="00B050"/>
                </a:solidFill>
                <a:latin typeface="Arial Black" pitchFamily="34" charset="0"/>
              </a:rPr>
              <a:t>4 </a:t>
            </a:r>
            <a:r>
              <a:rPr lang="ru-RU" sz="5400" dirty="0" smtClean="0">
                <a:solidFill>
                  <a:srgbClr val="00B050"/>
                </a:solidFill>
                <a:latin typeface="Arial Black" pitchFamily="34" charset="0"/>
              </a:rPr>
              <a:t>страница</a:t>
            </a:r>
            <a:endParaRPr lang="ru-RU" sz="54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5992"/>
            <a:ext cx="9144000" cy="457200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rgbClr val="C00000"/>
                </a:solidFill>
              </a:rPr>
              <a:t>       </a:t>
            </a:r>
            <a:r>
              <a:rPr lang="ru-RU" sz="4800" dirty="0" smtClean="0">
                <a:ln>
                  <a:solidFill>
                    <a:srgbClr val="00B0F0"/>
                  </a:solidFill>
                </a:ln>
                <a:solidFill>
                  <a:srgbClr val="C00000"/>
                </a:solidFill>
              </a:rPr>
              <a:t>           </a:t>
            </a:r>
          </a:p>
          <a:p>
            <a:r>
              <a:rPr lang="ru-RU" sz="4800" dirty="0" smtClean="0">
                <a:ln>
                  <a:solidFill>
                    <a:srgbClr val="00B0F0"/>
                  </a:solidFill>
                </a:ln>
                <a:solidFill>
                  <a:srgbClr val="C00000"/>
                </a:solidFill>
              </a:rPr>
              <a:t>            </a:t>
            </a:r>
            <a:r>
              <a:rPr lang="ru-RU" sz="6000" dirty="0" smtClean="0">
                <a:ln>
                  <a:solidFill>
                    <a:srgbClr val="00B0F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СОВЕТЫ  </a:t>
            </a:r>
          </a:p>
          <a:p>
            <a:pPr>
              <a:buNone/>
            </a:pPr>
            <a:r>
              <a:rPr lang="ru-RU" sz="6000" dirty="0" smtClean="0">
                <a:ln>
                  <a:solidFill>
                    <a:srgbClr val="00B0F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               от</a:t>
            </a:r>
          </a:p>
          <a:p>
            <a:pPr>
              <a:buNone/>
            </a:pPr>
            <a:r>
              <a:rPr lang="ru-RU" sz="6000" dirty="0" smtClean="0">
                <a:ln>
                  <a:solidFill>
                    <a:srgbClr val="00B0F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             МЧС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мои_док\МАМА\Призентация Добрые советы от МЧС\Добрые советы мчс\опасные шалости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мои_док\МАМА\Призентация Добрые советы от МЧС\Добрые советы мчс\зима, сосульки. гололёд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57269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</a:t>
            </a:r>
            <a:r>
              <a:rPr lang="ru-RU" u="sng" dirty="0" smtClean="0"/>
              <a:t>ЦЕЛЬ: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82429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1) познакомиться   с историей создания МЧС, </a:t>
            </a:r>
          </a:p>
          <a:p>
            <a:r>
              <a:rPr lang="ru-RU" sz="2800" dirty="0" smtClean="0">
                <a:solidFill>
                  <a:schemeClr val="accent1"/>
                </a:solidFill>
              </a:rPr>
              <a:t>    её символикой, основными задачами;</a:t>
            </a:r>
          </a:p>
          <a:p>
            <a:r>
              <a:rPr lang="ru-RU" sz="2800" dirty="0" smtClean="0">
                <a:solidFill>
                  <a:schemeClr val="accent1"/>
                </a:solidFill>
              </a:rPr>
              <a:t>2) развивать  интеллектуальные  способности,</a:t>
            </a:r>
          </a:p>
          <a:p>
            <a:r>
              <a:rPr lang="ru-RU" sz="2800" dirty="0" smtClean="0">
                <a:solidFill>
                  <a:schemeClr val="accent1"/>
                </a:solidFill>
              </a:rPr>
              <a:t>    желание  помогать другим людям, здоровый </a:t>
            </a:r>
          </a:p>
          <a:p>
            <a:r>
              <a:rPr lang="ru-RU" sz="2800" dirty="0" smtClean="0">
                <a:solidFill>
                  <a:schemeClr val="accent1"/>
                </a:solidFill>
              </a:rPr>
              <a:t>    образ жизни;   </a:t>
            </a:r>
          </a:p>
          <a:p>
            <a:r>
              <a:rPr lang="ru-RU" sz="2800" dirty="0" smtClean="0">
                <a:solidFill>
                  <a:schemeClr val="accent1"/>
                </a:solidFill>
              </a:rPr>
              <a:t> 3) воспитывать </a:t>
            </a:r>
            <a:r>
              <a:rPr lang="ru-RU" sz="2800" dirty="0" smtClean="0">
                <a:solidFill>
                  <a:schemeClr val="accent1"/>
                </a:solidFill>
              </a:rPr>
              <a:t>чувство гордости за свою Родину, свой народ.</a:t>
            </a:r>
            <a:r>
              <a:rPr lang="ru-RU" sz="2800" dirty="0" smtClean="0">
                <a:solidFill>
                  <a:schemeClr val="accent1"/>
                </a:solidFill>
              </a:rPr>
              <a:t>.</a:t>
            </a:r>
            <a:endParaRPr lang="ru-RU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D:\мои_док\МАМА\Призентация Добрые советы от МЧС\Добрые советы мчс\на льд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57420" y="-285776"/>
            <a:ext cx="11215767" cy="7143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мои_док\МАМА\Призентация Добрые советы от МЧС\Добрые советы мчс\Праздник без неприятностей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57269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мои_док\МАМА\Призентация Добрые советы от МЧС\Добрые советы мчс\солнце...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3106" y="0"/>
            <a:ext cx="110014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D:\мои_док\МАМА\Призентация Добрые советы от МЧС\Добрые советы мчс\незнакомец - не дру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7386" y="0"/>
            <a:ext cx="10501386" cy="7072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390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</a:t>
            </a:r>
            <a:br>
              <a:rPr lang="ru-RU" dirty="0" smtClean="0"/>
            </a:br>
            <a:r>
              <a:rPr lang="ru-RU" dirty="0" smtClean="0"/>
              <a:t>             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страница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000" dirty="0" smtClean="0"/>
          </a:p>
          <a:p>
            <a:endParaRPr lang="ru-RU" sz="4000" dirty="0" smtClean="0"/>
          </a:p>
          <a:p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Развлекательная</a:t>
            </a:r>
          </a:p>
          <a:p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      (</a:t>
            </a: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игры)</a:t>
            </a: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Ведомственные </a:t>
            </a:r>
            <a:r>
              <a:rPr lang="ru-RU" dirty="0" smtClean="0">
                <a:solidFill>
                  <a:srgbClr val="FF0000"/>
                </a:solidFill>
              </a:rPr>
              <a:t>медали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upload.wikimedia.org/wikipedia/commons/thumb/3/38/MCHS_20.jpg/400px-MCHS_20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928802"/>
            <a:ext cx="600079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ВЫВОДЫ: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</a:rPr>
              <a:t>1) ЧТОБЫ БЫТЬ ЗДОРОВЫМ  НУЖНО СОБЛЮДАТЬ ПРАВИЛА </a:t>
            </a:r>
            <a:r>
              <a:rPr lang="ru-RU" b="1" dirty="0" smtClean="0">
                <a:solidFill>
                  <a:srgbClr val="FF0066"/>
                </a:solidFill>
              </a:rPr>
              <a:t>БЕЗОПАСНОСТИ</a:t>
            </a:r>
            <a:r>
              <a:rPr lang="ru-RU" b="1" dirty="0" smtClean="0">
                <a:solidFill>
                  <a:srgbClr val="FF0066"/>
                </a:solidFill>
              </a:rPr>
              <a:t>;</a:t>
            </a:r>
            <a:endParaRPr lang="ru-RU" dirty="0" smtClean="0">
              <a:solidFill>
                <a:srgbClr val="FF0066"/>
              </a:solidFill>
            </a:endParaRPr>
          </a:p>
          <a:p>
            <a:r>
              <a:rPr lang="ru-RU" b="1" dirty="0" smtClean="0">
                <a:solidFill>
                  <a:srgbClr val="FF0066"/>
                </a:solidFill>
              </a:rPr>
              <a:t>2) В  ТРУДНУЮ МИНУТУ </a:t>
            </a:r>
            <a:r>
              <a:rPr lang="ru-RU" b="1" dirty="0" smtClean="0">
                <a:solidFill>
                  <a:srgbClr val="FF0066"/>
                </a:solidFill>
              </a:rPr>
              <a:t>ОБРАЩАТЬСЯ </a:t>
            </a:r>
            <a:r>
              <a:rPr lang="ru-RU" b="1" dirty="0" smtClean="0">
                <a:solidFill>
                  <a:srgbClr val="FF0066"/>
                </a:solidFill>
              </a:rPr>
              <a:t>К СПАСАТЕЛЯМ  МЧС;</a:t>
            </a:r>
            <a:endParaRPr lang="ru-RU" dirty="0" smtClean="0">
              <a:solidFill>
                <a:srgbClr val="FF0066"/>
              </a:solidFill>
            </a:endParaRPr>
          </a:p>
          <a:p>
            <a:r>
              <a:rPr lang="ru-RU" b="1" dirty="0" smtClean="0">
                <a:solidFill>
                  <a:srgbClr val="FF0066"/>
                </a:solidFill>
              </a:rPr>
              <a:t>3) РАСТИ СИЛЬНЫМИ, СМЕЛЫМИ, ОТВАЖНЫМИ ЛЮДЬМИ, ПОМОГАТЬ ДРУГИМ, ЛЮБИТЬ СВОЮ РОДИНУ;</a:t>
            </a:r>
            <a:endParaRPr lang="ru-RU" dirty="0" smtClean="0">
              <a:solidFill>
                <a:srgbClr val="FF0066"/>
              </a:solidFill>
            </a:endParaRPr>
          </a:p>
          <a:p>
            <a:r>
              <a:rPr lang="ru-RU" b="1" dirty="0" smtClean="0">
                <a:solidFill>
                  <a:srgbClr val="FF0066"/>
                </a:solidFill>
              </a:rPr>
              <a:t>4) </a:t>
            </a:r>
            <a:r>
              <a:rPr lang="ru-RU" b="1" dirty="0" smtClean="0">
                <a:solidFill>
                  <a:srgbClr val="FF0066"/>
                </a:solidFill>
              </a:rPr>
              <a:t>ПОМНИТЬ: НАША </a:t>
            </a:r>
            <a:r>
              <a:rPr lang="ru-RU" b="1" dirty="0" smtClean="0">
                <a:solidFill>
                  <a:srgbClr val="FF0066"/>
                </a:solidFill>
              </a:rPr>
              <a:t>СЧАСТЛИВАЯ ЖИЗНЬ  - В НАШИХ РУКАХ.</a:t>
            </a:r>
            <a:endParaRPr lang="ru-RU" dirty="0" smtClean="0">
              <a:solidFill>
                <a:srgbClr val="FF0066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29654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      СПАСИБО</a:t>
            </a:r>
            <a:b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           за</a:t>
            </a:r>
            <a:b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      УЧАСТИЕ</a:t>
            </a:r>
            <a:b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         </a:t>
            </a:r>
            <a:endParaRPr lang="ru-RU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1 - страница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/>
          </a:solidFill>
        </p:spPr>
        <p:txBody>
          <a:bodyPr/>
          <a:lstStyle/>
          <a:p>
            <a:r>
              <a:rPr lang="ru-RU" dirty="0" smtClean="0"/>
              <a:t>                       </a:t>
            </a:r>
            <a:r>
              <a:rPr lang="ru-RU" sz="6000" dirty="0" smtClean="0"/>
              <a:t>  </a:t>
            </a:r>
          </a:p>
          <a:p>
            <a:r>
              <a:rPr lang="ru-RU" sz="6000" dirty="0" smtClean="0">
                <a:solidFill>
                  <a:srgbClr val="FFFF00"/>
                </a:solidFill>
              </a:rPr>
              <a:t>           1. страница</a:t>
            </a:r>
          </a:p>
          <a:p>
            <a:endParaRPr lang="ru-RU" sz="6000" dirty="0" smtClean="0">
              <a:solidFill>
                <a:srgbClr val="FFFF00"/>
              </a:solidFill>
            </a:endParaRPr>
          </a:p>
          <a:p>
            <a:r>
              <a:rPr lang="ru-RU" sz="6000" dirty="0" smtClean="0">
                <a:solidFill>
                  <a:srgbClr val="FFFF00"/>
                </a:solidFill>
              </a:rPr>
              <a:t>       ИСТОРИЧЕСКАЯ</a:t>
            </a:r>
            <a:endParaRPr lang="ru-RU" sz="6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ИСТОРИЯ  СОЗДАНИЯ   МЧС.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5600" dirty="0" smtClean="0"/>
              <a:t>17 июля 1990 года постановлением Президиума Верховного Совета РСФСР принято решение об образовании Российского корпуса спасателей. </a:t>
            </a:r>
            <a:r>
              <a:rPr lang="ru-RU" sz="5600" u="sng" dirty="0" smtClean="0">
                <a:solidFill>
                  <a:srgbClr val="C00000"/>
                </a:solidFill>
                <a:hlinkClick r:id="rId2" tooltip="27 декабря"/>
              </a:rPr>
              <a:t>27 декабря</a:t>
            </a:r>
            <a:r>
              <a:rPr lang="ru-RU" sz="5600" dirty="0" smtClean="0">
                <a:solidFill>
                  <a:srgbClr val="C00000"/>
                </a:solidFill>
              </a:rPr>
              <a:t> </a:t>
            </a:r>
            <a:r>
              <a:rPr lang="ru-RU" sz="5600" u="sng" dirty="0" smtClean="0">
                <a:solidFill>
                  <a:srgbClr val="C00000"/>
                </a:solidFill>
                <a:hlinkClick r:id="rId3" tooltip="1990 год"/>
              </a:rPr>
              <a:t>1990 года</a:t>
            </a:r>
            <a:r>
              <a:rPr lang="ru-RU" sz="5600" dirty="0" smtClean="0">
                <a:solidFill>
                  <a:srgbClr val="C00000"/>
                </a:solidFill>
              </a:rPr>
              <a:t> </a:t>
            </a:r>
            <a:r>
              <a:rPr lang="ru-RU" sz="5600" dirty="0" smtClean="0"/>
              <a:t>постановлением Совета министров РСФСР № 606 образован Российский корпус спасателей (РКС) Эта дата считается основанием МЧС России. 17 апреля 1991 года Президиум Верховного Совета утвердил назначение руководителем </a:t>
            </a:r>
            <a:r>
              <a:rPr lang="ru-RU" sz="5600" u="sng" dirty="0" smtClean="0">
                <a:hlinkClick r:id="rId4" tooltip="Шойгу, Сергей Кужугетович"/>
              </a:rPr>
              <a:t>Сергея Шойгу</a:t>
            </a:r>
            <a:r>
              <a:rPr lang="ru-RU" sz="5600" dirty="0" smtClean="0"/>
              <a:t>. Впоследствии РКС переименован в Государственный Комитет по чрезвычайным ситуациям (ГКЧС).</a:t>
            </a:r>
          </a:p>
          <a:p>
            <a:r>
              <a:rPr lang="ru-RU" sz="5600" i="1" u="sng" dirty="0" smtClean="0">
                <a:solidFill>
                  <a:srgbClr val="C00000"/>
                </a:solidFill>
                <a:hlinkClick r:id="rId5" tooltip="19 ноября"/>
              </a:rPr>
              <a:t>19 ноября</a:t>
            </a:r>
            <a:r>
              <a:rPr lang="ru-RU" sz="5600" i="1" dirty="0" smtClean="0">
                <a:solidFill>
                  <a:srgbClr val="C00000"/>
                </a:solidFill>
              </a:rPr>
              <a:t> </a:t>
            </a:r>
            <a:r>
              <a:rPr lang="ru-RU" sz="5600" i="1" u="sng" dirty="0" smtClean="0">
                <a:solidFill>
                  <a:srgbClr val="C00000"/>
                </a:solidFill>
                <a:hlinkClick r:id="rId6" tooltip="1991 год"/>
              </a:rPr>
              <a:t>1991 года</a:t>
            </a:r>
            <a:r>
              <a:rPr lang="ru-RU" sz="5600" i="1" dirty="0" smtClean="0"/>
              <a:t>, на базе Государственного комитета РСФСР по чрезвычайным ситуациям и Штаба гражданской обороны РСФСР, был образован Государственный комитет по делам гражданской обороны, чрезвычайным ситуациям и ликвидации последствий стихийных бедствий при Президенте РСФСР.</a:t>
            </a:r>
            <a:endParaRPr lang="ru-RU" sz="5600" dirty="0" smtClean="0"/>
          </a:p>
          <a:p>
            <a:r>
              <a:rPr lang="ru-RU" sz="5600" u="sng" dirty="0" smtClean="0">
                <a:hlinkClick r:id="rId7" tooltip="30 сентября"/>
              </a:rPr>
              <a:t>30 сентября</a:t>
            </a:r>
            <a:r>
              <a:rPr lang="ru-RU" sz="5600" dirty="0" smtClean="0"/>
              <a:t> </a:t>
            </a:r>
            <a:r>
              <a:rPr lang="ru-RU" sz="5600" u="sng" dirty="0" smtClean="0">
                <a:hlinkClick r:id="rId8" tooltip="1992 год"/>
              </a:rPr>
              <a:t>1992 года</a:t>
            </a:r>
            <a:r>
              <a:rPr lang="ru-RU" sz="5600" dirty="0" smtClean="0"/>
              <a:t>, </a:t>
            </a:r>
            <a:r>
              <a:rPr lang="ru-RU" sz="5600" i="1" dirty="0" smtClean="0"/>
              <a:t>Государственный комитет по делам гражданской обороны, чрезвычайным ситуациям и ликвидации последствий стихийных бедствий при Президенте РСФСР</a:t>
            </a:r>
            <a:r>
              <a:rPr lang="ru-RU" sz="5600" dirty="0" smtClean="0"/>
              <a:t> был реорганизован в </a:t>
            </a:r>
            <a:r>
              <a:rPr lang="ru-RU" sz="5600" i="1" dirty="0" smtClean="0"/>
              <a:t>Государственный комитет Российской Федерации по делам гражданской обороны, чрезвычайным ситуациям и ликвидации последствий стихийных бедствий</a:t>
            </a:r>
            <a:r>
              <a:rPr lang="ru-RU" sz="5600" dirty="0" smtClean="0"/>
              <a:t>.</a:t>
            </a:r>
            <a:r>
              <a:rPr lang="ru-RU" sz="5600" baseline="30000" dirty="0" smtClean="0"/>
              <a:t>[</a:t>
            </a:r>
            <a:r>
              <a:rPr lang="ru-RU" sz="5600" dirty="0" smtClean="0"/>
              <a:t> В него были включены контрольно–спасательные пункты </a:t>
            </a:r>
            <a:r>
              <a:rPr lang="ru-RU" sz="5600" u="sng" dirty="0" smtClean="0">
                <a:hlinkClick r:id="rId9" tooltip="ВЦСПС"/>
              </a:rPr>
              <a:t>ВЦСПС</a:t>
            </a:r>
            <a:r>
              <a:rPr lang="ru-RU" sz="5600" dirty="0" smtClean="0"/>
              <a:t> (созданы в 1958 году) и контрольно-спасательные службы </a:t>
            </a:r>
            <a:r>
              <a:rPr lang="ru-RU" sz="5600" u="sng" dirty="0" smtClean="0">
                <a:hlinkClick r:id="rId9" tooltip="ВЦСПС"/>
              </a:rPr>
              <a:t>ВЦСПС</a:t>
            </a:r>
            <a:r>
              <a:rPr lang="ru-RU" sz="5600" dirty="0" smtClean="0"/>
              <a:t>, созданные на 15 лет позже. </a:t>
            </a:r>
          </a:p>
          <a:p>
            <a:r>
              <a:rPr lang="ru-RU" sz="5600" u="sng" dirty="0" smtClean="0">
                <a:solidFill>
                  <a:srgbClr val="C00000"/>
                </a:solidFill>
                <a:hlinkClick r:id="rId10" tooltip="10 января"/>
              </a:rPr>
              <a:t>10 января</a:t>
            </a:r>
            <a:r>
              <a:rPr lang="ru-RU" sz="5600" dirty="0" smtClean="0">
                <a:solidFill>
                  <a:srgbClr val="C00000"/>
                </a:solidFill>
              </a:rPr>
              <a:t> </a:t>
            </a:r>
            <a:r>
              <a:rPr lang="ru-RU" sz="5600" u="sng" dirty="0" smtClean="0">
                <a:solidFill>
                  <a:srgbClr val="C00000"/>
                </a:solidFill>
                <a:hlinkClick r:id="rId11" tooltip="1994 год"/>
              </a:rPr>
              <a:t>1994 года</a:t>
            </a:r>
            <a:r>
              <a:rPr lang="ru-RU" sz="5600" dirty="0" smtClean="0"/>
              <a:t>, </a:t>
            </a:r>
            <a:r>
              <a:rPr lang="ru-RU" sz="5600" i="1" dirty="0" smtClean="0"/>
              <a:t>Государственный комитет Российской Федерации по делам гражданской обороны, чрезвычайным ситуациям и ликвидации последствий стихийных бедствий</a:t>
            </a:r>
            <a:r>
              <a:rPr lang="ru-RU" sz="5600" dirty="0" smtClean="0"/>
              <a:t> был преобразован в Министерство Российской Федерации по делам гражданской обороны, чрезвычайным ситуациям и ликвидации последствий стихийных бедствий (МЧС России). Возглавил новое министерство </a:t>
            </a:r>
            <a:r>
              <a:rPr lang="ru-RU" sz="6400" u="sng" dirty="0" smtClean="0">
                <a:solidFill>
                  <a:srgbClr val="C00000"/>
                </a:solidFill>
                <a:hlinkClick r:id="rId4" tooltip="Шойгу, Сергей Кужугетович"/>
              </a:rPr>
              <a:t>Сергей </a:t>
            </a:r>
            <a:r>
              <a:rPr lang="ru-RU" sz="6400" u="sng" dirty="0" err="1" smtClean="0">
                <a:solidFill>
                  <a:srgbClr val="C00000"/>
                </a:solidFill>
                <a:hlinkClick r:id="rId4" tooltip="Шойгу, Сергей Кужугетович"/>
              </a:rPr>
              <a:t>Кужугетович</a:t>
            </a:r>
            <a:r>
              <a:rPr lang="ru-RU" sz="6400" u="sng" dirty="0" smtClean="0">
                <a:solidFill>
                  <a:srgbClr val="C00000"/>
                </a:solidFill>
                <a:hlinkClick r:id="rId4" tooltip="Шойгу, Сергей Кужугетович"/>
              </a:rPr>
              <a:t> Шойгу</a:t>
            </a:r>
            <a:r>
              <a:rPr lang="ru-RU" sz="6400" dirty="0" smtClean="0"/>
              <a:t>, который остаётся в этой должности и в настоящее время.</a:t>
            </a:r>
          </a:p>
          <a:p>
            <a:r>
              <a:rPr lang="ru-RU" sz="6400" dirty="0" smtClean="0">
                <a:solidFill>
                  <a:srgbClr val="C00000"/>
                </a:solidFill>
              </a:rPr>
              <a:t>27декабря – в 1995году Указом Президента РФ объявлен Днём спасателя Российской Федерации.</a:t>
            </a:r>
          </a:p>
          <a:p>
            <a:r>
              <a:rPr lang="ru-RU" sz="6400" dirty="0" smtClean="0"/>
              <a:t>Январь 2002 года, 278 тысяч сотрудников Государственной противопожарной службы вошли в состав МЧС, имевшее до этого численность 70 тысяч сотрудников.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</a:t>
            </a:r>
            <a:r>
              <a:rPr lang="ru-RU" b="1" u="sng" dirty="0" smtClean="0">
                <a:solidFill>
                  <a:srgbClr val="FF0000"/>
                </a:solidFill>
              </a:rPr>
              <a:t>Общая </a:t>
            </a:r>
            <a:r>
              <a:rPr lang="ru-RU" b="1" u="sng" dirty="0" smtClean="0">
                <a:solidFill>
                  <a:srgbClr val="FF0000"/>
                </a:solidFill>
              </a:rPr>
              <a:t>информация</a:t>
            </a:r>
            <a:endParaRPr lang="ru-RU" u="sng" dirty="0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Дата </a:t>
            </a:r>
            <a:r>
              <a:rPr lang="ru-RU" b="1" dirty="0" smtClean="0"/>
              <a:t>создания</a:t>
            </a:r>
            <a:endParaRPr lang="ru-RU" dirty="0" smtClean="0"/>
          </a:p>
          <a:p>
            <a:r>
              <a:rPr lang="ru-RU" dirty="0" smtClean="0">
                <a:hlinkClick r:id="rId2" tooltip="27 декабря"/>
              </a:rPr>
              <a:t>27 декабря</a:t>
            </a:r>
            <a:r>
              <a:rPr lang="ru-RU" dirty="0" smtClean="0"/>
              <a:t> </a:t>
            </a:r>
            <a:r>
              <a:rPr lang="ru-RU" dirty="0" smtClean="0">
                <a:hlinkClick r:id="rId3" tooltip="1990"/>
              </a:rPr>
              <a:t>1990</a:t>
            </a:r>
            <a:r>
              <a:rPr lang="ru-RU" dirty="0" smtClean="0"/>
              <a:t> года</a:t>
            </a:r>
          </a:p>
          <a:p>
            <a:r>
              <a:rPr lang="ru-RU" b="1" dirty="0" smtClean="0"/>
              <a:t>Предшествующее ведомство</a:t>
            </a:r>
            <a:endParaRPr lang="ru-RU" dirty="0" smtClean="0"/>
          </a:p>
          <a:p>
            <a:r>
              <a:rPr lang="ru-RU" dirty="0" smtClean="0"/>
              <a:t>Государственный комитет Российской Федерации по делам гражданской обороны, чрезвычайным ситуациям и ликвидации последствий стихийных бедствий</a:t>
            </a:r>
          </a:p>
          <a:p>
            <a:r>
              <a:rPr lang="ru-RU" b="1" dirty="0" smtClean="0"/>
              <a:t>Руководство деятельностью осуществляет</a:t>
            </a:r>
            <a:endParaRPr lang="ru-RU" dirty="0" smtClean="0"/>
          </a:p>
          <a:p>
            <a:r>
              <a:rPr lang="ru-RU" dirty="0" smtClean="0">
                <a:hlinkClick r:id="rId4" tooltip="Президент РФ"/>
              </a:rPr>
              <a:t>Президент РФ</a:t>
            </a:r>
            <a:endParaRPr lang="ru-RU" dirty="0" smtClean="0"/>
          </a:p>
          <a:p>
            <a:r>
              <a:rPr lang="ru-RU" b="1" dirty="0" smtClean="0"/>
              <a:t>Штаб-квартира</a:t>
            </a:r>
            <a:endParaRPr lang="ru-RU" dirty="0" smtClean="0"/>
          </a:p>
          <a:p>
            <a:r>
              <a:rPr lang="ru-RU" dirty="0" smtClean="0"/>
              <a:t>109012 </a:t>
            </a:r>
            <a:r>
              <a:rPr lang="ru-RU" dirty="0" smtClean="0">
                <a:hlinkClick r:id="rId5" tooltip="Москва"/>
              </a:rPr>
              <a:t>Москва</a:t>
            </a:r>
            <a:r>
              <a:rPr lang="ru-RU" dirty="0" smtClean="0"/>
              <a:t>, </a:t>
            </a:r>
            <a:r>
              <a:rPr lang="ru-RU" dirty="0" smtClean="0">
                <a:hlinkClick r:id="rId6" tooltip="Театральный (страница отсутствует)"/>
              </a:rPr>
              <a:t>Театральный</a:t>
            </a:r>
            <a:r>
              <a:rPr lang="ru-RU" dirty="0" smtClean="0"/>
              <a:t> </a:t>
            </a:r>
            <a:r>
              <a:rPr lang="ru-RU" dirty="0" err="1" smtClean="0"/>
              <a:t>пр</a:t>
            </a:r>
            <a:r>
              <a:rPr lang="ru-RU" dirty="0" smtClean="0"/>
              <a:t>, д. 3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  </a:t>
            </a:r>
            <a:r>
              <a:rPr lang="ru-RU" u="sng" dirty="0" smtClean="0">
                <a:solidFill>
                  <a:srgbClr val="00B050"/>
                </a:solidFill>
                <a:latin typeface="Arial Black" pitchFamily="34" charset="0"/>
              </a:rPr>
              <a:t>Основные задачи МЧС</a:t>
            </a:r>
            <a:endParaRPr lang="ru-RU" u="sng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В каждой области, в каждом городе и районе есть свое МЧС России, </a:t>
            </a:r>
            <a:r>
              <a:rPr lang="ru-RU" u="sng" dirty="0" smtClean="0"/>
              <a:t>призванное решать задачи преимущественно мирного времени</a:t>
            </a:r>
            <a:r>
              <a:rPr lang="ru-RU" dirty="0" smtClean="0"/>
              <a:t>: участвовать в аварийно-спасательных работах, локализации и ликвидации чрезвычайных ситуаций природного и техногенного характера, эвакуировать пострадавшее население, обеспечивать людей продовольствием, а также предметами первой необходимости: участвовать в аварийно-спасательных работах. Вместе с тем на МЧС </a:t>
            </a:r>
            <a:r>
              <a:rPr lang="ru-RU" u="sng" dirty="0" smtClean="0"/>
              <a:t>возложены задачи и военного времени</a:t>
            </a:r>
            <a:r>
              <a:rPr lang="ru-RU" dirty="0" smtClean="0"/>
              <a:t>: радиационная, химическая и бактериологическая разведка, эвакуационные мероприятия, пиротехнические работы….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Arial Black" pitchFamily="34" charset="0"/>
              </a:rPr>
              <a:t>  СЕРГЕЙ  КУЖУГЕТОВИЧ  ШОЙГУ   </a:t>
            </a:r>
            <a:r>
              <a:rPr lang="ru-RU" sz="2000" dirty="0" smtClean="0"/>
              <a:t>–   МИНИСТР   РОССИЙСКОЙ ФЕДЕРАЦИИ__ по делам гражданской обороны, чрезвычайным ситуациям</a:t>
            </a:r>
            <a:br>
              <a:rPr lang="ru-RU" sz="2000" dirty="0" smtClean="0"/>
            </a:br>
            <a:r>
              <a:rPr lang="ru-RU" sz="2000" dirty="0" smtClean="0"/>
              <a:t>                  и ликвидациям последствий стихийных бедствий.  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 </a:t>
            </a:r>
          </a:p>
        </p:txBody>
      </p:sp>
      <p:pic>
        <p:nvPicPr>
          <p:cNvPr id="6" name="Рисунок 5" descr="http://upload.wikimedia.org/wikipedia/commons/thumb/1/14/EMERCOM_Minister_Sergei_Shoigu.jpg/220px-EMERCOM_Minister_Sergei_Shoigu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50" y="2025650"/>
            <a:ext cx="20955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507207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4" tooltip="Шойгу, Сергей Кужугетович"/>
              </a:rPr>
              <a:t>Шойгу Сергей </a:t>
            </a:r>
            <a:r>
              <a:rPr lang="ru-RU" u="sng" dirty="0" err="1">
                <a:hlinkClick r:id="rId4" tooltip="Шойгу, Сергей Кужугетович"/>
              </a:rPr>
              <a:t>Кужугетович</a:t>
            </a:r>
            <a:r>
              <a:rPr lang="ru-RU" dirty="0"/>
              <a:t> (с </a:t>
            </a:r>
            <a:r>
              <a:rPr lang="ru-RU" u="sng" dirty="0">
                <a:hlinkClick r:id="rId5" tooltip="20 января"/>
              </a:rPr>
              <a:t>20 января</a:t>
            </a:r>
            <a:r>
              <a:rPr lang="ru-RU" dirty="0"/>
              <a:t> </a:t>
            </a:r>
            <a:r>
              <a:rPr lang="ru-RU" u="sng" dirty="0">
                <a:hlinkClick r:id="rId6" tooltip="1994"/>
              </a:rPr>
              <a:t>1994</a:t>
            </a:r>
            <a:r>
              <a:rPr lang="ru-RU" dirty="0"/>
              <a:t>, № 171), </a:t>
            </a:r>
            <a:r>
              <a:rPr lang="ru-RU" u="sng" dirty="0">
                <a:hlinkClick r:id="rId7" tooltip="Генерал армии"/>
              </a:rPr>
              <a:t>генерал армии</a:t>
            </a: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hlinkClick r:id="rId2" tooltip="Сергей Шойгу"/>
              </a:rPr>
              <a:t>Сергей </a:t>
            </a:r>
            <a:r>
              <a:rPr lang="ru-RU" u="sng" dirty="0" smtClean="0">
                <a:hlinkClick r:id="rId2" tooltip="Сергей Шойгу"/>
              </a:rPr>
              <a:t>Шойгу</a:t>
            </a:r>
            <a:r>
              <a:rPr lang="ru-RU" u="sng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 smtClean="0"/>
              <a:t>«Мы </a:t>
            </a:r>
            <a:r>
              <a:rPr lang="ru-RU" sz="2800" dirty="0" smtClean="0"/>
              <a:t>не собирались создавать министерство в том виде, в котором оно существует сейчас. Планировали отряд численностью примерно в пятьсот человек, состоящий из очень хорошо образованных, подготовленных и оснащенных профессионалов, которые могли бы реагировать на серьезные чрезвычайные ситуации вроде Чернобыля или землетрясения в </a:t>
            </a:r>
            <a:r>
              <a:rPr lang="ru-RU" sz="2800" dirty="0" smtClean="0"/>
              <a:t>Спитаке».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443942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Arial Black" pitchFamily="34" charset="0"/>
              </a:rPr>
              <a:t>« Мы помогаем всем вне зависимости от политических взглядов, национальности, вероисповедания. Но свою работу считаем успешной, если благодаря нашим действиям удалось спасти  человека – одного, двух, сто – не имеет значения. Ради их жизней мы работаем и живём»      С.Г.Шойгу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29264"/>
            <a:ext cx="8229600" cy="8953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«Азбука  безопасности» Москва 2003г.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303</TotalTime>
  <Words>1106</Words>
  <Application>Microsoft Office PowerPoint</Application>
  <PresentationFormat>Экран (4:3)</PresentationFormat>
  <Paragraphs>92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       «МЧС – ОПОРА И        НАДЕЖДА  РОССИИ!»</vt:lpstr>
      <vt:lpstr>                  ЦЕЛЬ:</vt:lpstr>
      <vt:lpstr>                    1 - страница</vt:lpstr>
      <vt:lpstr>ИСТОРИЯ  СОЗДАНИЯ   МЧС.</vt:lpstr>
      <vt:lpstr>        Общая информация</vt:lpstr>
      <vt:lpstr>  Основные задачи МЧС</vt:lpstr>
      <vt:lpstr>  СЕРГЕЙ  КУЖУГЕТОВИЧ  ШОЙГУ   –   МИНИСТР   РОССИЙСКОЙ ФЕДЕРАЦИИ__ по делам гражданской обороны, чрезвычайным ситуациям                   и ликвидациям последствий стихийных бедствий.  </vt:lpstr>
      <vt:lpstr>Сергей Шойгу:</vt:lpstr>
      <vt:lpstr>« Мы помогаем всем вне зависимости от политических взглядов, национальности, вероисповедания. Но свою работу считаем успешной, если благодаря нашим действиям удалось спасти  человека – одного, двух, сто – не имеет значения. Ради их жизней мы работаем и живём»      С.Г.Шойгу</vt:lpstr>
      <vt:lpstr>            2 страница </vt:lpstr>
      <vt:lpstr>Министерство имеет флаг и геральдический знак-эмблему, утверждённые                                                      Указом Президента РФ      </vt:lpstr>
      <vt:lpstr>            Автомобиль МЧС </vt:lpstr>
      <vt:lpstr>                3  СТРАНИЦА</vt:lpstr>
      <vt:lpstr>        Интересные факты:</vt:lpstr>
      <vt:lpstr>        Интересные факты:</vt:lpstr>
      <vt:lpstr>           Интересные факты:</vt:lpstr>
      <vt:lpstr>         4 страница</vt:lpstr>
      <vt:lpstr>Слайд 18</vt:lpstr>
      <vt:lpstr>Слайд 19</vt:lpstr>
      <vt:lpstr>Слайд 20</vt:lpstr>
      <vt:lpstr>Слайд 21</vt:lpstr>
      <vt:lpstr>Слайд 22</vt:lpstr>
      <vt:lpstr>Слайд 23</vt:lpstr>
      <vt:lpstr>                           5.  страница</vt:lpstr>
      <vt:lpstr>      Ведомственные медали</vt:lpstr>
      <vt:lpstr>   ВЫВОДЫ:</vt:lpstr>
      <vt:lpstr>      СПАСИБО            за       УЧАСТИЕ         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«МЧС – ОПОРА И        НАДЕЖДА  РОССИИ!»</dc:title>
  <dc:creator>User</dc:creator>
  <cp:lastModifiedBy>User</cp:lastModifiedBy>
  <cp:revision>33</cp:revision>
  <dcterms:created xsi:type="dcterms:W3CDTF">2011-12-18T16:42:50Z</dcterms:created>
  <dcterms:modified xsi:type="dcterms:W3CDTF">2012-01-05T19:16:21Z</dcterms:modified>
</cp:coreProperties>
</file>