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2" r:id="rId6"/>
    <p:sldId id="263" r:id="rId7"/>
    <p:sldId id="281" r:id="rId8"/>
    <p:sldId id="266" r:id="rId9"/>
    <p:sldId id="268" r:id="rId10"/>
    <p:sldId id="277" r:id="rId11"/>
    <p:sldId id="269" r:id="rId12"/>
    <p:sldId id="270" r:id="rId13"/>
    <p:sldId id="279" r:id="rId14"/>
    <p:sldId id="273" r:id="rId15"/>
    <p:sldId id="274" r:id="rId16"/>
    <p:sldId id="283" r:id="rId17"/>
    <p:sldId id="275" r:id="rId18"/>
    <p:sldId id="282" r:id="rId19"/>
    <p:sldId id="284" r:id="rId20"/>
    <p:sldId id="28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4" autoAdjust="0"/>
    <p:restoredTop sz="94667" autoAdjust="0"/>
  </p:normalViewPr>
  <p:slideViewPr>
    <p:cSldViewPr>
      <p:cViewPr varScale="1">
        <p:scale>
          <a:sx n="101" d="100"/>
          <a:sy n="101" d="100"/>
        </p:scale>
        <p:origin x="-1506" y="-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5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40D887F-40D6-4AE8-920B-23F07718D2AB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1B7C488-5884-478D-97F9-245C0380B4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0057F73-7CA7-4B23-BFB1-239B376556F6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47A73-3137-4F97-B6CA-F737DD049054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11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A23D4-FD58-4F60-8116-C7092CC377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8DEA2-402D-4E95-A2BA-F22FFCBB24D8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2FDC3-795F-4D82-B4A2-16C32E3E2F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ECD85-184C-49B8-B258-54A4139ADDFC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1B5CD-1631-478E-9F71-42B4C3CF99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BD2CD-2928-4F20-AA12-4F61899B5304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12693-5EF0-4CBA-82EE-CD94F1B2EF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475A5-0E15-4F0C-8BBC-B98A26265DCD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388C8-C21A-4461-899C-F8086604D1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4A21D-A1B7-4DED-8913-2261910F67F2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C5D35-2DE7-4870-87A8-EE836C80AA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C60B8-CC98-4D06-9B64-6112BFF57BCE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84D21-C4F3-4E94-8CDF-AA9819074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AD09A-08CC-489D-B6A4-A9F2784C4778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51C4A-7D48-4F3D-B473-2B7D0CA363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D2E7F-2990-4C61-8ACB-48F606F4615B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A4393-7AEE-49EA-91FE-595274E78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DD848-84CC-45A2-B2DD-B7AF00B473F4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80233-94D3-4232-BB81-43A1F572CF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986C2-F8FA-4B9F-929A-7D71D5466465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788C7-47BB-4364-91BE-F023E63FB2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13DDA2-6D43-4BA6-A6C4-ECB83E6AD6AA}" type="datetimeFigureOut">
              <a:rPr lang="ru-RU"/>
              <a:pPr>
                <a:defRPr/>
              </a:pPr>
              <a:t>03.05.2012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375241-FF16-44D6-8A97-D37A019AA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grpSp>
          <p:nvGrpSpPr>
            <p:cNvPr id="12" name="Полилиния 11"/>
            <p:cNvGrpSpPr>
              <a:grpSpLocks/>
            </p:cNvGrpSpPr>
            <p:nvPr/>
          </p:nvGrpSpPr>
          <p:grpSpPr bwMode="auto">
            <a:xfrm>
              <a:off x="-6124" y="-10242"/>
              <a:ext cx="9137904" cy="1048512"/>
              <a:chOff x="-6096" y="-24384"/>
              <a:chExt cx="9137904" cy="1048512"/>
            </a:xfrm>
          </p:grpSpPr>
          <p:pic>
            <p:nvPicPr>
              <p:cNvPr id="1034" name="Полилиния 11"/>
              <p:cNvPicPr>
                <a:picLocks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-6096" y="-24384"/>
                <a:ext cx="9137904" cy="1048512"/>
              </a:xfrm>
              <a:prstGeom prst="rect">
                <a:avLst/>
              </a:prstGeom>
              <a:noFill/>
            </p:spPr>
          </p:pic>
          <p:sp>
            <p:nvSpPr>
              <p:cNvPr id="1035" name="Text Box 11"/>
              <p:cNvSpPr txBox="1">
                <a:spLocks noChangeArrowheads="1"/>
              </p:cNvSpPr>
              <p:nvPr/>
            </p:nvSpPr>
            <p:spPr bwMode="auto">
              <a:xfrm rot="21435692">
                <a:off x="-29294" y="421671"/>
                <a:ext cx="0" cy="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nstantia" pitchFamily="18" charset="0"/>
                </a:endParaRPr>
              </a:p>
            </p:txBody>
          </p:sp>
        </p:grp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5" r:id="rId2"/>
    <p:sldLayoutId id="2147483997" r:id="rId3"/>
    <p:sldLayoutId id="2147483994" r:id="rId4"/>
    <p:sldLayoutId id="2147483993" r:id="rId5"/>
    <p:sldLayoutId id="2147483992" r:id="rId6"/>
    <p:sldLayoutId id="2147483991" r:id="rId7"/>
    <p:sldLayoutId id="2147483990" r:id="rId8"/>
    <p:sldLayoutId id="2147483998" r:id="rId9"/>
    <p:sldLayoutId id="2147483989" r:id="rId10"/>
    <p:sldLayoutId id="214748398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280988" y="781050"/>
            <a:ext cx="8729662" cy="2492375"/>
          </a:xfrm>
        </p:spPr>
      </p:pic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ru-RU" smtClean="0"/>
              <a:t>Занятие 5</a:t>
            </a:r>
          </a:p>
          <a:p>
            <a:pPr marR="0"/>
            <a:r>
              <a:rPr lang="ru-RU" smtClean="0"/>
              <a:t>Педагог- психолог</a:t>
            </a:r>
          </a:p>
          <a:p>
            <a:pPr marR="0"/>
            <a:r>
              <a:rPr lang="ru-RU" smtClean="0"/>
              <a:t>Васютина Т.В.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smtClean="0"/>
              <a:t>	Двигательные упражнение</a:t>
            </a:r>
          </a:p>
        </p:txBody>
      </p:sp>
      <p:sp>
        <p:nvSpPr>
          <p:cNvPr id="24578" name="Текст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r>
              <a:rPr lang="ru-RU" smtClean="0"/>
              <a:t>Упражнение 3</a:t>
            </a:r>
          </a:p>
        </p:txBody>
      </p:sp>
      <p:sp>
        <p:nvSpPr>
          <p:cNvPr id="24579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r>
              <a:rPr lang="ru-RU" smtClean="0"/>
              <a:t>Упражнение 4</a:t>
            </a:r>
          </a:p>
        </p:txBody>
      </p:sp>
      <p:pic>
        <p:nvPicPr>
          <p:cNvPr id="24580" name="Содержимое 6" descr="DSCN0039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035050" y="2514600"/>
            <a:ext cx="2884488" cy="3846513"/>
          </a:xfrm>
        </p:spPr>
      </p:pic>
      <p:pic>
        <p:nvPicPr>
          <p:cNvPr id="24581" name="Содержимое 7" descr="DSCN0048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5222875" y="2514600"/>
            <a:ext cx="2886075" cy="38465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1071563" y="928688"/>
            <a:ext cx="2357437" cy="747712"/>
          </a:xfrm>
        </p:spPr>
        <p:txBody>
          <a:bodyPr/>
          <a:lstStyle/>
          <a:p>
            <a:r>
              <a:rPr lang="ru-RU" sz="3600" b="1" i="1" smtClean="0">
                <a:solidFill>
                  <a:srgbClr val="7030A0"/>
                </a:solidFill>
              </a:rPr>
              <a:t>Это интересно</a:t>
            </a:r>
            <a:r>
              <a:rPr lang="ru-RU" sz="3600" smtClean="0"/>
              <a:t>.</a:t>
            </a:r>
          </a:p>
        </p:txBody>
      </p:sp>
      <p:sp>
        <p:nvSpPr>
          <p:cNvPr id="25602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sz="2800" b="1" smtClean="0">
                <a:solidFill>
                  <a:srgbClr val="0070C0"/>
                </a:solidFill>
              </a:rPr>
              <a:t>Ведущая деятельность в раннем возрасте – предметная</a:t>
            </a:r>
            <a:r>
              <a:rPr lang="ru-RU" sz="2800" smtClean="0">
                <a:solidFill>
                  <a:srgbClr val="0070C0"/>
                </a:solidFill>
              </a:rPr>
              <a:t>.</a:t>
            </a:r>
          </a:p>
          <a:p>
            <a:endParaRPr lang="ru-RU" sz="2800" smtClean="0"/>
          </a:p>
          <a:p>
            <a:r>
              <a:rPr lang="ru-RU" sz="2800" b="1" smtClean="0">
                <a:solidFill>
                  <a:srgbClr val="7030A0"/>
                </a:solidFill>
              </a:rPr>
              <a:t>Ведущая психическая функция - восприятие</a:t>
            </a:r>
          </a:p>
        </p:txBody>
      </p:sp>
      <p:pic>
        <p:nvPicPr>
          <p:cNvPr id="25603" name="Содержимое 4" descr="DSCN0119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416425" y="1676400"/>
            <a:ext cx="3429000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smtClean="0"/>
              <a:t>		Работа с мячом</a:t>
            </a:r>
          </a:p>
        </p:txBody>
      </p:sp>
      <p:sp>
        <p:nvSpPr>
          <p:cNvPr id="26626" name="Текст 6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r>
              <a:rPr lang="ru-RU" smtClean="0"/>
              <a:t>	Упражнение 1</a:t>
            </a:r>
          </a:p>
        </p:txBody>
      </p:sp>
      <p:sp>
        <p:nvSpPr>
          <p:cNvPr id="26627" name="Текст 7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r>
              <a:rPr lang="ru-RU" smtClean="0"/>
              <a:t>	Упражнение 2</a:t>
            </a:r>
          </a:p>
        </p:txBody>
      </p:sp>
      <p:pic>
        <p:nvPicPr>
          <p:cNvPr id="26628" name="Содержимое 4" descr="DSCN0085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035050" y="2514600"/>
            <a:ext cx="2884488" cy="3846513"/>
          </a:xfrm>
        </p:spPr>
      </p:pic>
      <p:pic>
        <p:nvPicPr>
          <p:cNvPr id="26629" name="Содержимое 5" descr="DSCN0088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5219700" y="2492375"/>
            <a:ext cx="2886075" cy="38465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		Основная часть</a:t>
            </a: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smtClean="0">
                <a:solidFill>
                  <a:srgbClr val="00B050"/>
                </a:solidFill>
              </a:rPr>
              <a:t>Ранний возраст – самое благоприятное время для сенсорного воспитания, без которого невозможно нормальное формирование умственных способностей ребёнка</a:t>
            </a:r>
            <a:r>
              <a:rPr lang="ru-RU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smtClean="0"/>
              <a:t>		Работа за столом	</a:t>
            </a:r>
          </a:p>
        </p:txBody>
      </p:sp>
      <p:sp>
        <p:nvSpPr>
          <p:cNvPr id="28674" name="Текст 6"/>
          <p:cNvSpPr>
            <a:spLocks noGrp="1"/>
          </p:cNvSpPr>
          <p:nvPr>
            <p:ph type="body" idx="1"/>
          </p:nvPr>
        </p:nvSpPr>
        <p:spPr>
          <a:xfrm>
            <a:off x="428625" y="1928813"/>
            <a:ext cx="4040188" cy="658812"/>
          </a:xfrm>
        </p:spPr>
        <p:txBody>
          <a:bodyPr/>
          <a:lstStyle/>
          <a:p>
            <a:r>
              <a:rPr lang="ru-RU" smtClean="0"/>
              <a:t>	Упражнение 1</a:t>
            </a:r>
          </a:p>
        </p:txBody>
      </p:sp>
      <p:sp>
        <p:nvSpPr>
          <p:cNvPr id="28675" name="Текст 7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r>
              <a:rPr lang="ru-RU" smtClean="0"/>
              <a:t>	Упражнение 2</a:t>
            </a:r>
          </a:p>
        </p:txBody>
      </p:sp>
      <p:pic>
        <p:nvPicPr>
          <p:cNvPr id="28676" name="Содержимое 4" descr="DSCN0051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035050" y="2514600"/>
            <a:ext cx="2884488" cy="3846513"/>
          </a:xfrm>
        </p:spPr>
      </p:pic>
      <p:pic>
        <p:nvPicPr>
          <p:cNvPr id="28677" name="Содержимое 5" descr="DSCN0052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5222875" y="2514600"/>
            <a:ext cx="2886075" cy="38465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smtClean="0"/>
              <a:t>             Работа за столом</a:t>
            </a:r>
          </a:p>
        </p:txBody>
      </p:sp>
      <p:sp>
        <p:nvSpPr>
          <p:cNvPr id="29698" name="Текст 2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r>
              <a:rPr lang="ru-RU" smtClean="0"/>
              <a:t>Упражнение 3</a:t>
            </a:r>
          </a:p>
        </p:txBody>
      </p:sp>
      <p:sp>
        <p:nvSpPr>
          <p:cNvPr id="29699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r>
              <a:rPr lang="ru-RU" smtClean="0"/>
              <a:t>Упражнение 4</a:t>
            </a:r>
          </a:p>
        </p:txBody>
      </p:sp>
      <p:pic>
        <p:nvPicPr>
          <p:cNvPr id="29700" name="Содержимое 6" descr="DSCN0053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035050" y="2514600"/>
            <a:ext cx="2884488" cy="3846513"/>
          </a:xfrm>
        </p:spPr>
      </p:pic>
      <p:pic>
        <p:nvPicPr>
          <p:cNvPr id="29701" name="Содержимое 7" descr="DSCN0057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5222875" y="2514600"/>
            <a:ext cx="2886075" cy="38465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	Работа с красками</a:t>
            </a:r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i="1" smtClean="0">
                <a:solidFill>
                  <a:srgbClr val="00B050"/>
                </a:solidFill>
              </a:rPr>
              <a:t>Ребёнок по своей природе – пытливый исследователь, открыватель мира. Так пусть перед ним открывает чудесный мир в живых красках, ярких и трепетных звуках, в сказке и игре, в собственном творчестве…..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438275"/>
          </a:xfrm>
        </p:spPr>
        <p:txBody>
          <a:bodyPr/>
          <a:lstStyle/>
          <a:p>
            <a:r>
              <a:rPr lang="ru-RU" sz="3600" smtClean="0"/>
              <a:t>Изобразительная деятельность благотворно влияет на общее развитие малыша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63" y="2286000"/>
            <a:ext cx="3997325" cy="228600"/>
          </a:xfrm>
        </p:spPr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2286000"/>
            <a:ext cx="4041775" cy="228600"/>
          </a:xfrm>
        </p:spPr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2</a:t>
            </a:r>
            <a:endParaRPr lang="ru-RU" dirty="0"/>
          </a:p>
        </p:txBody>
      </p:sp>
      <p:pic>
        <p:nvPicPr>
          <p:cNvPr id="31748" name="Содержимое 6" descr="DSCN0061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035050" y="2514600"/>
            <a:ext cx="2884488" cy="3846513"/>
          </a:xfrm>
        </p:spPr>
      </p:pic>
      <p:pic>
        <p:nvPicPr>
          <p:cNvPr id="31749" name="Содержимое 7" descr="DSCN0059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5222875" y="2514600"/>
            <a:ext cx="2886075" cy="38465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		Свободная игра</a:t>
            </a:r>
          </a:p>
        </p:txBody>
      </p:sp>
      <p:sp>
        <p:nvSpPr>
          <p:cNvPr id="3277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i="1" smtClean="0">
                <a:solidFill>
                  <a:srgbClr val="0070C0"/>
                </a:solidFill>
              </a:rPr>
              <a:t>Игра – это огромное светлое окно, через которое в духовный мир ребёнка вливается живительный поток представлений, понятий об окружающем мире.</a:t>
            </a:r>
          </a:p>
          <a:p>
            <a:r>
              <a:rPr lang="ru-RU" sz="3600" i="1" smtClean="0">
                <a:solidFill>
                  <a:srgbClr val="0070C0"/>
                </a:solidFill>
              </a:rPr>
              <a:t>Игра – это искра, зажигающая огонек пытливости и любознательности.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	Заключительная часть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</p:spPr>
        <p:txBody>
          <a:bodyPr>
            <a:normAutofit/>
          </a:bodyPr>
          <a:lstStyle/>
          <a:p>
            <a:pPr marL="274320" lvl="8" indent="-274320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ru-RU" sz="2400" b="1" i="1" u="sng" dirty="0" smtClean="0">
                <a:solidFill>
                  <a:srgbClr val="002060"/>
                </a:solidFill>
              </a:rPr>
              <a:t>Говорим и показываем вместе с мамой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Хлопать куколка умеет, своих ручек не жалеет,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Вот так, вот так своих ручек не жалеет.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Топать куколка умеет, своих ножек не жалеет,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Вот так, вот так своих ножек не жалеет.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А теперь мы все пойдём с куклами плясать начнем,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7030A0"/>
                </a:solidFill>
              </a:rPr>
              <a:t>Вот так, вот так с куклами плясать начнем.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200" dirty="0" smtClean="0">
                <a:solidFill>
                  <a:srgbClr val="C00000"/>
                </a:solidFill>
              </a:rPr>
              <a:t>Детство – важнейший период человеческой жизни, не подготовка к будущей жизни, а настоящая, яркая, неповторимая жизнь. И от того, как прошло детство, кто вел ребенка за руку в детские годы, что вошло в его разум и сердце из окружающего мира, - от этого в решающей степени зависит, каким человеком станет сегодняшний малыш.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841375" y="354013"/>
            <a:ext cx="8308975" cy="1816100"/>
          </a:xfrm>
        </p:spPr>
      </p:pic>
      <p:sp>
        <p:nvSpPr>
          <p:cNvPr id="34818" name="Содержимое 2"/>
          <p:cNvSpPr>
            <a:spLocks noGrp="1"/>
          </p:cNvSpPr>
          <p:nvPr>
            <p:ph idx="4294967295"/>
          </p:nvPr>
        </p:nvSpPr>
        <p:spPr>
          <a:xfrm>
            <a:off x="0" y="1935163"/>
            <a:ext cx="8229600" cy="4389437"/>
          </a:xfrm>
        </p:spPr>
        <p:txBody>
          <a:bodyPr/>
          <a:lstStyle/>
          <a:p>
            <a:pPr lvl="4"/>
            <a:r>
              <a:rPr lang="ru-RU" sz="6600" b="1" smtClean="0">
                <a:solidFill>
                  <a:srgbClr val="7030A0"/>
                </a:solidFill>
                <a:latin typeface="Arial Black" pitchFamily="34" charset="0"/>
              </a:rPr>
              <a:t>До свидания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> Цель: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развитие координацию тела;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 развитие движения рук под зрительным и осязательным контролем;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обогащение сенсорного опыта;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3600" dirty="0" smtClean="0">
                <a:solidFill>
                  <a:schemeClr val="accent4">
                    <a:lumMod val="50000"/>
                  </a:schemeClr>
                </a:solidFill>
              </a:rPr>
              <a:t>закрепление положительного отношение к занятиям</a:t>
            </a:r>
            <a:endParaRPr lang="ru-RU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Структура занятия: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smtClean="0"/>
              <a:t>Вводная часть:</a:t>
            </a:r>
          </a:p>
          <a:p>
            <a:r>
              <a:rPr lang="ru-RU" i="1" smtClean="0"/>
              <a:t>Ритуал приветствия;</a:t>
            </a:r>
          </a:p>
          <a:p>
            <a:r>
              <a:rPr lang="ru-RU" sz="3200" b="1" smtClean="0"/>
              <a:t>Основная часть:</a:t>
            </a:r>
          </a:p>
          <a:p>
            <a:r>
              <a:rPr lang="ru-RU" i="1" smtClean="0"/>
              <a:t>Развитие познавательных процессов;</a:t>
            </a:r>
          </a:p>
          <a:p>
            <a:r>
              <a:rPr lang="ru-RU" i="1" smtClean="0"/>
              <a:t>Развитие речи;</a:t>
            </a:r>
          </a:p>
          <a:p>
            <a:r>
              <a:rPr lang="ru-RU" i="1" smtClean="0"/>
              <a:t>Свободная игра;</a:t>
            </a:r>
          </a:p>
          <a:p>
            <a:r>
              <a:rPr lang="ru-RU" sz="3200" b="1" smtClean="0"/>
              <a:t>Заключительная часть:</a:t>
            </a:r>
          </a:p>
          <a:p>
            <a:r>
              <a:rPr lang="ru-RU" smtClean="0"/>
              <a:t>Ритуал прощания;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рямоугольник 1"/>
          <p:cNvSpPr>
            <a:spLocks noChangeArrowheads="1"/>
          </p:cNvSpPr>
          <p:nvPr/>
        </p:nvSpPr>
        <p:spPr bwMode="auto">
          <a:xfrm>
            <a:off x="571500" y="1000125"/>
            <a:ext cx="7858125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rgbClr val="C00000"/>
                </a:solidFill>
                <a:latin typeface="Constantia" pitchFamily="18" charset="0"/>
              </a:rPr>
              <a:t>Первые годы жизни являются периодом наиболее интенсивного              физического, психического и нравственного развития. От того в каких условиях оно будит протекать, будет зависит будущее ребенка</a:t>
            </a:r>
            <a:r>
              <a:rPr lang="ru-RU" sz="2000">
                <a:latin typeface="Constantia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571500" y="704850"/>
            <a:ext cx="8115300" cy="1143000"/>
          </a:xfrm>
        </p:spPr>
        <p:txBody>
          <a:bodyPr/>
          <a:lstStyle/>
          <a:p>
            <a:r>
              <a:rPr lang="ru-RU" smtClean="0"/>
              <a:t>Вводная часть:</a:t>
            </a:r>
          </a:p>
        </p:txBody>
      </p:sp>
      <p:pic>
        <p:nvPicPr>
          <p:cNvPr id="19458" name="Содержимое 8" descr="0257[2]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2624138"/>
            <a:ext cx="4038600" cy="3028950"/>
          </a:xfrm>
        </p:spPr>
      </p:pic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865188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«Зима» Антонио Вивальди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115888" y="-60325"/>
            <a:ext cx="8826500" cy="3321050"/>
          </a:xfr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>
            <a:normAutofit/>
          </a:bodyPr>
          <a:lstStyle/>
          <a:p>
            <a:pPr marR="0">
              <a:lnSpc>
                <a:spcPct val="80000"/>
              </a:lnSpc>
              <a:buFontTx/>
              <a:buChar char="-"/>
            </a:pPr>
            <a:r>
              <a:rPr lang="ru-RU" sz="2200" smtClean="0"/>
              <a:t>Упражнения:</a:t>
            </a:r>
          </a:p>
          <a:p>
            <a:pPr marR="0">
              <a:lnSpc>
                <a:spcPct val="80000"/>
              </a:lnSpc>
              <a:buFontTx/>
              <a:buChar char="-"/>
            </a:pPr>
            <a:r>
              <a:rPr lang="ru-RU" sz="2200" smtClean="0"/>
              <a:t>Зайчик</a:t>
            </a:r>
          </a:p>
          <a:p>
            <a:pPr marR="0">
              <a:lnSpc>
                <a:spcPct val="80000"/>
              </a:lnSpc>
            </a:pPr>
            <a:r>
              <a:rPr lang="ru-RU" sz="2200" smtClean="0"/>
              <a:t>- Гусь</a:t>
            </a:r>
          </a:p>
          <a:p>
            <a:pPr marR="0">
              <a:lnSpc>
                <a:spcPct val="80000"/>
              </a:lnSpc>
              <a:buFontTx/>
              <a:buChar char="-"/>
            </a:pPr>
            <a:r>
              <a:rPr lang="ru-RU" sz="2200" smtClean="0"/>
              <a:t>Жук</a:t>
            </a:r>
          </a:p>
          <a:p>
            <a:pPr marR="0">
              <a:lnSpc>
                <a:spcPct val="80000"/>
              </a:lnSpc>
              <a:buFontTx/>
              <a:buChar char="-"/>
            </a:pPr>
            <a:r>
              <a:rPr lang="ru-RU" sz="2200" smtClean="0"/>
              <a:t>Кошка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609600" y="1176338"/>
            <a:ext cx="2212975" cy="538162"/>
          </a:xfrm>
        </p:spPr>
        <p:txBody>
          <a:bodyPr/>
          <a:lstStyle/>
          <a:p>
            <a:r>
              <a:rPr lang="ru-RU" sz="2400" b="0" u="sng" smtClean="0"/>
              <a:t>Двигательные упражнения </a:t>
            </a:r>
          </a:p>
        </p:txBody>
      </p:sp>
      <p:sp>
        <p:nvSpPr>
          <p:cNvPr id="22530" name="Текст 2"/>
          <p:cNvSpPr>
            <a:spLocks noGrp="1"/>
          </p:cNvSpPr>
          <p:nvPr>
            <p:ph type="body" sz="half" idx="2"/>
          </p:nvPr>
        </p:nvSpPr>
        <p:spPr>
          <a:xfrm>
            <a:off x="500063" y="1785938"/>
            <a:ext cx="2209800" cy="3222625"/>
          </a:xfrm>
        </p:spPr>
        <p:txBody>
          <a:bodyPr/>
          <a:lstStyle/>
          <a:p>
            <a:r>
              <a:rPr lang="ru-RU" sz="1800" b="1" smtClean="0">
                <a:solidFill>
                  <a:srgbClr val="C00000"/>
                </a:solidFill>
              </a:rPr>
              <a:t>Во время ходьбы, лазанья,  бега и других движениях ребёнок сталкивается с целым рядом предметов, познает их свойства.</a:t>
            </a:r>
          </a:p>
          <a:p>
            <a:r>
              <a:rPr lang="ru-RU" sz="1800" b="1" i="1" smtClean="0">
                <a:solidFill>
                  <a:srgbClr val="7030A0"/>
                </a:solidFill>
              </a:rPr>
              <a:t>Правильно организованная двигательная активность способствует формированию личности ребёнка</a:t>
            </a:r>
            <a:r>
              <a:rPr lang="ru-RU" sz="1800" b="1" smtClean="0">
                <a:solidFill>
                  <a:srgbClr val="C00000"/>
                </a:solidFill>
              </a:rPr>
              <a:t>.</a:t>
            </a:r>
          </a:p>
        </p:txBody>
      </p:sp>
      <p:pic>
        <p:nvPicPr>
          <p:cNvPr id="5" name="Рисунок 4" descr="DSCN0047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968625" y="628650"/>
            <a:ext cx="5645150" cy="5065713"/>
          </a:xfrm>
          <a:noFill/>
          <a:ln w="9525">
            <a:noFill/>
            <a:miter lim="800000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smtClean="0"/>
              <a:t>		 Упражнения 1 -2</a:t>
            </a:r>
          </a:p>
        </p:txBody>
      </p:sp>
      <p:pic>
        <p:nvPicPr>
          <p:cNvPr id="23554" name="Содержимое 4" descr="DSCN0032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14388" y="1920875"/>
            <a:ext cx="3324225" cy="4433888"/>
          </a:xfrm>
        </p:spPr>
      </p:pic>
      <p:pic>
        <p:nvPicPr>
          <p:cNvPr id="23555" name="Содержимое 5" descr="DSCN0033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005388" y="1920875"/>
            <a:ext cx="3324225" cy="44338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193</TotalTime>
  <Words>292</Words>
  <Application>Microsoft Office PowerPoint</Application>
  <PresentationFormat>Экран (4:3)</PresentationFormat>
  <Paragraphs>60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Constantia</vt:lpstr>
      <vt:lpstr>Arial</vt:lpstr>
      <vt:lpstr>Calibri</vt:lpstr>
      <vt:lpstr>Wingdings 2</vt:lpstr>
      <vt:lpstr>Arial Black</vt:lpstr>
      <vt:lpstr>Поток</vt:lpstr>
      <vt:lpstr>Поток</vt:lpstr>
      <vt:lpstr>Поток</vt:lpstr>
      <vt:lpstr>Поток</vt:lpstr>
      <vt:lpstr>Слайд 1</vt:lpstr>
      <vt:lpstr> </vt:lpstr>
      <vt:lpstr>:  Цель:</vt:lpstr>
      <vt:lpstr>Структура занятия:</vt:lpstr>
      <vt:lpstr>Слайд 5</vt:lpstr>
      <vt:lpstr>Вводная часть:</vt:lpstr>
      <vt:lpstr>Слайд 7</vt:lpstr>
      <vt:lpstr>Двигательные упражнения </vt:lpstr>
      <vt:lpstr>   Упражнения 1 -2</vt:lpstr>
      <vt:lpstr> Двигательные упражнение</vt:lpstr>
      <vt:lpstr>Это интересно.</vt:lpstr>
      <vt:lpstr>  Работа с мячом</vt:lpstr>
      <vt:lpstr>  Основная часть</vt:lpstr>
      <vt:lpstr>  Работа за столом </vt:lpstr>
      <vt:lpstr>             Работа за столом</vt:lpstr>
      <vt:lpstr> Работа с красками</vt:lpstr>
      <vt:lpstr>Изобразительная деятельность благотворно влияет на общее развитие малыша</vt:lpstr>
      <vt:lpstr>  Свободная игра</vt:lpstr>
      <vt:lpstr> Заключительная часть</vt:lpstr>
      <vt:lpstr>Слайд 20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для детей раннего возраста «Малыш»</dc:title>
  <dc:creator>DNA7 X86</dc:creator>
  <cp:lastModifiedBy>Adel</cp:lastModifiedBy>
  <cp:revision>25</cp:revision>
  <dcterms:created xsi:type="dcterms:W3CDTF">2011-12-17T15:00:00Z</dcterms:created>
  <dcterms:modified xsi:type="dcterms:W3CDTF">2012-05-03T13:43:38Z</dcterms:modified>
</cp:coreProperties>
</file>