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81" r:id="rId2"/>
    <p:sldId id="256" r:id="rId3"/>
    <p:sldId id="257" r:id="rId4"/>
    <p:sldId id="258" r:id="rId5"/>
    <p:sldId id="275" r:id="rId6"/>
    <p:sldId id="260" r:id="rId7"/>
    <p:sldId id="274" r:id="rId8"/>
    <p:sldId id="269" r:id="rId9"/>
    <p:sldId id="277" r:id="rId10"/>
    <p:sldId id="278" r:id="rId11"/>
    <p:sldId id="265" r:id="rId12"/>
    <p:sldId id="266" r:id="rId13"/>
    <p:sldId id="267" r:id="rId14"/>
    <p:sldId id="268" r:id="rId15"/>
    <p:sldId id="264" r:id="rId16"/>
    <p:sldId id="270" r:id="rId17"/>
    <p:sldId id="279" r:id="rId18"/>
    <p:sldId id="280" r:id="rId19"/>
    <p:sldId id="272" r:id="rId20"/>
    <p:sldId id="282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4784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784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520484-E967-48AE-9843-67BCC8DE0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9D6F4-F934-494D-B446-232D5F7F55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408A1-BA62-4DA9-831D-21D1A941B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FA01B-F172-48E0-B749-3BC6E8E70A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E677A-F752-4DA9-9AF0-5961DE14A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DAC55-4109-4B0D-AE14-A9789F014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C5B3C-DC91-492D-A529-1B5437ABB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5C6C8-7B3B-46BE-A9F9-9FD2ACF64C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6E650-32D0-4722-B199-372EDB2CFF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6F437-C9EE-468C-B612-ACC3C8A80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E9942-6E2F-4A4C-ADC9-9B41F0020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467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7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7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467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7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468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0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0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1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1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1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1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1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4681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1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1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1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682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468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68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468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682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682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682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D04C27F-B13D-487A-B5B8-107AF65AB3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68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4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277813"/>
            <a:ext cx="7920037" cy="6103937"/>
          </a:xfrm>
        </p:spPr>
        <p:txBody>
          <a:bodyPr/>
          <a:lstStyle/>
          <a:p>
            <a:pPr eaLnBrk="1" hangingPunct="1">
              <a:defRPr/>
            </a:pPr>
            <a:r>
              <a:rPr lang="ru-RU" sz="1600" dirty="0" smtClean="0"/>
              <a:t>МОУ Погорельская ООШ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3600" dirty="0" smtClean="0"/>
              <a:t>Презентация к уроку русского языка в 6 классе по программе С.И. </a:t>
            </a:r>
            <a:r>
              <a:rPr lang="ru-RU" sz="3600" smtClean="0"/>
              <a:t>Львовой </a:t>
            </a:r>
            <a:br>
              <a:rPr lang="ru-RU" sz="3600" smtClean="0"/>
            </a:br>
            <a:r>
              <a:rPr lang="ru-RU" sz="3600" smtClean="0"/>
              <a:t>Творческая лаборатория </a:t>
            </a:r>
            <a:br>
              <a:rPr lang="ru-RU" sz="3600" smtClean="0"/>
            </a:br>
            <a:r>
              <a:rPr lang="ru-RU" sz="3600" smtClean="0"/>
              <a:t>«Имя существительное»</a:t>
            </a:r>
            <a:br>
              <a:rPr lang="ru-RU" sz="3600" smtClean="0"/>
            </a:br>
            <a:r>
              <a:rPr lang="ru-RU" sz="3600" smtClean="0"/>
              <a:t>            </a:t>
            </a:r>
            <a:r>
              <a:rPr lang="ru-RU" sz="1600" smtClean="0"/>
              <a:t>Составила </a:t>
            </a:r>
            <a:br>
              <a:rPr lang="ru-RU" sz="1600" smtClean="0"/>
            </a:br>
            <a:r>
              <a:rPr lang="ru-RU" sz="1600" smtClean="0"/>
              <a:t>                                                                       учитель русского языка и литературы </a:t>
            </a:r>
            <a:br>
              <a:rPr lang="ru-RU" sz="1600" smtClean="0"/>
            </a:br>
            <a:r>
              <a:rPr lang="ru-RU" sz="1600" smtClean="0"/>
              <a:t>                                                   МОУ Погорельской ООШ</a:t>
            </a:r>
            <a:br>
              <a:rPr lang="ru-RU" sz="1600" smtClean="0"/>
            </a:br>
            <a:r>
              <a:rPr lang="ru-RU" sz="1600" smtClean="0"/>
              <a:t>                                               Первомайского района</a:t>
            </a:r>
            <a:br>
              <a:rPr lang="ru-RU" sz="1600" smtClean="0"/>
            </a:br>
            <a:r>
              <a:rPr lang="ru-RU" sz="1600" smtClean="0"/>
              <a:t>                                             Ярославской области</a:t>
            </a:r>
            <a:br>
              <a:rPr lang="ru-RU" sz="1600" smtClean="0"/>
            </a:br>
            <a:r>
              <a:rPr lang="ru-RU" sz="1600" smtClean="0"/>
              <a:t>                                                                    Сиротина Светлана Валентиновна.</a:t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dirty="0" err="1" smtClean="0"/>
              <a:t>Игнатцево</a:t>
            </a:r>
            <a:r>
              <a:rPr lang="ru-RU" sz="1600" dirty="0" smtClean="0"/>
              <a:t>,</a:t>
            </a:r>
            <a:br>
              <a:rPr lang="ru-RU" sz="1600" dirty="0" smtClean="0"/>
            </a:br>
            <a:r>
              <a:rPr lang="ru-RU" sz="1600" dirty="0" smtClean="0"/>
              <a:t>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Проверь себя!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>
                <a:latin typeface="Arial Black" pitchFamily="34" charset="0"/>
              </a:rPr>
              <a:t>Сравнение</a:t>
            </a:r>
            <a:r>
              <a:rPr lang="ru-RU" smtClean="0"/>
              <a:t>: густая, </a:t>
            </a:r>
            <a:r>
              <a:rPr lang="ru-RU" sz="3600" b="1" i="1" smtClean="0">
                <a:solidFill>
                  <a:schemeClr val="folHlink"/>
                </a:solidFill>
              </a:rPr>
              <a:t>как смоль</a:t>
            </a:r>
            <a:r>
              <a:rPr lang="ru-RU" smtClean="0"/>
              <a:t>, темень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>
                <a:latin typeface="Arial Black" pitchFamily="34" charset="0"/>
              </a:rPr>
              <a:t>Метафора</a:t>
            </a:r>
            <a:r>
              <a:rPr lang="ru-RU" smtClean="0"/>
              <a:t>: </a:t>
            </a:r>
            <a:r>
              <a:rPr lang="ru-RU" smtClean="0">
                <a:sym typeface="Wingdings" pitchFamily="2" charset="2"/>
              </a:rPr>
              <a:t>(зеленого) </a:t>
            </a:r>
            <a:r>
              <a:rPr lang="ru-RU" sz="4400" b="1" i="1" smtClean="0">
                <a:solidFill>
                  <a:schemeClr val="folHlink"/>
                </a:solidFill>
                <a:sym typeface="Wingdings" pitchFamily="2" charset="2"/>
              </a:rPr>
              <a:t>моря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400" b="1" i="1" smtClean="0">
              <a:solidFill>
                <a:schemeClr val="folHlink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>
                <a:latin typeface="Arial Black" pitchFamily="34" charset="0"/>
                <a:sym typeface="Wingdings" pitchFamily="2" charset="2"/>
              </a:rPr>
              <a:t>Олицетворения</a:t>
            </a:r>
            <a:r>
              <a:rPr lang="ru-RU" smtClean="0">
                <a:sym typeface="Wingdings" pitchFamily="2" charset="2"/>
              </a:rPr>
              <a:t>: </a:t>
            </a:r>
            <a:r>
              <a:rPr lang="ru-RU" b="1" i="1" smtClean="0">
                <a:solidFill>
                  <a:schemeClr val="folHlink"/>
                </a:solidFill>
                <a:sym typeface="Wingdings" pitchFamily="2" charset="2"/>
              </a:rPr>
              <a:t>темень начала прятаться; туман выполз, костер принялся чихать</a:t>
            </a:r>
            <a:r>
              <a:rPr lang="ru-RU" b="1" i="1" smtClean="0">
                <a:sym typeface="Wingdings" pitchFamily="2" charset="2"/>
              </a:rPr>
              <a:t>.</a:t>
            </a:r>
            <a:r>
              <a:rPr lang="ru-RU" smtClean="0">
                <a:sym typeface="Wingdings" pitchFamily="2" charset="2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400" b="1" i="1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610393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mtClean="0"/>
              <a:t>Вечер, поле,</a:t>
            </a:r>
            <a:br>
              <a:rPr lang="ru-RU" smtClean="0"/>
            </a:br>
            <a:r>
              <a:rPr lang="ru-RU" smtClean="0"/>
              <a:t>Огоньки.</a:t>
            </a:r>
            <a:br>
              <a:rPr lang="ru-RU" smtClean="0"/>
            </a:br>
            <a:r>
              <a:rPr lang="ru-RU" smtClean="0"/>
              <a:t>Дальняя дорога.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           </a:t>
            </a:r>
            <a:r>
              <a:rPr lang="ru-RU" i="1" smtClean="0"/>
              <a:t>Владимир Маяковский.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6030912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mtClean="0"/>
              <a:t>Опять дожди, опять туманы.</a:t>
            </a:r>
            <a:br>
              <a:rPr lang="ru-RU" smtClean="0"/>
            </a:br>
            <a:r>
              <a:rPr lang="ru-RU" smtClean="0"/>
              <a:t>И листопад, и голый лес,</a:t>
            </a:r>
            <a:br>
              <a:rPr lang="ru-RU" smtClean="0"/>
            </a:br>
            <a:r>
              <a:rPr lang="ru-RU" smtClean="0"/>
              <a:t>И потемневшие туманы, </a:t>
            </a:r>
            <a:br>
              <a:rPr lang="ru-RU" smtClean="0"/>
            </a:br>
            <a:r>
              <a:rPr lang="ru-RU" smtClean="0"/>
              <a:t>И низкий, серый свод небес.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                     </a:t>
            </a:r>
            <a:r>
              <a:rPr lang="ru-RU" i="1" smtClean="0"/>
              <a:t>Сергей  Аксаков.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588803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smtClean="0"/>
              <a:t>Шепот, робкое дыханье, </a:t>
            </a:r>
            <a:br>
              <a:rPr lang="ru-RU" sz="4000" smtClean="0"/>
            </a:br>
            <a:r>
              <a:rPr lang="ru-RU" sz="4000" smtClean="0"/>
              <a:t>Трели соловья.</a:t>
            </a:r>
            <a:br>
              <a:rPr lang="ru-RU" sz="4000" smtClean="0"/>
            </a:br>
            <a:r>
              <a:rPr lang="ru-RU" sz="4000" smtClean="0"/>
              <a:t>Серебро и колыханье </a:t>
            </a:r>
            <a:br>
              <a:rPr lang="ru-RU" sz="4000" smtClean="0"/>
            </a:br>
            <a:r>
              <a:rPr lang="ru-RU" sz="4000" smtClean="0"/>
              <a:t>Сонного ручья.</a:t>
            </a:r>
            <a:br>
              <a:rPr lang="ru-RU" sz="4000" smtClean="0"/>
            </a:br>
            <a:r>
              <a:rPr lang="ru-RU" sz="4000" smtClean="0"/>
              <a:t>Свет ночной. Ночные тени,</a:t>
            </a:r>
            <a:br>
              <a:rPr lang="ru-RU" sz="4000" smtClean="0"/>
            </a:br>
            <a:r>
              <a:rPr lang="ru-RU" sz="4000" smtClean="0"/>
              <a:t>Тени без конца.</a:t>
            </a:r>
            <a:br>
              <a:rPr lang="ru-RU" sz="4000" smtClean="0"/>
            </a:br>
            <a:r>
              <a:rPr lang="ru-RU" sz="4000" smtClean="0"/>
              <a:t>Ряд волшебных изменений </a:t>
            </a:r>
            <a:br>
              <a:rPr lang="ru-RU" sz="4000" smtClean="0"/>
            </a:br>
            <a:r>
              <a:rPr lang="ru-RU" sz="4000" smtClean="0"/>
              <a:t>Милого лица…</a:t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                           </a:t>
            </a:r>
            <a:r>
              <a:rPr lang="ru-RU" sz="4000" i="1" smtClean="0"/>
              <a:t>Афанасий  Фет.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35975" cy="6246812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600" smtClean="0"/>
              <a:t>Ночь, улица, фонарь, аптека, Бессмысленный и тусклый свет.  </a:t>
            </a:r>
            <a:br>
              <a:rPr lang="ru-RU" sz="3600" smtClean="0"/>
            </a:br>
            <a:r>
              <a:rPr lang="ru-RU" sz="3600" smtClean="0"/>
              <a:t>Живи еще хоть четверть века – </a:t>
            </a:r>
            <a:br>
              <a:rPr lang="ru-RU" sz="3600" smtClean="0"/>
            </a:br>
            <a:r>
              <a:rPr lang="ru-RU" sz="3600" smtClean="0"/>
              <a:t>Все будет так. Исхода нет.</a:t>
            </a:r>
            <a:br>
              <a:rPr lang="ru-RU" sz="3600" smtClean="0"/>
            </a:b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Умрешь -  начнешь опять сначала. </a:t>
            </a:r>
            <a:br>
              <a:rPr lang="ru-RU" sz="3600" smtClean="0"/>
            </a:br>
            <a:r>
              <a:rPr lang="ru-RU" sz="3600" smtClean="0"/>
              <a:t>И повторится все, как встарь:</a:t>
            </a:r>
            <a:br>
              <a:rPr lang="ru-RU" sz="3600" smtClean="0"/>
            </a:br>
            <a:r>
              <a:rPr lang="ru-RU" sz="3600" smtClean="0"/>
              <a:t>Ночь, ледяная рябь канала,</a:t>
            </a:r>
            <a:br>
              <a:rPr lang="ru-RU" sz="3600" smtClean="0"/>
            </a:br>
            <a:r>
              <a:rPr lang="ru-RU" sz="3600" smtClean="0"/>
              <a:t> Аптека, улица, фонарь.</a:t>
            </a:r>
            <a:br>
              <a:rPr lang="ru-RU" sz="36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                              </a:t>
            </a:r>
            <a:r>
              <a:rPr lang="ru-RU" sz="4000" i="1" smtClean="0"/>
              <a:t>Александр Блок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12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35975" cy="65801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/>
            </a:r>
            <a:br>
              <a:rPr lang="ru-RU" sz="3200" smtClean="0"/>
            </a:br>
            <a:r>
              <a:rPr lang="ru-RU" sz="3600" smtClean="0"/>
              <a:t>Август - астры,</a:t>
            </a:r>
            <a:br>
              <a:rPr lang="ru-RU" sz="3600" smtClean="0"/>
            </a:br>
            <a:r>
              <a:rPr lang="ru-RU" sz="3600" smtClean="0"/>
              <a:t>Август - звезды,</a:t>
            </a:r>
            <a:br>
              <a:rPr lang="ru-RU" sz="3600" smtClean="0"/>
            </a:br>
            <a:r>
              <a:rPr lang="ru-RU" sz="3600" smtClean="0"/>
              <a:t>Август - грозди</a:t>
            </a:r>
            <a:br>
              <a:rPr lang="ru-RU" sz="3600" smtClean="0"/>
            </a:br>
            <a:r>
              <a:rPr lang="ru-RU" sz="3600" smtClean="0"/>
              <a:t>Винограда и рябины</a:t>
            </a:r>
            <a:br>
              <a:rPr lang="ru-RU" sz="3600" smtClean="0"/>
            </a:br>
            <a:r>
              <a:rPr lang="ru-RU" sz="3600" smtClean="0"/>
              <a:t>Ржавой - август!</a:t>
            </a:r>
            <a:br>
              <a:rPr lang="ru-RU" sz="3600" smtClean="0"/>
            </a:br>
            <a:r>
              <a:rPr lang="ru-RU" sz="3600" smtClean="0"/>
              <a:t>              ***</a:t>
            </a:r>
            <a:br>
              <a:rPr lang="ru-RU" sz="3600" smtClean="0"/>
            </a:br>
            <a:r>
              <a:rPr lang="ru-RU" sz="3600" smtClean="0"/>
              <a:t>Месяц поздних поцелуев,</a:t>
            </a:r>
            <a:br>
              <a:rPr lang="ru-RU" sz="3600" smtClean="0"/>
            </a:br>
            <a:r>
              <a:rPr lang="ru-RU" sz="3600" smtClean="0"/>
              <a:t>Поздних роз и молний поздних!</a:t>
            </a:r>
            <a:br>
              <a:rPr lang="ru-RU" sz="3600" smtClean="0"/>
            </a:br>
            <a:r>
              <a:rPr lang="ru-RU" sz="3600" smtClean="0"/>
              <a:t>Ливней звездных -</a:t>
            </a:r>
            <a:br>
              <a:rPr lang="ru-RU" sz="3600" smtClean="0"/>
            </a:br>
            <a:r>
              <a:rPr lang="ru-RU" sz="3600" smtClean="0"/>
              <a:t>Август!- Месяц</a:t>
            </a:r>
            <a:br>
              <a:rPr lang="ru-RU" sz="3600" smtClean="0"/>
            </a:br>
            <a:r>
              <a:rPr lang="ru-RU" sz="3600" smtClean="0"/>
              <a:t>Ливней звездных!</a:t>
            </a:r>
            <a:br>
              <a:rPr lang="ru-RU" sz="3600" smtClean="0"/>
            </a:b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                        </a:t>
            </a:r>
            <a:r>
              <a:rPr lang="ru-RU" sz="3600" i="1" smtClean="0"/>
              <a:t>Марина Цветаева</a:t>
            </a:r>
            <a:br>
              <a:rPr lang="ru-RU" sz="3600" i="1" smtClean="0"/>
            </a:br>
            <a:r>
              <a:rPr lang="ru-RU" sz="3600" i="1" smtClean="0"/>
              <a:t/>
            </a:r>
            <a:br>
              <a:rPr lang="ru-RU" sz="3600" i="1" smtClean="0"/>
            </a:br>
            <a:endParaRPr lang="ru-RU" sz="3600" i="1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2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81987" cy="65246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mtClean="0"/>
              <a:t>В нем нет ни одного глагола. Каждое выражение – картина.</a:t>
            </a:r>
            <a:br>
              <a:rPr lang="ru-RU" smtClean="0"/>
            </a:br>
            <a:r>
              <a:rPr lang="ru-RU" smtClean="0"/>
              <a:t>                        </a:t>
            </a:r>
            <a:r>
              <a:rPr lang="ru-RU" i="1" smtClean="0"/>
              <a:t>Л.Н. Толстой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8" name="Rectangle 10"/>
          <p:cNvSpPr>
            <a:spLocks noGrp="1" noChangeArrowheads="1"/>
          </p:cNvSpPr>
          <p:nvPr>
            <p:ph type="title"/>
          </p:nvPr>
        </p:nvSpPr>
        <p:spPr>
          <a:xfrm>
            <a:off x="468313" y="277813"/>
            <a:ext cx="8218487" cy="65801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400" smtClean="0"/>
              <a:t>Это утро, радость эта, </a:t>
            </a:r>
            <a:br>
              <a:rPr lang="ru-RU" sz="2400" smtClean="0"/>
            </a:br>
            <a:r>
              <a:rPr lang="ru-RU" sz="2400" smtClean="0"/>
              <a:t>Эта мощь и дня и света,</a:t>
            </a:r>
            <a:br>
              <a:rPr lang="ru-RU" sz="2400" smtClean="0"/>
            </a:br>
            <a:r>
              <a:rPr lang="ru-RU" sz="2400" smtClean="0"/>
              <a:t>Этот синий свод,</a:t>
            </a:r>
            <a:br>
              <a:rPr lang="ru-RU" sz="2400" smtClean="0"/>
            </a:br>
            <a:r>
              <a:rPr lang="ru-RU" sz="2400" smtClean="0"/>
              <a:t>Этот крик и вереницы, </a:t>
            </a:r>
            <a:br>
              <a:rPr lang="ru-RU" sz="2400" smtClean="0"/>
            </a:br>
            <a:r>
              <a:rPr lang="ru-RU" sz="2400" smtClean="0"/>
              <a:t>Эти стаи, эти птицы,</a:t>
            </a:r>
            <a:br>
              <a:rPr lang="ru-RU" sz="2400" smtClean="0"/>
            </a:br>
            <a:r>
              <a:rPr lang="ru-RU" sz="2400" smtClean="0"/>
              <a:t>Этот говор вод, </a:t>
            </a:r>
            <a:br>
              <a:rPr lang="ru-RU" sz="2400" smtClean="0"/>
            </a:br>
            <a:r>
              <a:rPr lang="ru-RU" sz="2400" smtClean="0"/>
              <a:t>Эти ивы и березы, </a:t>
            </a:r>
            <a:br>
              <a:rPr lang="ru-RU" sz="2400" smtClean="0"/>
            </a:br>
            <a:r>
              <a:rPr lang="ru-RU" sz="2400" smtClean="0"/>
              <a:t>Эти капли – эти слезы, </a:t>
            </a:r>
            <a:br>
              <a:rPr lang="ru-RU" sz="2400" smtClean="0"/>
            </a:br>
            <a:r>
              <a:rPr lang="ru-RU" sz="2400" smtClean="0"/>
              <a:t>Этот пух – не лист, </a:t>
            </a:r>
            <a:br>
              <a:rPr lang="ru-RU" sz="2400" smtClean="0"/>
            </a:br>
            <a:r>
              <a:rPr lang="ru-RU" sz="2400" smtClean="0"/>
              <a:t>Эти горы, эти долы, </a:t>
            </a:r>
            <a:br>
              <a:rPr lang="ru-RU" sz="2400" smtClean="0"/>
            </a:br>
            <a:r>
              <a:rPr lang="ru-RU" sz="2400" smtClean="0"/>
              <a:t>Эти мошки, эти пчелы.</a:t>
            </a:r>
            <a:br>
              <a:rPr lang="ru-RU" sz="2400" smtClean="0"/>
            </a:br>
            <a:r>
              <a:rPr lang="ru-RU" sz="2400" smtClean="0"/>
              <a:t>Этот зык и свист.</a:t>
            </a:r>
            <a:br>
              <a:rPr lang="ru-RU" sz="2400" smtClean="0"/>
            </a:br>
            <a:r>
              <a:rPr lang="ru-RU" sz="2400" smtClean="0"/>
              <a:t>Эти зори без затменья, </a:t>
            </a:r>
            <a:br>
              <a:rPr lang="ru-RU" sz="2400" smtClean="0"/>
            </a:br>
            <a:r>
              <a:rPr lang="ru-RU" sz="2400" smtClean="0"/>
              <a:t>Этот вздох ночной селенья, </a:t>
            </a:r>
            <a:br>
              <a:rPr lang="ru-RU" sz="2400" smtClean="0"/>
            </a:br>
            <a:r>
              <a:rPr lang="ru-RU" sz="2400" smtClean="0"/>
              <a:t>Эта ночь без сна, </a:t>
            </a:r>
            <a:br>
              <a:rPr lang="ru-RU" sz="2400" smtClean="0"/>
            </a:br>
            <a:r>
              <a:rPr lang="ru-RU" sz="2400" smtClean="0"/>
              <a:t>Эта мгла и жар постели, </a:t>
            </a:r>
            <a:br>
              <a:rPr lang="ru-RU" sz="2400" smtClean="0"/>
            </a:br>
            <a:r>
              <a:rPr lang="ru-RU" sz="2400" smtClean="0"/>
              <a:t>Эта дробь и эти трели,</a:t>
            </a:r>
            <a:br>
              <a:rPr lang="ru-RU" sz="2400" smtClean="0"/>
            </a:br>
            <a:r>
              <a:rPr lang="ru-RU" sz="4000" smtClean="0"/>
              <a:t>Это все – весна. </a:t>
            </a:r>
            <a:br>
              <a:rPr lang="ru-RU" sz="4000" smtClean="0"/>
            </a:br>
            <a:r>
              <a:rPr lang="ru-RU" sz="1800" smtClean="0"/>
              <a:t>                                                                                         </a:t>
            </a:r>
            <a:r>
              <a:rPr lang="ru-RU" sz="2400" smtClean="0"/>
              <a:t>Афанасий Фет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Назывные предложения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С помощью существительных можно «нарисовать» пейзаж, портрет…</a:t>
            </a:r>
          </a:p>
          <a:p>
            <a:pPr eaLnBrk="1" hangingPunct="1">
              <a:defRPr/>
            </a:pPr>
            <a:r>
              <a:rPr lang="ru-RU" smtClean="0"/>
              <a:t>Действие в таких предложениях происходит здесь и сейчас, как будто в настоящем времени.</a:t>
            </a:r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Творчество </a:t>
            </a:r>
          </a:p>
        </p:txBody>
      </p:sp>
      <p:sp>
        <p:nvSpPr>
          <p:cNvPr id="33178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Улица</a:t>
            </a:r>
          </a:p>
          <a:p>
            <a:pPr eaLnBrk="1" hangingPunct="1">
              <a:defRPr/>
            </a:pPr>
            <a:r>
              <a:rPr lang="ru-RU" smtClean="0"/>
              <a:t>Сумерки</a:t>
            </a:r>
          </a:p>
          <a:p>
            <a:pPr eaLnBrk="1" hangingPunct="1">
              <a:defRPr/>
            </a:pPr>
            <a:r>
              <a:rPr lang="ru-RU" smtClean="0"/>
              <a:t>Сугробы</a:t>
            </a:r>
          </a:p>
          <a:p>
            <a:pPr eaLnBrk="1" hangingPunct="1">
              <a:defRPr/>
            </a:pPr>
            <a:r>
              <a:rPr lang="ru-RU" smtClean="0"/>
              <a:t>Мороз</a:t>
            </a:r>
          </a:p>
          <a:p>
            <a:pPr eaLnBrk="1" hangingPunct="1">
              <a:defRPr/>
            </a:pPr>
            <a:r>
              <a:rPr lang="ru-RU" smtClean="0"/>
              <a:t>Иней</a:t>
            </a:r>
          </a:p>
          <a:p>
            <a:pPr eaLnBrk="1" hangingPunct="1">
              <a:defRPr/>
            </a:pPr>
            <a:r>
              <a:rPr lang="ru-RU" smtClean="0"/>
              <a:t>Хрусталь</a:t>
            </a:r>
          </a:p>
          <a:p>
            <a:pPr eaLnBrk="1" hangingPunct="1">
              <a:defRPr/>
            </a:pPr>
            <a:r>
              <a:rPr lang="ru-RU" smtClean="0"/>
              <a:t>Одеяло</a:t>
            </a:r>
          </a:p>
          <a:p>
            <a:pPr eaLnBrk="1" hangingPunct="1">
              <a:defRPr/>
            </a:pPr>
            <a:endParaRPr lang="ru-RU" smtClean="0"/>
          </a:p>
        </p:txBody>
      </p:sp>
      <p:sp>
        <p:nvSpPr>
          <p:cNvPr id="33178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Деревья</a:t>
            </a:r>
          </a:p>
          <a:p>
            <a:pPr eaLnBrk="1" hangingPunct="1">
              <a:defRPr/>
            </a:pPr>
            <a:r>
              <a:rPr lang="ru-RU" smtClean="0"/>
              <a:t>Танец</a:t>
            </a:r>
          </a:p>
          <a:p>
            <a:pPr eaLnBrk="1" hangingPunct="1">
              <a:defRPr/>
            </a:pPr>
            <a:r>
              <a:rPr lang="ru-RU" smtClean="0"/>
              <a:t>Крыши</a:t>
            </a:r>
          </a:p>
          <a:p>
            <a:pPr eaLnBrk="1" hangingPunct="1">
              <a:defRPr/>
            </a:pPr>
            <a:r>
              <a:rPr lang="ru-RU" smtClean="0"/>
              <a:t>Зима</a:t>
            </a:r>
          </a:p>
          <a:p>
            <a:pPr eaLnBrk="1" hangingPunct="1">
              <a:defRPr/>
            </a:pPr>
            <a:r>
              <a:rPr lang="ru-RU" smtClean="0"/>
              <a:t>Месяц</a:t>
            </a:r>
          </a:p>
          <a:p>
            <a:pPr eaLnBrk="1" hangingPunct="1">
              <a:defRPr/>
            </a:pPr>
            <a:r>
              <a:rPr lang="ru-RU" smtClean="0"/>
              <a:t>Снежинки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12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Имя существительное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Творческая лаборатория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2216150" y="2971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ru-RU" sz="1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2000" fill="hold"/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0" grpId="0"/>
      <p:bldP spid="27341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Имя существительное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/>
              <a:t>Интересно не только своей грамматикой.</a:t>
            </a:r>
          </a:p>
          <a:p>
            <a:pPr eaLnBrk="1" hangingPunct="1">
              <a:defRPr/>
            </a:pPr>
            <a:r>
              <a:rPr lang="ru-RU" sz="2800" smtClean="0"/>
              <a:t>Лежит в основе многих изобразительно-выразительных средств языка (сравнения, метафоры, олицетворения)</a:t>
            </a:r>
          </a:p>
          <a:p>
            <a:pPr eaLnBrk="1" hangingPunct="1">
              <a:defRPr/>
            </a:pPr>
            <a:r>
              <a:rPr lang="ru-RU" sz="2800" smtClean="0"/>
              <a:t>Поэтическая часть речи, с помощью которой можно создавать удивительные картины на основе назывных предложений.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81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588803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smtClean="0"/>
              <a:t>Земля, вода, пшеница, класс – </a:t>
            </a:r>
            <a:br>
              <a:rPr lang="ru-RU" sz="4000" smtClean="0"/>
            </a:br>
            <a:r>
              <a:rPr lang="ru-RU" sz="4000" smtClean="0"/>
              <a:t>Все сущее, что окружает нас, </a:t>
            </a:r>
            <a:br>
              <a:rPr lang="ru-RU" sz="4000" smtClean="0"/>
            </a:br>
            <a:r>
              <a:rPr lang="ru-RU" sz="4000" smtClean="0"/>
              <a:t>Мы называем. Имя им даем:</a:t>
            </a:r>
            <a:br>
              <a:rPr lang="ru-RU" sz="4000" smtClean="0"/>
            </a:br>
            <a:r>
              <a:rPr lang="ru-RU" sz="4000" smtClean="0"/>
              <a:t>Береза, солнце, речка, дом…</a:t>
            </a:r>
            <a:br>
              <a:rPr lang="ru-RU" sz="4000" smtClean="0"/>
            </a:br>
            <a:r>
              <a:rPr lang="ru-RU" sz="4000" smtClean="0"/>
              <a:t>Явления природы: буря, дождь…</a:t>
            </a:r>
            <a:br>
              <a:rPr lang="ru-RU" sz="4000" smtClean="0"/>
            </a:br>
            <a:r>
              <a:rPr lang="ru-RU" sz="4000" smtClean="0"/>
              <a:t>Без </a:t>
            </a:r>
            <a:r>
              <a:rPr lang="ru-RU" sz="4000" smtClean="0">
                <a:solidFill>
                  <a:schemeClr val="folHlink"/>
                </a:solidFill>
              </a:rPr>
              <a:t>существительного</a:t>
            </a:r>
            <a:r>
              <a:rPr lang="ru-RU" sz="4000" smtClean="0"/>
              <a:t> не                                                              проживешь.</a:t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                                 Л.В. Успенский</a:t>
            </a:r>
          </a:p>
        </p:txBody>
      </p:sp>
      <p:sp>
        <p:nvSpPr>
          <p:cNvPr id="284680" name="Rectangle 8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850" y="476250"/>
            <a:ext cx="8820150" cy="60483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39750" y="260350"/>
            <a:ext cx="8064500" cy="61214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Имя существительное – хлеб языка.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            </a:t>
            </a:r>
            <a:r>
              <a:rPr lang="ru-RU" i="1" smtClean="0"/>
              <a:t>Л.В. Успенский.</a:t>
            </a:r>
            <a:br>
              <a:rPr lang="ru-RU" i="1" smtClean="0"/>
            </a:br>
            <a:r>
              <a:rPr lang="ru-RU" i="1" smtClean="0"/>
              <a:t/>
            </a:r>
            <a:br>
              <a:rPr lang="ru-RU" i="1" smtClean="0"/>
            </a:br>
            <a:endParaRPr lang="ru-RU" i="1" smtClean="0"/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1400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i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i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i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i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i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i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5815012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smtClean="0"/>
              <a:t>В русском языке на каждые 100 слов приходится 40 имен существительных.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7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35975" cy="617537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600" smtClean="0"/>
              <a:t>     Нет ничего такого в жизни и в нашем сознании, что нельзя было бы передать русским словом: звучание музыки, блеск красок, игру света, шум и тень садов, неясность сна, тяжкое громыхание грозы, детский шепот и шорох морского гравия.</a:t>
            </a:r>
            <a:br>
              <a:rPr lang="ru-RU" sz="3600" smtClean="0"/>
            </a:b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                         </a:t>
            </a:r>
            <a:r>
              <a:rPr lang="ru-RU" sz="3600" i="1" smtClean="0"/>
              <a:t>К.Г. Паустовский.</a:t>
            </a:r>
            <a:r>
              <a:rPr lang="ru-RU" sz="4000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9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07413" cy="5815012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mtClean="0"/>
              <a:t>Вечер, </a:t>
            </a:r>
            <a:r>
              <a:rPr lang="ru-RU" sz="4800" i="1" smtClean="0">
                <a:solidFill>
                  <a:schemeClr val="folHlink"/>
                </a:solidFill>
              </a:rPr>
              <a:t>как сажа</a:t>
            </a:r>
            <a:r>
              <a:rPr lang="ru-RU" smtClean="0"/>
              <a:t>, </a:t>
            </a:r>
            <a:br>
              <a:rPr lang="ru-RU" smtClean="0"/>
            </a:br>
            <a:r>
              <a:rPr lang="ru-RU" smtClean="0"/>
              <a:t>Льется в окно.</a:t>
            </a:r>
            <a:br>
              <a:rPr lang="ru-RU" smtClean="0"/>
            </a:br>
            <a:r>
              <a:rPr lang="ru-RU" i="1" smtClean="0">
                <a:solidFill>
                  <a:schemeClr val="hlink"/>
                </a:solidFill>
              </a:rPr>
              <a:t>Белая пряжа</a:t>
            </a:r>
            <a:r>
              <a:rPr lang="ru-RU" smtClean="0"/>
              <a:t> </a:t>
            </a:r>
            <a:br>
              <a:rPr lang="ru-RU" smtClean="0"/>
            </a:br>
            <a:r>
              <a:rPr lang="ru-RU" i="1" smtClean="0">
                <a:solidFill>
                  <a:schemeClr val="folHlink"/>
                </a:solidFill>
              </a:rPr>
              <a:t>Ткет</a:t>
            </a:r>
            <a:r>
              <a:rPr lang="ru-RU" smtClean="0">
                <a:solidFill>
                  <a:schemeClr val="folHlink"/>
                </a:solidFill>
              </a:rPr>
              <a:t> </a:t>
            </a:r>
            <a:r>
              <a:rPr lang="ru-RU" smtClean="0"/>
              <a:t>полотно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                      </a:t>
            </a:r>
            <a:r>
              <a:rPr lang="ru-RU" i="1" smtClean="0"/>
              <a:t>Сергей Есенин.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Тропы на основе существительных</a:t>
            </a:r>
          </a:p>
        </p:txBody>
      </p:sp>
      <p:sp>
        <p:nvSpPr>
          <p:cNvPr id="31949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Сравнение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/>
              <a:t>Метафора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/>
              <a:t>Олицетворение </a:t>
            </a:r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Найдите тропы 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353425" cy="5661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Коротка августовская ночь в Заполярье. Пока Васютка управился с дровами, густая, как смоль, темень начала редеть, прятаться в глубь леса. Не успела она еще совсем рассеяться, а на смену ей уже выполз туман. Стало холоднее. Костер от сырости зашипел, защелкал, принялся чихать, будто сердился на волглую пелену, окутавшую все вокруг. Комары, надоедавшие всю ночь, куда-то исчезли. Ни дуновения, ни шороха.  Васютка был один среди неподвижного зеленого моря.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                                                                                                                                                                                ( По В. Астафьеву 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289</TotalTime>
  <Words>344</Words>
  <Application>Microsoft Office PowerPoint</Application>
  <PresentationFormat>Экран (4:3)</PresentationFormat>
  <Paragraphs>61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Verdana</vt:lpstr>
      <vt:lpstr>Arial</vt:lpstr>
      <vt:lpstr>Wingdings</vt:lpstr>
      <vt:lpstr>Calibri</vt:lpstr>
      <vt:lpstr>Arial Black</vt:lpstr>
      <vt:lpstr>Глобус</vt:lpstr>
      <vt:lpstr>МОУ Погорельская ООШ   Презентация к уроку русского языка в 6 классе по программе С.И. Львовой  Творческая лаборатория  «Имя существительное»             Составила                                                                         учитель русского языка и литературы                                                     МОУ Погорельской ООШ                                                Первомайского района                                              Ярославской области                                                                     Сиротина Светлана Валентиновна.  Игнатцево, 2011</vt:lpstr>
      <vt:lpstr>Имя существительное</vt:lpstr>
      <vt:lpstr>Земля, вода, пшеница, класс –  Все сущее, что окружает нас,  Мы называем. Имя им даем: Береза, солнце, речка, дом… Явления природы: буря, дождь… Без существительного не                                                              проживешь.                                    Л.В. Успенский</vt:lpstr>
      <vt:lpstr>Имя существительное – хлеб языка.               Л.В. Успенский.  </vt:lpstr>
      <vt:lpstr>В русском языке на каждые 100 слов приходится 40 имен существительных.</vt:lpstr>
      <vt:lpstr>     Нет ничего такого в жизни и в нашем сознании, что нельзя было бы передать русским словом: звучание музыки, блеск красок, игру света, шум и тень садов, неясность сна, тяжкое громыхание грозы, детский шепот и шорох морского гравия.                           К.Г. Паустовский. </vt:lpstr>
      <vt:lpstr>Вечер, как сажа,  Льется в окно. Белая пряжа  Ткет полотно                         Сергей Есенин.</vt:lpstr>
      <vt:lpstr>Тропы на основе существительных</vt:lpstr>
      <vt:lpstr>Найдите тропы </vt:lpstr>
      <vt:lpstr>Проверь себя!</vt:lpstr>
      <vt:lpstr>Вечер, поле, Огоньки. Дальняя дорога.              Владимир Маяковский.</vt:lpstr>
      <vt:lpstr>Опять дожди, опять туманы. И листопад, и голый лес, И потемневшие туманы,  И низкий, серый свод небес.                        Сергей  Аксаков.</vt:lpstr>
      <vt:lpstr>Шепот, робкое дыханье,  Трели соловья. Серебро и колыханье  Сонного ручья. Свет ночной. Ночные тени, Тени без конца. Ряд волшебных изменений  Милого лица…                              Афанасий  Фет.</vt:lpstr>
      <vt:lpstr>Ночь, улица, фонарь, аптека, Бессмысленный и тусклый свет.   Живи еще хоть четверть века –  Все будет так. Исхода нет.  Умрешь -  начнешь опять сначала.  И повторится все, как встарь: Ночь, ледяная рябь канала,  Аптека, улица, фонарь.                                 Александр Блок </vt:lpstr>
      <vt:lpstr>  Август - астры, Август - звезды, Август - грозди Винограда и рябины Ржавой - август!               *** Месяц поздних поцелуев, Поздних роз и молний поздних! Ливней звездных - Август!- Месяц Ливней звездных!                          Марина Цветаева  </vt:lpstr>
      <vt:lpstr>В нем нет ни одного глагола. Каждое выражение – картина.                         Л.Н. Толстой</vt:lpstr>
      <vt:lpstr>Это утро, радость эта,  Эта мощь и дня и света, Этот синий свод, Этот крик и вереницы,  Эти стаи, эти птицы, Этот говор вод,  Эти ивы и березы,  Эти капли – эти слезы,  Этот пух – не лист,  Эти горы, эти долы,  Эти мошки, эти пчелы. Этот зык и свист. Эти зори без затменья,  Этот вздох ночной селенья,  Эта ночь без сна,  Эта мгла и жар постели,  Эта дробь и эти трели, Это все – весна.                                                                                           Афанасий Фет</vt:lpstr>
      <vt:lpstr>Назывные предложения</vt:lpstr>
      <vt:lpstr>Творчество </vt:lpstr>
      <vt:lpstr>Имя существительное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существительное</dc:title>
  <dc:creator>Сиротина СВ</dc:creator>
  <cp:lastModifiedBy>Дарёна</cp:lastModifiedBy>
  <cp:revision>14</cp:revision>
  <cp:lastPrinted>1601-01-01T00:00:00Z</cp:lastPrinted>
  <dcterms:created xsi:type="dcterms:W3CDTF">2011-11-14T08:27:39Z</dcterms:created>
  <dcterms:modified xsi:type="dcterms:W3CDTF">2012-03-29T12:48:36Z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