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4" r:id="rId5"/>
    <p:sldId id="279" r:id="rId6"/>
    <p:sldId id="278" r:id="rId7"/>
    <p:sldId id="280" r:id="rId8"/>
    <p:sldId id="283" r:id="rId9"/>
    <p:sldId id="282" r:id="rId10"/>
    <p:sldId id="281" r:id="rId11"/>
    <p:sldId id="290" r:id="rId12"/>
    <p:sldId id="259" r:id="rId13"/>
    <p:sldId id="260" r:id="rId14"/>
    <p:sldId id="261" r:id="rId15"/>
    <p:sldId id="286" r:id="rId16"/>
    <p:sldId id="262" r:id="rId17"/>
    <p:sldId id="263" r:id="rId18"/>
    <p:sldId id="265" r:id="rId19"/>
    <p:sldId id="269" r:id="rId20"/>
    <p:sldId id="270" r:id="rId21"/>
    <p:sldId id="271" r:id="rId22"/>
    <p:sldId id="272" r:id="rId23"/>
    <p:sldId id="273" r:id="rId24"/>
    <p:sldId id="287" r:id="rId25"/>
    <p:sldId id="266" r:id="rId26"/>
    <p:sldId id="267" r:id="rId27"/>
    <p:sldId id="268" r:id="rId28"/>
    <p:sldId id="284" r:id="rId29"/>
    <p:sldId id="285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299" autoAdjust="0"/>
    <p:restoredTop sz="94660"/>
  </p:normalViewPr>
  <p:slideViewPr>
    <p:cSldViewPr>
      <p:cViewPr varScale="1">
        <p:scale>
          <a:sx n="58" d="100"/>
          <a:sy n="58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87AD1-52E8-4D1F-9A36-C4BDC6702FA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E2A3B22F-07BF-4BFF-80DD-34ABA59329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Др.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rPr>
            <a:t>Ме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9FC8FA93-D436-4DF3-B3AD-04B416B539E5}" type="parTrans" cxnId="{33D1873B-A9D1-4BE1-83DC-FEF287766979}">
      <dgm:prSet/>
      <dgm:spPr/>
      <dgm:t>
        <a:bodyPr/>
        <a:lstStyle/>
        <a:p>
          <a:endParaRPr lang="ru-RU"/>
        </a:p>
      </dgm:t>
    </dgm:pt>
    <dgm:pt modelId="{4DA9C28D-3890-4503-9CB1-01703F97DD57}" type="sibTrans" cxnId="{33D1873B-A9D1-4BE1-83DC-FEF287766979}">
      <dgm:prSet/>
      <dgm:spPr/>
      <dgm:t>
        <a:bodyPr/>
        <a:lstStyle/>
        <a:p>
          <a:endParaRPr lang="ru-RU"/>
        </a:p>
      </dgm:t>
    </dgm:pt>
    <dgm:pt modelId="{7E161482-8E44-4D06-BA35-9A209282C1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М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g -2,1%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10C16BCF-841E-45B0-8357-1029D4EA280C}" type="parTrans" cxnId="{3844C9EB-A9F1-45EF-BB4B-BE94E79C1292}">
      <dgm:prSet/>
      <dgm:spPr/>
      <dgm:t>
        <a:bodyPr/>
        <a:lstStyle/>
        <a:p>
          <a:endParaRPr lang="ru-RU"/>
        </a:p>
      </dgm:t>
    </dgm:pt>
    <dgm:pt modelId="{90DE0D35-2940-46B5-9501-39FBCF40A2FE}" type="sibTrans" cxnId="{3844C9EB-A9F1-45EF-BB4B-BE94E79C1292}">
      <dgm:prSet/>
      <dgm:spPr/>
      <dgm:t>
        <a:bodyPr/>
        <a:lstStyle/>
        <a:p>
          <a:endParaRPr lang="ru-RU"/>
        </a:p>
      </dgm:t>
    </dgm:pt>
    <dgm:pt modelId="{4DEFF84D-D2C2-428B-98CB-DA35B774E3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К – 2,5%</a:t>
          </a:r>
        </a:p>
      </dgm:t>
    </dgm:pt>
    <dgm:pt modelId="{5A2F41B2-9247-4D2E-951D-589DA3DBF495}" type="parTrans" cxnId="{19D3676B-EDB3-4B07-87A2-E9AFFF43101D}">
      <dgm:prSet/>
      <dgm:spPr/>
      <dgm:t>
        <a:bodyPr/>
        <a:lstStyle/>
        <a:p>
          <a:endParaRPr lang="ru-RU"/>
        </a:p>
      </dgm:t>
    </dgm:pt>
    <dgm:pt modelId="{EC389E2C-2B42-4853-8221-37DDF5BC5A19}" type="sibTrans" cxnId="{19D3676B-EDB3-4B07-87A2-E9AFFF43101D}">
      <dgm:prSet/>
      <dgm:spPr/>
      <dgm:t>
        <a:bodyPr/>
        <a:lstStyle/>
        <a:p>
          <a:endParaRPr lang="ru-RU"/>
        </a:p>
      </dgm:t>
    </dgm:pt>
    <dgm:pt modelId="{7D94D69C-CC79-432C-8BCA-268CF9A17D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Na – 2,6%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19F44C43-C8A5-4F98-A187-109EE19E9A6F}" type="parTrans" cxnId="{AE8C7145-A1BF-48D4-9209-0C020F13CB2C}">
      <dgm:prSet/>
      <dgm:spPr/>
      <dgm:t>
        <a:bodyPr/>
        <a:lstStyle/>
        <a:p>
          <a:endParaRPr lang="ru-RU"/>
        </a:p>
      </dgm:t>
    </dgm:pt>
    <dgm:pt modelId="{CB4ACE82-B566-4CB0-ADAA-DC8DAB0A0931}" type="sibTrans" cxnId="{AE8C7145-A1BF-48D4-9209-0C020F13CB2C}">
      <dgm:prSet/>
      <dgm:spPr/>
      <dgm:t>
        <a:bodyPr/>
        <a:lstStyle/>
        <a:p>
          <a:endParaRPr lang="ru-RU"/>
        </a:p>
      </dgm:t>
    </dgm:pt>
    <dgm:pt modelId="{5A58E00F-BA71-4BEB-BDDD-CB1EE6F1EA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Ca – 3,4%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4B579168-11CA-49FA-BBDC-CD02A21F009D}" type="parTrans" cxnId="{2F72610F-493D-4EA9-AB90-D746C294259E}">
      <dgm:prSet/>
      <dgm:spPr/>
      <dgm:t>
        <a:bodyPr/>
        <a:lstStyle/>
        <a:p>
          <a:endParaRPr lang="ru-RU"/>
        </a:p>
      </dgm:t>
    </dgm:pt>
    <dgm:pt modelId="{799EF5DE-ED66-4C93-B86D-3248F8B13CA8}" type="sibTrans" cxnId="{2F72610F-493D-4EA9-AB90-D746C294259E}">
      <dgm:prSet/>
      <dgm:spPr/>
      <dgm:t>
        <a:bodyPr/>
        <a:lstStyle/>
        <a:p>
          <a:endParaRPr lang="ru-RU"/>
        </a:p>
      </dgm:t>
    </dgm:pt>
    <dgm:pt modelId="{15D9CE9C-1620-4391-A07F-5321C4A1A75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Fe – 4,7%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9E0BB11F-0A02-4933-A316-9296530B992E}" type="parTrans" cxnId="{14A35FC3-CB81-40F8-B1B8-B88FB6C2E0F8}">
      <dgm:prSet/>
      <dgm:spPr/>
      <dgm:t>
        <a:bodyPr/>
        <a:lstStyle/>
        <a:p>
          <a:endParaRPr lang="ru-RU"/>
        </a:p>
      </dgm:t>
    </dgm:pt>
    <dgm:pt modelId="{83B337B1-5287-4553-B565-BD45161DDD1C}" type="sibTrans" cxnId="{14A35FC3-CB81-40F8-B1B8-B88FB6C2E0F8}">
      <dgm:prSet/>
      <dgm:spPr/>
      <dgm:t>
        <a:bodyPr/>
        <a:lstStyle/>
        <a:p>
          <a:endParaRPr lang="ru-RU"/>
        </a:p>
      </dgm:t>
    </dgm:pt>
    <dgm:pt modelId="{45744C33-0BD0-46BC-B4E6-655360A877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Al – 8,8%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2C6856BC-FBAF-4132-BBAE-9EDA60EC644A}" type="parTrans" cxnId="{69A69AD7-D7E6-4E6A-87C3-C97A3B903E37}">
      <dgm:prSet/>
      <dgm:spPr/>
      <dgm:t>
        <a:bodyPr/>
        <a:lstStyle/>
        <a:p>
          <a:endParaRPr lang="ru-RU"/>
        </a:p>
      </dgm:t>
    </dgm:pt>
    <dgm:pt modelId="{32DAAFA2-D89D-4315-9AEA-C646E7B1AB95}" type="sibTrans" cxnId="{69A69AD7-D7E6-4E6A-87C3-C97A3B903E37}">
      <dgm:prSet/>
      <dgm:spPr/>
      <dgm:t>
        <a:bodyPr/>
        <a:lstStyle/>
        <a:p>
          <a:endParaRPr lang="ru-RU"/>
        </a:p>
      </dgm:t>
    </dgm:pt>
    <dgm:pt modelId="{23B65BD4-047D-4671-9785-76E22F77FA7F}" type="pres">
      <dgm:prSet presAssocID="{5E887AD1-52E8-4D1F-9A36-C4BDC6702FAA}" presName="Name0" presStyleCnt="0">
        <dgm:presLayoutVars>
          <dgm:dir/>
          <dgm:animLvl val="lvl"/>
          <dgm:resizeHandles val="exact"/>
        </dgm:presLayoutVars>
      </dgm:prSet>
      <dgm:spPr/>
    </dgm:pt>
    <dgm:pt modelId="{158FC72F-B5D6-46DC-A8E9-D6B5B076DBC7}" type="pres">
      <dgm:prSet presAssocID="{E2A3B22F-07BF-4BFF-80DD-34ABA5932991}" presName="Name8" presStyleCnt="0"/>
      <dgm:spPr/>
    </dgm:pt>
    <dgm:pt modelId="{B2B20718-2EC7-42FE-B7E2-E45079D8280D}" type="pres">
      <dgm:prSet presAssocID="{E2A3B22F-07BF-4BFF-80DD-34ABA5932991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8F5A2-AF47-4893-9147-22DEB5EA7543}" type="pres">
      <dgm:prSet presAssocID="{E2A3B22F-07BF-4BFF-80DD-34ABA59329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AD1A7-3C64-4C91-9CE7-907BD10476DE}" type="pres">
      <dgm:prSet presAssocID="{7E161482-8E44-4D06-BA35-9A209282C116}" presName="Name8" presStyleCnt="0"/>
      <dgm:spPr/>
    </dgm:pt>
    <dgm:pt modelId="{81DE494E-3D28-447E-8453-85F50B33C308}" type="pres">
      <dgm:prSet presAssocID="{7E161482-8E44-4D06-BA35-9A209282C116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73730-71D8-4CF1-AB9F-2A588CCF5F8F}" type="pres">
      <dgm:prSet presAssocID="{7E161482-8E44-4D06-BA35-9A209282C1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40CAA-A1C6-434C-94D8-1810D10528D7}" type="pres">
      <dgm:prSet presAssocID="{4DEFF84D-D2C2-428B-98CB-DA35B774E322}" presName="Name8" presStyleCnt="0"/>
      <dgm:spPr/>
    </dgm:pt>
    <dgm:pt modelId="{312A1B28-D3C3-4C36-BF93-0335CB6F7326}" type="pres">
      <dgm:prSet presAssocID="{4DEFF84D-D2C2-428B-98CB-DA35B774E322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783E0-DB23-4BEA-BDBD-0382E3E2A204}" type="pres">
      <dgm:prSet presAssocID="{4DEFF84D-D2C2-428B-98CB-DA35B774E3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F55C5-FD20-49B8-84AD-54E54E3E362D}" type="pres">
      <dgm:prSet presAssocID="{7D94D69C-CC79-432C-8BCA-268CF9A17D05}" presName="Name8" presStyleCnt="0"/>
      <dgm:spPr/>
    </dgm:pt>
    <dgm:pt modelId="{6BDE121A-8B53-443B-9673-32786A8463A5}" type="pres">
      <dgm:prSet presAssocID="{7D94D69C-CC79-432C-8BCA-268CF9A17D05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AA0F7-E17A-40F4-B91D-B3D544C10593}" type="pres">
      <dgm:prSet presAssocID="{7D94D69C-CC79-432C-8BCA-268CF9A17D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42BDA-9A51-4911-8741-AAC93E1FCC92}" type="pres">
      <dgm:prSet presAssocID="{5A58E00F-BA71-4BEB-BDDD-CB1EE6F1EA18}" presName="Name8" presStyleCnt="0"/>
      <dgm:spPr/>
    </dgm:pt>
    <dgm:pt modelId="{6EED0CB4-9038-4743-B72B-43CEB7CAABA6}" type="pres">
      <dgm:prSet presAssocID="{5A58E00F-BA71-4BEB-BDDD-CB1EE6F1EA18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BD026-505D-406A-B6DD-6297A6815B4E}" type="pres">
      <dgm:prSet presAssocID="{5A58E00F-BA71-4BEB-BDDD-CB1EE6F1EA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90D2B-08A6-453C-A770-F6D65E40C4D0}" type="pres">
      <dgm:prSet presAssocID="{15D9CE9C-1620-4391-A07F-5321C4A1A754}" presName="Name8" presStyleCnt="0"/>
      <dgm:spPr/>
    </dgm:pt>
    <dgm:pt modelId="{CFA95681-1E8E-4ED5-B49B-48217C242F57}" type="pres">
      <dgm:prSet presAssocID="{15D9CE9C-1620-4391-A07F-5321C4A1A754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F03D6-2302-4356-8C05-97E3A64C55D5}" type="pres">
      <dgm:prSet presAssocID="{15D9CE9C-1620-4391-A07F-5321C4A1A7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325A0-634B-46BD-A4A8-A3D4FEC8DC8F}" type="pres">
      <dgm:prSet presAssocID="{45744C33-0BD0-46BC-B4E6-655360A8775D}" presName="Name8" presStyleCnt="0"/>
      <dgm:spPr/>
    </dgm:pt>
    <dgm:pt modelId="{C416414D-4EE1-43F4-9B3E-B0618B59C3A7}" type="pres">
      <dgm:prSet presAssocID="{45744C33-0BD0-46BC-B4E6-655360A8775D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502F3-7A5E-4C03-ABB2-23EB4764462C}" type="pres">
      <dgm:prSet presAssocID="{45744C33-0BD0-46BC-B4E6-655360A877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1873B-A9D1-4BE1-83DC-FEF287766979}" srcId="{5E887AD1-52E8-4D1F-9A36-C4BDC6702FAA}" destId="{E2A3B22F-07BF-4BFF-80DD-34ABA5932991}" srcOrd="0" destOrd="0" parTransId="{9FC8FA93-D436-4DF3-B3AD-04B416B539E5}" sibTransId="{4DA9C28D-3890-4503-9CB1-01703F97DD57}"/>
    <dgm:cxn modelId="{1754303E-AE19-4EAB-BF2A-C84A32721B27}" type="presOf" srcId="{5A58E00F-BA71-4BEB-BDDD-CB1EE6F1EA18}" destId="{6EED0CB4-9038-4743-B72B-43CEB7CAABA6}" srcOrd="0" destOrd="0" presId="urn:microsoft.com/office/officeart/2005/8/layout/pyramid1"/>
    <dgm:cxn modelId="{19D3676B-EDB3-4B07-87A2-E9AFFF43101D}" srcId="{5E887AD1-52E8-4D1F-9A36-C4BDC6702FAA}" destId="{4DEFF84D-D2C2-428B-98CB-DA35B774E322}" srcOrd="2" destOrd="0" parTransId="{5A2F41B2-9247-4D2E-951D-589DA3DBF495}" sibTransId="{EC389E2C-2B42-4853-8221-37DDF5BC5A19}"/>
    <dgm:cxn modelId="{780344B8-700D-43AA-95CA-2DE84EDACBCD}" type="presOf" srcId="{E2A3B22F-07BF-4BFF-80DD-34ABA5932991}" destId="{5658F5A2-AF47-4893-9147-22DEB5EA7543}" srcOrd="1" destOrd="0" presId="urn:microsoft.com/office/officeart/2005/8/layout/pyramid1"/>
    <dgm:cxn modelId="{14A35FC3-CB81-40F8-B1B8-B88FB6C2E0F8}" srcId="{5E887AD1-52E8-4D1F-9A36-C4BDC6702FAA}" destId="{15D9CE9C-1620-4391-A07F-5321C4A1A754}" srcOrd="5" destOrd="0" parTransId="{9E0BB11F-0A02-4933-A316-9296530B992E}" sibTransId="{83B337B1-5287-4553-B565-BD45161DDD1C}"/>
    <dgm:cxn modelId="{E4A4E2FF-C241-4813-8B2B-7E537D48E95A}" type="presOf" srcId="{7D94D69C-CC79-432C-8BCA-268CF9A17D05}" destId="{6BDE121A-8B53-443B-9673-32786A8463A5}" srcOrd="0" destOrd="0" presId="urn:microsoft.com/office/officeart/2005/8/layout/pyramid1"/>
    <dgm:cxn modelId="{C1769AE8-A5C9-48CF-A7CE-4FEE3E914416}" type="presOf" srcId="{4DEFF84D-D2C2-428B-98CB-DA35B774E322}" destId="{312A1B28-D3C3-4C36-BF93-0335CB6F7326}" srcOrd="0" destOrd="0" presId="urn:microsoft.com/office/officeart/2005/8/layout/pyramid1"/>
    <dgm:cxn modelId="{2F72610F-493D-4EA9-AB90-D746C294259E}" srcId="{5E887AD1-52E8-4D1F-9A36-C4BDC6702FAA}" destId="{5A58E00F-BA71-4BEB-BDDD-CB1EE6F1EA18}" srcOrd="4" destOrd="0" parTransId="{4B579168-11CA-49FA-BBDC-CD02A21F009D}" sibTransId="{799EF5DE-ED66-4C93-B86D-3248F8B13CA8}"/>
    <dgm:cxn modelId="{3844C9EB-A9F1-45EF-BB4B-BE94E79C1292}" srcId="{5E887AD1-52E8-4D1F-9A36-C4BDC6702FAA}" destId="{7E161482-8E44-4D06-BA35-9A209282C116}" srcOrd="1" destOrd="0" parTransId="{10C16BCF-841E-45B0-8357-1029D4EA280C}" sibTransId="{90DE0D35-2940-46B5-9501-39FBCF40A2FE}"/>
    <dgm:cxn modelId="{D7A59736-89C0-4737-8ECD-5D4367355D1C}" type="presOf" srcId="{45744C33-0BD0-46BC-B4E6-655360A8775D}" destId="{C416414D-4EE1-43F4-9B3E-B0618B59C3A7}" srcOrd="0" destOrd="0" presId="urn:microsoft.com/office/officeart/2005/8/layout/pyramid1"/>
    <dgm:cxn modelId="{8ED9B826-EC26-4448-94E4-5176E96E2D0A}" type="presOf" srcId="{45744C33-0BD0-46BC-B4E6-655360A8775D}" destId="{07E502F3-7A5E-4C03-ABB2-23EB4764462C}" srcOrd="1" destOrd="0" presId="urn:microsoft.com/office/officeart/2005/8/layout/pyramid1"/>
    <dgm:cxn modelId="{FE1EE4BD-7FF7-4E20-A554-172F17D099EC}" type="presOf" srcId="{4DEFF84D-D2C2-428B-98CB-DA35B774E322}" destId="{79D783E0-DB23-4BEA-BDBD-0382E3E2A204}" srcOrd="1" destOrd="0" presId="urn:microsoft.com/office/officeart/2005/8/layout/pyramid1"/>
    <dgm:cxn modelId="{AE8C7145-A1BF-48D4-9209-0C020F13CB2C}" srcId="{5E887AD1-52E8-4D1F-9A36-C4BDC6702FAA}" destId="{7D94D69C-CC79-432C-8BCA-268CF9A17D05}" srcOrd="3" destOrd="0" parTransId="{19F44C43-C8A5-4F98-A187-109EE19E9A6F}" sibTransId="{CB4ACE82-B566-4CB0-ADAA-DC8DAB0A0931}"/>
    <dgm:cxn modelId="{6C4A7FF7-13BD-417A-9B6E-0C07651F8FC9}" type="presOf" srcId="{7D94D69C-CC79-432C-8BCA-268CF9A17D05}" destId="{98CAA0F7-E17A-40F4-B91D-B3D544C10593}" srcOrd="1" destOrd="0" presId="urn:microsoft.com/office/officeart/2005/8/layout/pyramid1"/>
    <dgm:cxn modelId="{FED0763A-DBC6-462F-9079-28C621871D04}" type="presOf" srcId="{7E161482-8E44-4D06-BA35-9A209282C116}" destId="{81DE494E-3D28-447E-8453-85F50B33C308}" srcOrd="0" destOrd="0" presId="urn:microsoft.com/office/officeart/2005/8/layout/pyramid1"/>
    <dgm:cxn modelId="{8F92A5E2-B67E-436C-8279-9ED768178C03}" type="presOf" srcId="{5A58E00F-BA71-4BEB-BDDD-CB1EE6F1EA18}" destId="{09BBD026-505D-406A-B6DD-6297A6815B4E}" srcOrd="1" destOrd="0" presId="urn:microsoft.com/office/officeart/2005/8/layout/pyramid1"/>
    <dgm:cxn modelId="{69A69AD7-D7E6-4E6A-87C3-C97A3B903E37}" srcId="{5E887AD1-52E8-4D1F-9A36-C4BDC6702FAA}" destId="{45744C33-0BD0-46BC-B4E6-655360A8775D}" srcOrd="6" destOrd="0" parTransId="{2C6856BC-FBAF-4132-BBAE-9EDA60EC644A}" sibTransId="{32DAAFA2-D89D-4315-9AEA-C646E7B1AB95}"/>
    <dgm:cxn modelId="{B06FD0BA-40F7-4CF5-9BC9-8D9E7A096760}" type="presOf" srcId="{E2A3B22F-07BF-4BFF-80DD-34ABA5932991}" destId="{B2B20718-2EC7-42FE-B7E2-E45079D8280D}" srcOrd="0" destOrd="0" presId="urn:microsoft.com/office/officeart/2005/8/layout/pyramid1"/>
    <dgm:cxn modelId="{250E970D-0F62-499D-A6EF-CE1ADE004443}" type="presOf" srcId="{7E161482-8E44-4D06-BA35-9A209282C116}" destId="{F2B73730-71D8-4CF1-AB9F-2A588CCF5F8F}" srcOrd="1" destOrd="0" presId="urn:microsoft.com/office/officeart/2005/8/layout/pyramid1"/>
    <dgm:cxn modelId="{7F562046-A408-4DA7-A6A8-724DB036B7F7}" type="presOf" srcId="{5E887AD1-52E8-4D1F-9A36-C4BDC6702FAA}" destId="{23B65BD4-047D-4671-9785-76E22F77FA7F}" srcOrd="0" destOrd="0" presId="urn:microsoft.com/office/officeart/2005/8/layout/pyramid1"/>
    <dgm:cxn modelId="{B0F515BC-9EDB-4FB6-8912-4519CC4CC3D4}" type="presOf" srcId="{15D9CE9C-1620-4391-A07F-5321C4A1A754}" destId="{FB4F03D6-2302-4356-8C05-97E3A64C55D5}" srcOrd="1" destOrd="0" presId="urn:microsoft.com/office/officeart/2005/8/layout/pyramid1"/>
    <dgm:cxn modelId="{F63EC783-13AB-4B07-8712-F268048AF30F}" type="presOf" srcId="{15D9CE9C-1620-4391-A07F-5321C4A1A754}" destId="{CFA95681-1E8E-4ED5-B49B-48217C242F57}" srcOrd="0" destOrd="0" presId="urn:microsoft.com/office/officeart/2005/8/layout/pyramid1"/>
    <dgm:cxn modelId="{10F4B9F4-5B9A-43D2-B855-9081E014B280}" type="presParOf" srcId="{23B65BD4-047D-4671-9785-76E22F77FA7F}" destId="{158FC72F-B5D6-46DC-A8E9-D6B5B076DBC7}" srcOrd="0" destOrd="0" presId="urn:microsoft.com/office/officeart/2005/8/layout/pyramid1"/>
    <dgm:cxn modelId="{2CCA951B-CEDE-41FE-97A9-722FC7E44E57}" type="presParOf" srcId="{158FC72F-B5D6-46DC-A8E9-D6B5B076DBC7}" destId="{B2B20718-2EC7-42FE-B7E2-E45079D8280D}" srcOrd="0" destOrd="0" presId="urn:microsoft.com/office/officeart/2005/8/layout/pyramid1"/>
    <dgm:cxn modelId="{F9EDABED-B97A-484D-B392-4ACCD41450DA}" type="presParOf" srcId="{158FC72F-B5D6-46DC-A8E9-D6B5B076DBC7}" destId="{5658F5A2-AF47-4893-9147-22DEB5EA7543}" srcOrd="1" destOrd="0" presId="urn:microsoft.com/office/officeart/2005/8/layout/pyramid1"/>
    <dgm:cxn modelId="{83E1F049-19CE-4782-A0B7-CFFD251F9E5A}" type="presParOf" srcId="{23B65BD4-047D-4671-9785-76E22F77FA7F}" destId="{6FEAD1A7-3C64-4C91-9CE7-907BD10476DE}" srcOrd="1" destOrd="0" presId="urn:microsoft.com/office/officeart/2005/8/layout/pyramid1"/>
    <dgm:cxn modelId="{EA425049-887E-4369-A880-A06211B6381E}" type="presParOf" srcId="{6FEAD1A7-3C64-4C91-9CE7-907BD10476DE}" destId="{81DE494E-3D28-447E-8453-85F50B33C308}" srcOrd="0" destOrd="0" presId="urn:microsoft.com/office/officeart/2005/8/layout/pyramid1"/>
    <dgm:cxn modelId="{45E6CCBA-224C-41B7-AA1A-E54891AA76D3}" type="presParOf" srcId="{6FEAD1A7-3C64-4C91-9CE7-907BD10476DE}" destId="{F2B73730-71D8-4CF1-AB9F-2A588CCF5F8F}" srcOrd="1" destOrd="0" presId="urn:microsoft.com/office/officeart/2005/8/layout/pyramid1"/>
    <dgm:cxn modelId="{FF93B1DB-76F0-4A47-AD8B-F41218AE3362}" type="presParOf" srcId="{23B65BD4-047D-4671-9785-76E22F77FA7F}" destId="{1F140CAA-A1C6-434C-94D8-1810D10528D7}" srcOrd="2" destOrd="0" presId="urn:microsoft.com/office/officeart/2005/8/layout/pyramid1"/>
    <dgm:cxn modelId="{2BBC37C0-2143-4909-B2A9-3F3787F98617}" type="presParOf" srcId="{1F140CAA-A1C6-434C-94D8-1810D10528D7}" destId="{312A1B28-D3C3-4C36-BF93-0335CB6F7326}" srcOrd="0" destOrd="0" presId="urn:microsoft.com/office/officeart/2005/8/layout/pyramid1"/>
    <dgm:cxn modelId="{10FD58C1-DBE2-4005-A75B-8CA87BAA5230}" type="presParOf" srcId="{1F140CAA-A1C6-434C-94D8-1810D10528D7}" destId="{79D783E0-DB23-4BEA-BDBD-0382E3E2A204}" srcOrd="1" destOrd="0" presId="urn:microsoft.com/office/officeart/2005/8/layout/pyramid1"/>
    <dgm:cxn modelId="{F32ABAAD-A8F4-45F9-A850-E4BECD836762}" type="presParOf" srcId="{23B65BD4-047D-4671-9785-76E22F77FA7F}" destId="{D1BF55C5-FD20-49B8-84AD-54E54E3E362D}" srcOrd="3" destOrd="0" presId="urn:microsoft.com/office/officeart/2005/8/layout/pyramid1"/>
    <dgm:cxn modelId="{3180DE0A-C81D-45AB-865E-114EB389B8AE}" type="presParOf" srcId="{D1BF55C5-FD20-49B8-84AD-54E54E3E362D}" destId="{6BDE121A-8B53-443B-9673-32786A8463A5}" srcOrd="0" destOrd="0" presId="urn:microsoft.com/office/officeart/2005/8/layout/pyramid1"/>
    <dgm:cxn modelId="{85354A63-ACE3-4D20-9089-9CD40FEF5C2B}" type="presParOf" srcId="{D1BF55C5-FD20-49B8-84AD-54E54E3E362D}" destId="{98CAA0F7-E17A-40F4-B91D-B3D544C10593}" srcOrd="1" destOrd="0" presId="urn:microsoft.com/office/officeart/2005/8/layout/pyramid1"/>
    <dgm:cxn modelId="{B34A7D60-14CD-4929-8096-EF2303AC97C7}" type="presParOf" srcId="{23B65BD4-047D-4671-9785-76E22F77FA7F}" destId="{36542BDA-9A51-4911-8741-AAC93E1FCC92}" srcOrd="4" destOrd="0" presId="urn:microsoft.com/office/officeart/2005/8/layout/pyramid1"/>
    <dgm:cxn modelId="{B4C7544D-9613-40C2-AE22-767CE241C627}" type="presParOf" srcId="{36542BDA-9A51-4911-8741-AAC93E1FCC92}" destId="{6EED0CB4-9038-4743-B72B-43CEB7CAABA6}" srcOrd="0" destOrd="0" presId="urn:microsoft.com/office/officeart/2005/8/layout/pyramid1"/>
    <dgm:cxn modelId="{96775A9A-030B-483F-8DF2-1BF281BA2487}" type="presParOf" srcId="{36542BDA-9A51-4911-8741-AAC93E1FCC92}" destId="{09BBD026-505D-406A-B6DD-6297A6815B4E}" srcOrd="1" destOrd="0" presId="urn:microsoft.com/office/officeart/2005/8/layout/pyramid1"/>
    <dgm:cxn modelId="{B7F24387-51F0-493E-B3B7-9100C7A7808E}" type="presParOf" srcId="{23B65BD4-047D-4671-9785-76E22F77FA7F}" destId="{1A290D2B-08A6-453C-A770-F6D65E40C4D0}" srcOrd="5" destOrd="0" presId="urn:microsoft.com/office/officeart/2005/8/layout/pyramid1"/>
    <dgm:cxn modelId="{92E03342-F4A3-4DC2-B6F4-3C32C895A711}" type="presParOf" srcId="{1A290D2B-08A6-453C-A770-F6D65E40C4D0}" destId="{CFA95681-1E8E-4ED5-B49B-48217C242F57}" srcOrd="0" destOrd="0" presId="urn:microsoft.com/office/officeart/2005/8/layout/pyramid1"/>
    <dgm:cxn modelId="{23293885-5337-4DEA-8DBF-141CC89DE1F8}" type="presParOf" srcId="{1A290D2B-08A6-453C-A770-F6D65E40C4D0}" destId="{FB4F03D6-2302-4356-8C05-97E3A64C55D5}" srcOrd="1" destOrd="0" presId="urn:microsoft.com/office/officeart/2005/8/layout/pyramid1"/>
    <dgm:cxn modelId="{E70B4D42-8B25-4D63-89E8-810DCB48EAFA}" type="presParOf" srcId="{23B65BD4-047D-4671-9785-76E22F77FA7F}" destId="{887325A0-634B-46BD-A4A8-A3D4FEC8DC8F}" srcOrd="6" destOrd="0" presId="urn:microsoft.com/office/officeart/2005/8/layout/pyramid1"/>
    <dgm:cxn modelId="{28DB3AB9-FF8E-4A06-B9D7-B269A9A33E82}" type="presParOf" srcId="{887325A0-634B-46BD-A4A8-A3D4FEC8DC8F}" destId="{C416414D-4EE1-43F4-9B3E-B0618B59C3A7}" srcOrd="0" destOrd="0" presId="urn:microsoft.com/office/officeart/2005/8/layout/pyramid1"/>
    <dgm:cxn modelId="{CB8F7C64-FF22-4263-8B26-48EA08FA3714}" type="presParOf" srcId="{887325A0-634B-46BD-A4A8-A3D4FEC8DC8F}" destId="{07E502F3-7A5E-4C03-ABB2-23EB4764462C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E961C-642E-4863-ADC2-771B33062B01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DC138-4291-4A99-AA8D-348094065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138-4291-4A99-AA8D-3480940652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9F3E-DBCC-4B43-96E0-D438A418FF7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9F3E-DBCC-4B43-96E0-D438A418FF7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B06064-B8B2-4DFB-AE7A-5B110C8E4C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867638-A823-487D-894A-B38688B89B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9F3CE-8C8F-4D40-BF64-A6E7924DD1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F66BA-C864-4B5A-B04F-A73CFCAB41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2CAC8-D726-443D-A2F1-2757A3650E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4679F3-0D76-4FE1-8D78-2ACE882560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9F3E-DBCC-4B43-96E0-D438A418FF7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9F3E-DBCC-4B43-96E0-D438A418FF7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68C7A8-AAA6-414A-8B6F-6F1A9E628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82D54-954C-4D62-90FC-0C2834CB2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8D7E6-ABB9-4D1F-B3E8-BE68D1B35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73E29-7471-4C57-A7D2-5939BE905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0AD59-ED82-4F74-AF78-DE9FDBC23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FC7CE-8FBC-4676-9551-D0C8CAA12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013C-0068-4725-A9BF-7A6A10904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381A8-EE95-4286-96AC-CEADE7974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93C8-8C4B-4BAC-8A36-B53FBF2C9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9D84F-CB3A-4569-8C54-5A5202BE0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2A06B-0F28-4305-ADCC-28D2A7A86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C52A4E-8899-4CCE-ACA2-3FED9A2E03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0;&#1086;&#1088;&#1091;&#1085;&#1076;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catalogmineralov.ru/mineral/52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56;&#1091;&#1073;&#1080;&#1085;" TargetMode="External"/><Relationship Id="rId3" Type="http://schemas.openxmlformats.org/officeDocument/2006/relationships/hyperlink" Target="http://ru.wikipedia.org/wiki/&#1057;&#1072;&#1087;&#1092;&#1080;&#1088;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talogmineralov.ru/article/109.html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catalogmineralov.ru/mineral/729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0;&#1072;&#1086;&#1083;&#1080;&#1085;&#1080;&#1090;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ugosvet.ru/enc/Earth_sciences/geologiya/BOKSITI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hyperlink" Target="http://ru.wikipedia.org/wiki/&#1041;&#1086;&#1082;&#1089;&#1080;&#1090;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midural.ru/ek.ru/dbo.enterprise/77/Default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/>
          <a:lstStyle/>
          <a:p>
            <a:r>
              <a:rPr lang="ru-RU" sz="6600" dirty="0" smtClean="0"/>
              <a:t>Этому                             металлу суждено</a:t>
            </a:r>
            <a:br>
              <a:rPr lang="ru-RU" sz="6600" dirty="0" smtClean="0"/>
            </a:br>
            <a:r>
              <a:rPr lang="ru-RU" sz="6600" dirty="0" smtClean="0"/>
              <a:t>великое будущее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6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4286256"/>
            <a:ext cx="6400800" cy="2571744"/>
          </a:xfrm>
        </p:spPr>
        <p:txBody>
          <a:bodyPr/>
          <a:lstStyle/>
          <a:p>
            <a:pPr algn="r"/>
            <a:r>
              <a:rPr lang="ru-RU" dirty="0" smtClean="0"/>
              <a:t>Н.Г.Чернышевский</a:t>
            </a:r>
          </a:p>
          <a:p>
            <a:pPr algn="r"/>
            <a:endParaRPr lang="ru-RU" dirty="0" smtClean="0"/>
          </a:p>
          <a:p>
            <a:pPr algn="r"/>
            <a:r>
              <a:rPr lang="ru-RU" sz="1600" b="1" dirty="0" smtClean="0"/>
              <a:t>АВТОР</a:t>
            </a:r>
            <a:r>
              <a:rPr lang="ru-RU" sz="1600" dirty="0" smtClean="0"/>
              <a:t>: учитель  химии</a:t>
            </a:r>
          </a:p>
          <a:p>
            <a:pPr algn="r"/>
            <a:r>
              <a:rPr lang="ru-RU" sz="1600" dirty="0" smtClean="0"/>
              <a:t>МОУ СОШ №2 города Ртищево </a:t>
            </a:r>
          </a:p>
          <a:p>
            <a:pPr algn="r"/>
            <a:r>
              <a:rPr lang="ru-RU" sz="1600" dirty="0" smtClean="0"/>
              <a:t>Саратовской  области</a:t>
            </a:r>
          </a:p>
          <a:p>
            <a:pPr algn="r"/>
            <a:r>
              <a:rPr lang="ru-RU" sz="1600" smtClean="0"/>
              <a:t>ПОПКОВА   </a:t>
            </a:r>
            <a:r>
              <a:rPr lang="ru-RU" sz="1600" dirty="0" smtClean="0"/>
              <a:t>ЕЛЕНА   ГЕННАДЬЕВНА</a:t>
            </a:r>
          </a:p>
          <a:p>
            <a:endParaRPr lang="ru-RU" sz="1600" dirty="0" smtClean="0"/>
          </a:p>
          <a:p>
            <a:pPr algn="r"/>
            <a:endParaRPr lang="ru-RU" sz="1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3076221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оstankin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571876"/>
            <a:ext cx="1000100" cy="179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2735263" cy="4768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i="1" smtClean="0"/>
              <a:t>Корпус первого искусствен-ного спутника Земли тоже был сделан из сплавов алюминия</a:t>
            </a:r>
            <a:r>
              <a:rPr lang="ru-RU" i="1" smtClean="0">
                <a:latin typeface="Arial" charset="0"/>
              </a:rPr>
              <a:t>.</a:t>
            </a:r>
            <a:endParaRPr lang="ru-RU" smtClean="0">
              <a:latin typeface="Arial" charset="0"/>
            </a:endParaRPr>
          </a:p>
          <a:p>
            <a:pPr marL="0" indent="0" eaLnBrk="1" hangingPunct="1"/>
            <a:endParaRPr lang="ru-RU" smtClean="0"/>
          </a:p>
        </p:txBody>
      </p:sp>
      <p:pic>
        <p:nvPicPr>
          <p:cNvPr id="8196" name="Рисунок 3" descr="спутни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357313"/>
            <a:ext cx="578643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Алюминий - …….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>
                <a:latin typeface="Times New Roman"/>
                <a:cs typeface="Times New Roman"/>
              </a:rPr>
              <a:t>•</a:t>
            </a:r>
            <a:r>
              <a:rPr lang="ru-RU" sz="4800" b="1" dirty="0" smtClean="0"/>
              <a:t>Серебро из глины</a:t>
            </a:r>
          </a:p>
          <a:p>
            <a:r>
              <a:rPr lang="ru-RU" sz="4800" b="1" dirty="0" smtClean="0"/>
              <a:t>Крылатый металл</a:t>
            </a:r>
          </a:p>
          <a:p>
            <a:r>
              <a:rPr lang="ru-RU" sz="4800" b="1" dirty="0" smtClean="0"/>
              <a:t>Космический металл</a:t>
            </a:r>
          </a:p>
          <a:p>
            <a:r>
              <a:rPr lang="ru-RU" sz="4800" b="1" dirty="0" smtClean="0"/>
              <a:t>Дитя электричества</a:t>
            </a:r>
          </a:p>
          <a:p>
            <a:r>
              <a:rPr lang="ru-RU" sz="4800" b="1" dirty="0" smtClean="0"/>
              <a:t>Металл ХХ</a:t>
            </a:r>
            <a:r>
              <a:rPr lang="en-US" sz="4800" b="1" dirty="0" smtClean="0"/>
              <a:t>l</a:t>
            </a:r>
            <a:r>
              <a:rPr lang="ru-RU" sz="4800" b="1" dirty="0" smtClean="0"/>
              <a:t> века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E:\Мои документы\Маршрутная 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500726" cy="685800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/>
          <a:lstStyle/>
          <a:p>
            <a:pPr algn="ctr"/>
            <a:r>
              <a:rPr lang="ru-RU" b="1" dirty="0" smtClean="0"/>
              <a:t>ТЕМА</a:t>
            </a:r>
            <a:r>
              <a:rPr lang="ru-RU" sz="5400" b="1" dirty="0" smtClean="0"/>
              <a:t>: </a:t>
            </a:r>
            <a:r>
              <a:rPr lang="ru-RU" sz="5400" b="1" dirty="0" smtClean="0">
                <a:solidFill>
                  <a:srgbClr val="FF0000"/>
                </a:solidFill>
              </a:rPr>
              <a:t>Алюминий, его физические и химические свойства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ЦЕЛЬ: рассмотреть физические и химические свойства алюминия, особенности строения его атома.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4" descr="алюм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429264"/>
            <a:ext cx="23656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entury Gothic" pitchFamily="34" charset="0"/>
              </a:rPr>
              <a:t>Визитка химического элемента</a:t>
            </a:r>
            <a:endParaRPr lang="ru-RU" sz="4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13</a:t>
            </a:r>
          </a:p>
          <a:p>
            <a:pPr>
              <a:buNone/>
            </a:pPr>
            <a:r>
              <a:rPr lang="ru-RU" dirty="0" smtClean="0"/>
              <a:t>3</a:t>
            </a:r>
          </a:p>
          <a:p>
            <a:pPr>
              <a:buNone/>
            </a:pPr>
            <a:r>
              <a:rPr lang="ru-RU" dirty="0" smtClean="0"/>
              <a:t>3</a:t>
            </a:r>
          </a:p>
          <a:p>
            <a:pPr>
              <a:buNone/>
            </a:pPr>
            <a:r>
              <a:rPr lang="ru-RU" dirty="0" smtClean="0"/>
              <a:t>Главная</a:t>
            </a:r>
          </a:p>
          <a:p>
            <a:pPr>
              <a:buNone/>
            </a:pPr>
            <a:r>
              <a:rPr lang="ru-RU" dirty="0" smtClean="0"/>
              <a:t>1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1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Century Gothic" pitchFamily="34" charset="0"/>
              </a:rPr>
              <a:t>Алюминий   активный металл или нет?</a:t>
            </a:r>
            <a:endParaRPr lang="ru-RU" sz="7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entury Gothic" pitchFamily="34" charset="0"/>
              </a:rPr>
              <a:t>Физические свойства алюминия</a:t>
            </a:r>
            <a:endParaRPr lang="ru-RU" sz="4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Цвет: </a:t>
            </a:r>
          </a:p>
          <a:p>
            <a:pPr>
              <a:buNone/>
            </a:pPr>
            <a:r>
              <a:rPr lang="ru-RU" sz="2800" dirty="0" smtClean="0"/>
              <a:t>Запах:</a:t>
            </a:r>
          </a:p>
          <a:p>
            <a:pPr>
              <a:buNone/>
            </a:pPr>
            <a:r>
              <a:rPr lang="ru-RU" sz="2800" dirty="0" smtClean="0"/>
              <a:t>Металлический блеск:</a:t>
            </a:r>
          </a:p>
          <a:p>
            <a:pPr>
              <a:buNone/>
            </a:pPr>
            <a:r>
              <a:rPr lang="ru-RU" sz="2800" dirty="0" smtClean="0"/>
              <a:t>Твёрдость:</a:t>
            </a:r>
          </a:p>
          <a:p>
            <a:pPr>
              <a:buNone/>
            </a:pPr>
            <a:r>
              <a:rPr lang="ru-RU" sz="2800" dirty="0" smtClean="0"/>
              <a:t>Пластичность:</a:t>
            </a:r>
          </a:p>
          <a:p>
            <a:pPr>
              <a:buNone/>
            </a:pPr>
            <a:r>
              <a:rPr lang="ru-RU" sz="2800" dirty="0" err="1" smtClean="0"/>
              <a:t>Электро-и</a:t>
            </a:r>
            <a:r>
              <a:rPr lang="ru-RU" sz="2800" dirty="0" smtClean="0"/>
              <a:t> теплопроводность:</a:t>
            </a:r>
          </a:p>
          <a:p>
            <a:pPr>
              <a:buNone/>
            </a:pPr>
            <a:r>
              <a:rPr lang="ru-RU" sz="2800" dirty="0" smtClean="0"/>
              <a:t>Плотность: </a:t>
            </a:r>
            <a:r>
              <a:rPr lang="en-US" sz="2800" dirty="0" smtClean="0"/>
              <a:t>p</a:t>
            </a:r>
            <a:r>
              <a:rPr lang="ru-RU" sz="2800" dirty="0" smtClean="0"/>
              <a:t>= 2,7 г</a:t>
            </a:r>
            <a:r>
              <a:rPr lang="en-US" sz="2800" dirty="0" smtClean="0"/>
              <a:t>/</a:t>
            </a:r>
            <a:r>
              <a:rPr lang="ru-RU" sz="2800" dirty="0" smtClean="0"/>
              <a:t>см</a:t>
            </a:r>
            <a:r>
              <a:rPr lang="ru-RU" sz="2800" baseline="30000" dirty="0" smtClean="0"/>
              <a:t>3</a:t>
            </a:r>
          </a:p>
          <a:p>
            <a:pPr>
              <a:buNone/>
            </a:pPr>
            <a:r>
              <a:rPr lang="ru-RU" sz="3600" baseline="30000" dirty="0" smtClean="0"/>
              <a:t>Температура плавления: Т=660°С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3" descr="алюм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857364"/>
            <a:ext cx="2784896" cy="2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71472" y="1214422"/>
          <a:ext cx="8115328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entury Gothic" pitchFamily="34" charset="0"/>
              </a:rPr>
              <a:t>Нахождение в природе</a:t>
            </a:r>
            <a:endParaRPr lang="ru-RU" sz="4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Рассмотрите диаграмму.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Сделайте вывод о распространенности алюминия в земной коре по сравнению с другими металлами.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0" y="928670"/>
          <a:ext cx="9144000" cy="55721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57620"/>
                <a:gridCol w="2571768"/>
                <a:gridCol w="2714612"/>
              </a:tblGrid>
              <a:tr h="10187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2800" dirty="0" smtClean="0"/>
                        <a:t>Фотография 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Описание минерала</a:t>
                      </a:r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26069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Химический состав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Al</a:t>
                      </a:r>
                      <a:r>
                        <a:rPr lang="en-US" sz="4000" baseline="-25000" dirty="0" smtClean="0"/>
                        <a:t>2</a:t>
                      </a:r>
                      <a:r>
                        <a:rPr lang="en-US" sz="4000" dirty="0" smtClean="0"/>
                        <a:t>O</a:t>
                      </a:r>
                      <a:r>
                        <a:rPr lang="en-US" sz="4000" baseline="-25000" dirty="0" smtClean="0"/>
                        <a:t>3</a:t>
                      </a:r>
                      <a:endParaRPr lang="ru-RU" sz="4000" baseline="-25000" dirty="0"/>
                    </a:p>
                  </a:txBody>
                  <a:tcPr anchor="ctr"/>
                </a:tc>
              </a:tr>
              <a:tr h="10422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Цвет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Голубой, красный, желтый, серый, коричневый</a:t>
                      </a:r>
                      <a:endParaRPr lang="ru-RU" sz="2000" dirty="0"/>
                    </a:p>
                  </a:txBody>
                  <a:tcPr anchor="ctr"/>
                </a:tc>
              </a:tr>
              <a:tr h="8589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Плотность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3,9 – 4,1 г/см</a:t>
                      </a:r>
                      <a:r>
                        <a:rPr lang="ru-RU" sz="2800" baseline="300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</a:tr>
              <a:tr h="7130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Твердость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 anchor="ctr"/>
                </a:tc>
              </a:tr>
              <a:tr h="713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4929198"/>
            <a:ext cx="350043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Название минерала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3" tooltip="википедия - корунд"/>
          </p:cNvPr>
          <p:cNvSpPr/>
          <p:nvPr/>
        </p:nvSpPr>
        <p:spPr>
          <a:xfrm>
            <a:off x="3929058" y="5929330"/>
            <a:ext cx="307183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286388"/>
            <a:ext cx="3786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Корунд 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28596" y="2071678"/>
            <a:ext cx="3000396" cy="278608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Природные соединения алюминия </a:t>
            </a:r>
            <a:endParaRPr lang="ru-RU" sz="4000" b="1" dirty="0">
              <a:ln w="11430"/>
              <a:gradFill flip="none"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000768"/>
            <a:ext cx="385762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 Разновидности :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28" name="Рисунок 27" descr="корунд-википедия.jpg">
            <a:hlinkClick r:id="rId4" tooltip="Другие фото корунда - каталог минералов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071678"/>
            <a:ext cx="3000396" cy="278608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 descr="корунд-рубин-википедия.jp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5786454"/>
            <a:ext cx="500066" cy="6429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" name="Рисунок 29" descr="сапфир-обработанный.jp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5786454"/>
            <a:ext cx="500066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0" y="928670"/>
          <a:ext cx="9144000" cy="55721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72000"/>
                <a:gridCol w="4572000"/>
              </a:tblGrid>
              <a:tr h="101871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Рубин 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Сапфир </a:t>
                      </a:r>
                      <a:endParaRPr lang="ru-RU" sz="4000" dirty="0"/>
                    </a:p>
                  </a:txBody>
                  <a:tcPr anchor="ctr"/>
                </a:tc>
              </a:tr>
              <a:tr h="45534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3" tooltip="википедия"/>
          </p:cNvPr>
          <p:cNvSpPr/>
          <p:nvPr/>
        </p:nvSpPr>
        <p:spPr>
          <a:xfrm>
            <a:off x="4572000" y="5863608"/>
            <a:ext cx="242889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2910" y="2214554"/>
            <a:ext cx="3000396" cy="278608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Разновидности корунда </a:t>
            </a:r>
            <a:endParaRPr lang="ru-RU" sz="4000" b="1" dirty="0">
              <a:ln w="11430"/>
              <a:gradFill flip="none"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14942" y="2214554"/>
            <a:ext cx="3000396" cy="278608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корунд-рубин-википедия.jpg">
            <a:hlinkClick r:id="rId4" tooltip="рубин-каталог минералов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09" y="2214553"/>
            <a:ext cx="3000397" cy="27860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сапфир-обработанный.jpg">
            <a:hlinkClick r:id="rId6" tooltip="сапфир-каталог минералов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1" y="2214554"/>
            <a:ext cx="3000397" cy="278608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>
            <a:hlinkClick r:id="rId8" tooltip="википедия"/>
          </p:cNvPr>
          <p:cNvSpPr/>
          <p:nvPr/>
        </p:nvSpPr>
        <p:spPr>
          <a:xfrm>
            <a:off x="214282" y="5857892"/>
            <a:ext cx="242889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57166"/>
            <a:ext cx="8229600" cy="502602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Спрятан у меня предмет –</a:t>
            </a:r>
          </a:p>
          <a:p>
            <a:pPr algn="ctr">
              <a:buNone/>
            </a:pPr>
            <a:r>
              <a:rPr lang="ru-RU" sz="3600" b="1" dirty="0" smtClean="0"/>
              <a:t>Без него не съесть обед.</a:t>
            </a:r>
          </a:p>
          <a:p>
            <a:pPr algn="ctr">
              <a:buNone/>
            </a:pPr>
            <a:r>
              <a:rPr lang="ru-RU" sz="3600" b="1" dirty="0" smtClean="0"/>
              <a:t>Вещь незаменимая,</a:t>
            </a:r>
          </a:p>
          <a:p>
            <a:pPr algn="ctr">
              <a:buNone/>
            </a:pPr>
            <a:r>
              <a:rPr lang="ru-RU" sz="3600" b="1" dirty="0" smtClean="0"/>
              <a:t>Вещь необходимая. </a:t>
            </a:r>
          </a:p>
          <a:p>
            <a:pPr algn="ctr">
              <a:buNone/>
            </a:pPr>
            <a:r>
              <a:rPr lang="ru-RU" sz="3600" b="1" dirty="0" smtClean="0"/>
              <a:t>Если мы садимся кушать, </a:t>
            </a:r>
          </a:p>
          <a:p>
            <a:pPr algn="ctr">
              <a:buNone/>
            </a:pPr>
            <a:r>
              <a:rPr lang="ru-RU" sz="3600" b="1" dirty="0" smtClean="0"/>
              <a:t>Тот предмет нам  очень нужен.</a:t>
            </a:r>
          </a:p>
          <a:p>
            <a:pPr algn="ctr">
              <a:buNone/>
            </a:pPr>
            <a:r>
              <a:rPr lang="ru-RU" sz="3600" b="1" dirty="0" smtClean="0"/>
              <a:t>Из чего же сей предмет?</a:t>
            </a:r>
          </a:p>
          <a:p>
            <a:pPr algn="ctr">
              <a:buNone/>
            </a:pPr>
            <a:r>
              <a:rPr lang="ru-RU" sz="3600" b="1" dirty="0" smtClean="0"/>
              <a:t>Серебристо – белый цвет</a:t>
            </a:r>
          </a:p>
          <a:p>
            <a:pPr algn="ctr">
              <a:buNone/>
            </a:pPr>
            <a:r>
              <a:rPr lang="ru-RU" sz="3600" b="1" dirty="0" smtClean="0"/>
              <a:t>Вам поможет дать ответ.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0" y="928670"/>
          <a:ext cx="9144000" cy="61453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57620"/>
                <a:gridCol w="2571768"/>
                <a:gridCol w="2714612"/>
              </a:tblGrid>
              <a:tr h="10187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2800" dirty="0" smtClean="0"/>
                        <a:t>Фотография 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Описание минерала</a:t>
                      </a:r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26069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Химический состав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Al</a:t>
                      </a:r>
                      <a:r>
                        <a:rPr lang="en-US" sz="2800" baseline="-25000" dirty="0" smtClean="0"/>
                        <a:t>4</a:t>
                      </a:r>
                      <a:r>
                        <a:rPr lang="en-US" sz="2800" baseline="0" dirty="0" smtClean="0"/>
                        <a:t> [Si</a:t>
                      </a:r>
                      <a:r>
                        <a:rPr lang="en-US" sz="2800" baseline="-25000" dirty="0" smtClean="0"/>
                        <a:t>4</a:t>
                      </a:r>
                      <a:r>
                        <a:rPr lang="en-US" sz="2800" baseline="0" dirty="0" smtClean="0"/>
                        <a:t>O</a:t>
                      </a:r>
                      <a:r>
                        <a:rPr lang="en-US" sz="2800" baseline="-25000" dirty="0" smtClean="0"/>
                        <a:t>10</a:t>
                      </a:r>
                      <a:r>
                        <a:rPr lang="en-US" sz="2800" baseline="0" dirty="0" smtClean="0"/>
                        <a:t>](OH)</a:t>
                      </a:r>
                      <a:r>
                        <a:rPr lang="en-US" sz="2800" baseline="-25000" dirty="0" smtClean="0"/>
                        <a:t>8</a:t>
                      </a:r>
                      <a:endParaRPr lang="ru-RU" sz="2800" baseline="-25000" dirty="0"/>
                    </a:p>
                  </a:txBody>
                  <a:tcPr anchor="ctr"/>
                </a:tc>
              </a:tr>
              <a:tr h="10422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Цвет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Белый, коричневатый, сероватый, бледно-желтый, </a:t>
                      </a:r>
                      <a:r>
                        <a:rPr lang="ru-RU" sz="2000" dirty="0" err="1" smtClean="0"/>
                        <a:t>зелановатый</a:t>
                      </a:r>
                      <a:endParaRPr lang="ru-RU" sz="2000" dirty="0"/>
                    </a:p>
                  </a:txBody>
                  <a:tcPr anchor="ctr"/>
                </a:tc>
              </a:tr>
              <a:tr h="8589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Плотность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2,6 г/см</a:t>
                      </a:r>
                      <a:r>
                        <a:rPr lang="ru-RU" sz="2800" baseline="300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</a:tr>
              <a:tr h="7130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Твердость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1,5</a:t>
                      </a:r>
                      <a:r>
                        <a:rPr lang="ru-RU" sz="2800" baseline="0" dirty="0" smtClean="0"/>
                        <a:t> - 2</a:t>
                      </a:r>
                      <a:endParaRPr lang="ru-RU" sz="2800" dirty="0"/>
                    </a:p>
                  </a:txBody>
                  <a:tcPr anchor="ctr"/>
                </a:tc>
              </a:tr>
              <a:tr h="713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5072074"/>
            <a:ext cx="350043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Название минерала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3" tooltip="википедия"/>
          </p:cNvPr>
          <p:cNvSpPr/>
          <p:nvPr/>
        </p:nvSpPr>
        <p:spPr>
          <a:xfrm>
            <a:off x="3929058" y="5929330"/>
            <a:ext cx="307183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572140"/>
            <a:ext cx="3786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Каолинит 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28596" y="2071678"/>
            <a:ext cx="3000396" cy="278608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Природные соединения алюминия </a:t>
            </a:r>
            <a:endParaRPr lang="ru-RU" sz="4000" b="1" dirty="0">
              <a:ln w="11430"/>
              <a:gradFill flip="none"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Рисунок 28" descr="каолинит-википедия..jpg">
            <a:hlinkClick r:id="rId3" tooltip="каолинит-википедия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2984500" cy="278608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0" y="928670"/>
          <a:ext cx="9144000" cy="55721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57620"/>
                <a:gridCol w="2571768"/>
                <a:gridCol w="2714612"/>
              </a:tblGrid>
              <a:tr h="10187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2800" dirty="0" smtClean="0"/>
                        <a:t>Фотография 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Описание минерала</a:t>
                      </a:r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26069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Химический состав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Al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baseline="0" dirty="0" smtClean="0"/>
                        <a:t>O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ru-RU" sz="2800" baseline="0" dirty="0" smtClean="0"/>
                        <a:t>28-80%)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примеси</a:t>
                      </a:r>
                      <a:endParaRPr lang="ru-RU" sz="2800" baseline="-25000" dirty="0"/>
                    </a:p>
                  </a:txBody>
                  <a:tcPr anchor="ctr"/>
                </a:tc>
              </a:tr>
              <a:tr h="10422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Цвет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Красный, различного оттенка; серый</a:t>
                      </a:r>
                      <a:endParaRPr lang="ru-RU" sz="2000" dirty="0"/>
                    </a:p>
                  </a:txBody>
                  <a:tcPr anchor="ctr"/>
                </a:tc>
              </a:tr>
              <a:tr h="8589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Плотность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2,9 – 3,5 г/см</a:t>
                      </a:r>
                      <a:r>
                        <a:rPr lang="ru-RU" sz="2800" baseline="300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</a:tr>
              <a:tr h="7130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Твердость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До 6 </a:t>
                      </a:r>
                      <a:endParaRPr lang="ru-RU" sz="2800" dirty="0"/>
                    </a:p>
                  </a:txBody>
                  <a:tcPr anchor="ctr"/>
                </a:tc>
              </a:tr>
              <a:tr h="713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5072074"/>
            <a:ext cx="350043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Название минерала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3" tooltip="кругосвет"/>
          </p:cNvPr>
          <p:cNvSpPr/>
          <p:nvPr/>
        </p:nvSpPr>
        <p:spPr>
          <a:xfrm>
            <a:off x="3929058" y="5929330"/>
            <a:ext cx="307183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572140"/>
            <a:ext cx="3786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Боксит  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28596" y="2071678"/>
            <a:ext cx="3000396" cy="278608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Природные соединения алюминия </a:t>
            </a:r>
            <a:endParaRPr lang="ru-RU" sz="4000" b="1" dirty="0">
              <a:ln w="11430"/>
              <a:gradFill flip="none"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Рисунок 20" descr="боксит.jpg">
            <a:hlinkClick r:id="rId4" tooltip="боксит-википедия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071678"/>
            <a:ext cx="3000396" cy="2786082"/>
          </a:xfrm>
          <a:prstGeom prst="round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Получение алюминия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Электролиз </a:t>
            </a:r>
            <a:r>
              <a:rPr lang="en-US" b="1" dirty="0" smtClean="0"/>
              <a:t>Al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3 </a:t>
            </a:r>
            <a:r>
              <a:rPr lang="ru-RU" b="1" dirty="0" smtClean="0"/>
              <a:t> в специальных установках на алюминиевых заводах</a:t>
            </a:r>
            <a:endParaRPr lang="ru-RU" b="1" baseline="-25000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baseline="-25000" dirty="0" smtClean="0"/>
          </a:p>
          <a:p>
            <a:pPr>
              <a:buNone/>
            </a:pPr>
            <a:endParaRPr lang="ru-RU" baseline="-25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3" name="Picture 3" descr="E:\Мои рисунки\Производство алюминия в мире за первые шесть месяцев 2010 г. увеличилось на 1,3%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14620"/>
            <a:ext cx="4857784" cy="3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История открытия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/>
              <a:t>  </a:t>
            </a:r>
            <a:r>
              <a:rPr lang="ru-RU" sz="6000" b="1" dirty="0" err="1" smtClean="0"/>
              <a:t>Ханс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Кристиан</a:t>
            </a:r>
            <a:r>
              <a:rPr lang="ru-RU" sz="6000" b="1" dirty="0" smtClean="0"/>
              <a:t> Эрстед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датский физик 1825г.</a:t>
            </a:r>
          </a:p>
          <a:p>
            <a:pPr>
              <a:buNone/>
            </a:pPr>
            <a:endParaRPr lang="ru-RU" sz="6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4" descr="эстр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143240" cy="4161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Century Gothic" pitchFamily="34" charset="0"/>
              </a:rPr>
              <a:t>Алюминий   активный металл или нет?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entury Gothic" pitchFamily="34" charset="0"/>
              </a:rPr>
              <a:t>Химические свойства</a:t>
            </a:r>
            <a:endParaRPr lang="ru-RU" sz="4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Al</a:t>
            </a:r>
          </a:p>
          <a:p>
            <a:pPr>
              <a:buNone/>
            </a:pPr>
            <a:r>
              <a:rPr lang="ru-RU" b="1" dirty="0" smtClean="0"/>
              <a:t>Простые вещества</a:t>
            </a:r>
          </a:p>
          <a:p>
            <a:pPr>
              <a:buNone/>
            </a:pPr>
            <a:r>
              <a:rPr lang="en-US" sz="6000" b="1" dirty="0" smtClean="0"/>
              <a:t>+O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→</a:t>
            </a:r>
            <a:r>
              <a:rPr lang="ru-RU" sz="6000" b="1" dirty="0" smtClean="0"/>
              <a:t>Оксид</a:t>
            </a:r>
            <a:endParaRPr lang="ru-RU" sz="6000" dirty="0" smtClean="0"/>
          </a:p>
          <a:p>
            <a:pPr>
              <a:buNone/>
            </a:pPr>
            <a:r>
              <a:rPr lang="en-US" sz="6000" b="1" dirty="0" smtClean="0"/>
              <a:t>+S→</a:t>
            </a:r>
            <a:r>
              <a:rPr lang="ru-RU" sz="6000" b="1" dirty="0" smtClean="0"/>
              <a:t>Соль</a:t>
            </a:r>
            <a:endParaRPr lang="ru-RU" sz="6000" dirty="0" smtClean="0"/>
          </a:p>
          <a:p>
            <a:pPr>
              <a:buNone/>
            </a:pPr>
            <a:r>
              <a:rPr lang="ru-RU" sz="6000" b="1" dirty="0" smtClean="0"/>
              <a:t>+</a:t>
            </a:r>
            <a:r>
              <a:rPr lang="en-US" sz="6000" b="1" dirty="0" smtClean="0"/>
              <a:t>Br</a:t>
            </a:r>
            <a:r>
              <a:rPr lang="ru-RU" sz="6000" b="1" baseline="-25000" dirty="0" smtClean="0"/>
              <a:t>2</a:t>
            </a:r>
            <a:r>
              <a:rPr lang="ru-RU" sz="6000" b="1" dirty="0" smtClean="0"/>
              <a:t>→Соль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Химические свойства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Al</a:t>
            </a:r>
          </a:p>
          <a:p>
            <a:pPr>
              <a:buNone/>
            </a:pPr>
            <a:r>
              <a:rPr lang="ru-RU" dirty="0" smtClean="0"/>
              <a:t>Сложные вещества</a:t>
            </a:r>
          </a:p>
          <a:p>
            <a:pPr>
              <a:buNone/>
            </a:pPr>
            <a:r>
              <a:rPr lang="ru-RU" sz="6000" b="1" dirty="0" smtClean="0"/>
              <a:t>+Кислота→Соль+Н</a:t>
            </a:r>
            <a:r>
              <a:rPr lang="ru-RU" sz="6000" b="1" baseline="-25000" dirty="0" smtClean="0"/>
              <a:t>2</a:t>
            </a:r>
            <a:r>
              <a:rPr lang="ru-RU" sz="6000" b="1" dirty="0" smtClean="0"/>
              <a:t>↑</a:t>
            </a:r>
            <a:endParaRPr lang="ru-RU" sz="6000" dirty="0" smtClean="0"/>
          </a:p>
          <a:p>
            <a:pPr>
              <a:buNone/>
            </a:pPr>
            <a:r>
              <a:rPr lang="ru-RU" sz="6000" b="1" dirty="0" smtClean="0"/>
              <a:t>+Оксид  металла→ </a:t>
            </a:r>
            <a:r>
              <a:rPr lang="ru-RU" sz="6000" b="1" dirty="0" err="1" smtClean="0"/>
              <a:t>Металл+Оксид</a:t>
            </a:r>
            <a:r>
              <a:rPr lang="en-US" sz="6000" b="1" dirty="0" smtClean="0"/>
              <a:t> </a:t>
            </a:r>
            <a:r>
              <a:rPr lang="ru-RU" sz="6000" b="1" dirty="0" smtClean="0"/>
              <a:t>А</a:t>
            </a:r>
            <a:r>
              <a:rPr lang="en-US" sz="6000" b="1" dirty="0" smtClean="0"/>
              <a:t>l   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b="1" dirty="0" smtClean="0"/>
              <a:t>2Al+2NaOH+6H</a:t>
            </a:r>
            <a:r>
              <a:rPr lang="en-US" sz="6600" b="1" baseline="-25000" dirty="0" smtClean="0"/>
              <a:t>2</a:t>
            </a:r>
            <a:r>
              <a:rPr lang="en-US" sz="6600" b="1" dirty="0" smtClean="0"/>
              <a:t>O→</a:t>
            </a:r>
            <a:endParaRPr lang="ru-RU" sz="6600" dirty="0" smtClean="0"/>
          </a:p>
          <a:p>
            <a:pPr>
              <a:buNone/>
            </a:pPr>
            <a:r>
              <a:rPr lang="en-US" sz="6600" b="1" dirty="0" smtClean="0"/>
              <a:t>2Na[Al(OH)</a:t>
            </a:r>
            <a:r>
              <a:rPr lang="en-US" sz="6600" b="1" baseline="-25000" dirty="0" smtClean="0"/>
              <a:t> 4</a:t>
            </a:r>
            <a:r>
              <a:rPr lang="en-US" sz="6600" b="1" dirty="0" smtClean="0"/>
              <a:t>]+3H</a:t>
            </a:r>
            <a:r>
              <a:rPr lang="en-US" sz="6600" b="1" baseline="-25000" dirty="0" smtClean="0"/>
              <a:t>2</a:t>
            </a:r>
            <a:r>
              <a:rPr lang="en-US" sz="6600" b="1" dirty="0" smtClean="0"/>
              <a:t>↑</a:t>
            </a:r>
            <a:endParaRPr lang="ru-RU" sz="6600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Тетрагидроксоалюминат</a:t>
            </a:r>
            <a:r>
              <a:rPr lang="ru-RU" b="1" dirty="0" smtClean="0"/>
              <a:t> натрия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( комплексная соль)                           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Вывод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/>
              <a:t>Какими свойствами обладает алюминий?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Амфотерность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(двойственность)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Century Gothic" pitchFamily="34" charset="0"/>
              </a:rPr>
              <a:t>Алюминий   активный металл или нет?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Алюминиевая ложка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E:\Мои рисунки\ложка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429288" cy="435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/>
              <a:t>Оксидная плёнка защищает алюминий. </a:t>
            </a:r>
          </a:p>
          <a:p>
            <a:pPr>
              <a:buNone/>
            </a:pPr>
            <a:r>
              <a:rPr lang="ru-RU" sz="5400" b="1" dirty="0" smtClean="0"/>
              <a:t>Температура кипения плёнки =2050</a:t>
            </a:r>
            <a:r>
              <a:rPr lang="ru-RU" sz="5400" b="1" dirty="0" smtClean="0">
                <a:latin typeface="Times New Roman"/>
                <a:cs typeface="Times New Roman"/>
              </a:rPr>
              <a:t>°С.</a:t>
            </a:r>
            <a:endParaRPr lang="ru-RU" sz="54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4" descr="is?Q6HSoqRN5Jppgw-KFpGfwXThM59HH-kSLqeO-VkswH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357562"/>
            <a:ext cx="25558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Игра </a:t>
            </a:r>
            <a:r>
              <a:rPr lang="ru-RU" sz="6000" b="1" smtClean="0">
                <a:solidFill>
                  <a:srgbClr val="FF0000"/>
                </a:solidFill>
              </a:rPr>
              <a:t>«</a:t>
            </a:r>
            <a:r>
              <a:rPr lang="ru-RU" sz="6000" b="1" smtClean="0">
                <a:solidFill>
                  <a:srgbClr val="FF0000"/>
                </a:solidFill>
              </a:rPr>
              <a:t>Кафе</a:t>
            </a:r>
            <a:r>
              <a:rPr lang="ru-RU" sz="6000" b="1" smtClean="0">
                <a:solidFill>
                  <a:srgbClr val="FF0000"/>
                </a:solidFill>
              </a:rPr>
              <a:t>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Представьте, что сегодняшний день вы провели в кафе и теперь </a:t>
            </a:r>
            <a:r>
              <a:rPr lang="ru-RU" sz="2800" b="1" smtClean="0"/>
              <a:t>директор кафе </a:t>
            </a:r>
            <a:r>
              <a:rPr lang="ru-RU" sz="2800" b="1" dirty="0" smtClean="0"/>
              <a:t>просит вас ответить на несколько вопросов:</a:t>
            </a:r>
          </a:p>
          <a:p>
            <a:pPr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Я съел бы еще этого…</a:t>
            </a:r>
            <a:br>
              <a:rPr lang="ru-RU" sz="2800" b="1" dirty="0" smtClean="0"/>
            </a:br>
            <a:r>
              <a:rPr lang="ru-RU" sz="2800" b="1" dirty="0" smtClean="0"/>
              <a:t>- Больше всего мне понравилось…</a:t>
            </a:r>
            <a:br>
              <a:rPr lang="ru-RU" sz="2800" b="1" dirty="0" smtClean="0"/>
            </a:br>
            <a:r>
              <a:rPr lang="ru-RU" sz="2800" b="1" dirty="0" smtClean="0"/>
              <a:t>- Я почти переварил…</a:t>
            </a:r>
            <a:br>
              <a:rPr lang="ru-RU" sz="2800" b="1" dirty="0" smtClean="0"/>
            </a:br>
            <a:r>
              <a:rPr lang="ru-RU" sz="2800" b="1" dirty="0" smtClean="0"/>
              <a:t>- Я переел…</a:t>
            </a:r>
            <a:br>
              <a:rPr lang="ru-RU" sz="2800" b="1" dirty="0" smtClean="0"/>
            </a:br>
            <a:r>
              <a:rPr lang="ru-RU" sz="2800" b="1" dirty="0" smtClean="0"/>
              <a:t>- Пожалуйста, добавьте…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/>
              <a:t>  </a:t>
            </a:r>
            <a:r>
              <a:rPr lang="ru-RU" sz="6000" b="1" dirty="0" smtClean="0"/>
              <a:t>Этому металлу суждено великое будущее                                                                               </a:t>
            </a:r>
          </a:p>
          <a:p>
            <a:pPr>
              <a:buNone/>
            </a:pPr>
            <a:r>
              <a:rPr lang="ru-RU" sz="4800" dirty="0" smtClean="0"/>
              <a:t>               </a:t>
            </a:r>
          </a:p>
          <a:p>
            <a:pPr>
              <a:buNone/>
            </a:pPr>
            <a:r>
              <a:rPr lang="ru-RU" sz="4800" dirty="0" smtClean="0"/>
              <a:t>          Н.Г.Чернышевский</a:t>
            </a:r>
          </a:p>
          <a:p>
            <a:pPr>
              <a:buNone/>
            </a:pPr>
            <a:r>
              <a:rPr lang="ru-RU" sz="4800" dirty="0" smtClean="0"/>
              <a:t>                                 </a:t>
            </a:r>
          </a:p>
          <a:p>
            <a:pPr>
              <a:buNone/>
            </a:pPr>
            <a:r>
              <a:rPr lang="ru-RU" sz="4800" dirty="0" smtClean="0"/>
              <a:t>                                                                                              </a:t>
            </a:r>
          </a:p>
          <a:p>
            <a:pPr>
              <a:buNone/>
            </a:pPr>
            <a:endParaRPr lang="ru-RU" sz="4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E29-7471-4C57-A7D2-5939BE905F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Алюминиевая посуда</a:t>
            </a:r>
          </a:p>
        </p:txBody>
      </p:sp>
      <p:pic>
        <p:nvPicPr>
          <p:cNvPr id="6147" name="Содержимое 3" descr="алюминий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143000"/>
            <a:ext cx="4024312" cy="3143250"/>
          </a:xfrm>
        </p:spPr>
      </p:pic>
      <p:pic>
        <p:nvPicPr>
          <p:cNvPr id="6148" name="Рисунок 6" descr="алпосуд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333750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сковоро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643446"/>
            <a:ext cx="2786082" cy="2052902"/>
          </a:xfrm>
          <a:prstGeom prst="rect">
            <a:avLst/>
          </a:prstGeom>
          <a:noFill/>
        </p:spPr>
      </p:pic>
      <p:pic>
        <p:nvPicPr>
          <p:cNvPr id="6" name="Picture 18" descr="ба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85728"/>
            <a:ext cx="2689225" cy="280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Рисунок 4" descr="алюм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42875"/>
            <a:ext cx="5643562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Содержимое 8" descr="алюм17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42875"/>
            <a:ext cx="3500438" cy="6572250"/>
          </a:xfrm>
        </p:spPr>
      </p:pic>
      <p:pic>
        <p:nvPicPr>
          <p:cNvPr id="5125" name="Рисунок 9" descr="алюм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3573463"/>
            <a:ext cx="5643562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3035300" cy="59118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Алюминий используется в самых передовых областях. Посмотрите в небо! </a:t>
            </a:r>
            <a:r>
              <a:rPr lang="ru-RU" i="1" smtClean="0">
                <a:latin typeface="Arial" charset="0"/>
              </a:rPr>
              <a:t> </a:t>
            </a:r>
            <a:r>
              <a:rPr lang="ru-RU" i="1" smtClean="0"/>
              <a:t>Вот пролетает знаменитый Boeing 747. </a:t>
            </a:r>
            <a:r>
              <a:rPr lang="ru-RU" i="1" smtClean="0">
                <a:latin typeface="Arial" charset="0"/>
              </a:rPr>
              <a:t/>
            </a:r>
            <a:br>
              <a:rPr lang="ru-RU" i="1" smtClean="0">
                <a:latin typeface="Arial" charset="0"/>
              </a:rPr>
            </a:br>
            <a:r>
              <a:rPr lang="ru-RU" i="1" smtClean="0"/>
              <a:t>В нем 75 тонн алюминия. </a:t>
            </a:r>
            <a:endParaRPr lang="ru-RU" smtClean="0"/>
          </a:p>
        </p:txBody>
      </p:sp>
      <p:pic>
        <p:nvPicPr>
          <p:cNvPr id="7172" name="Рисунок 3" descr="самолё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85750"/>
            <a:ext cx="5143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i="1" smtClean="0"/>
              <a:t>Внимательно присмотритесь к верхней </a:t>
            </a:r>
            <a:r>
              <a:rPr lang="ru-RU" i="1" smtClean="0">
                <a:latin typeface="Arial" charset="0"/>
              </a:rPr>
              <a:t/>
            </a:r>
            <a:br>
              <a:rPr lang="ru-RU" i="1" smtClean="0">
                <a:latin typeface="Arial" charset="0"/>
              </a:rPr>
            </a:br>
            <a:r>
              <a:rPr lang="ru-RU" i="1" smtClean="0"/>
              <a:t>части здания Российской </a:t>
            </a:r>
            <a:r>
              <a:rPr lang="ru-RU" i="1" smtClean="0">
                <a:latin typeface="Arial" charset="0"/>
              </a:rPr>
              <a:t>а</a:t>
            </a:r>
            <a:r>
              <a:rPr lang="ru-RU" i="1" smtClean="0"/>
              <a:t>кадемии </a:t>
            </a:r>
            <a:r>
              <a:rPr lang="ru-RU" i="1" smtClean="0">
                <a:latin typeface="Arial" charset="0"/>
              </a:rPr>
              <a:t>н</a:t>
            </a:r>
            <a:r>
              <a:rPr lang="ru-RU" i="1" smtClean="0"/>
              <a:t>аук.  Она тоже из алюминия! </a:t>
            </a:r>
            <a:endParaRPr lang="ru-RU" smtClean="0"/>
          </a:p>
        </p:txBody>
      </p:sp>
      <p:pic>
        <p:nvPicPr>
          <p:cNvPr id="11268" name="Рисунок 4" descr="ра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138" y="1857375"/>
            <a:ext cx="50911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3538538" cy="4768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i="1" smtClean="0"/>
              <a:t>На</a:t>
            </a:r>
            <a:r>
              <a:rPr lang="ru-RU" i="1" smtClean="0">
                <a:latin typeface="Arial" charset="0"/>
              </a:rPr>
              <a:t> </a:t>
            </a:r>
            <a:r>
              <a:rPr lang="ru-RU" i="1" smtClean="0"/>
              <a:t>конструкциях из этого металла держится Останкинская башня. </a:t>
            </a:r>
            <a:endParaRPr lang="ru-RU" smtClean="0"/>
          </a:p>
        </p:txBody>
      </p:sp>
      <p:pic>
        <p:nvPicPr>
          <p:cNvPr id="9220" name="Рисунок 3" descr="оstankin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14313"/>
            <a:ext cx="35004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135</TotalTime>
  <Words>514</Words>
  <Application>Microsoft Office PowerPoint</Application>
  <PresentationFormat>Экран (4:3)</PresentationFormat>
  <Paragraphs>173</Paragraphs>
  <Slides>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зеленый</vt:lpstr>
      <vt:lpstr>Этому                             металлу суждено великое будущее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</vt:lpstr>
      <vt:lpstr>Алюминиевая ложка</vt:lpstr>
      <vt:lpstr>Слайд 4</vt:lpstr>
      <vt:lpstr>Алюминиевая посуда</vt:lpstr>
      <vt:lpstr>Слайд 6</vt:lpstr>
      <vt:lpstr>Слайд 7</vt:lpstr>
      <vt:lpstr>Слайд 8</vt:lpstr>
      <vt:lpstr>Слайд 9</vt:lpstr>
      <vt:lpstr>Слайд 10</vt:lpstr>
      <vt:lpstr>Алюминий - …….</vt:lpstr>
      <vt:lpstr>   </vt:lpstr>
      <vt:lpstr>ТЕМА: Алюминий, его физические и химические свойства</vt:lpstr>
      <vt:lpstr>Визитка химического элемента</vt:lpstr>
      <vt:lpstr>Слайд 15</vt:lpstr>
      <vt:lpstr>Физические свойства алюминия</vt:lpstr>
      <vt:lpstr>Нахождение в природе</vt:lpstr>
      <vt:lpstr>Слайд 18</vt:lpstr>
      <vt:lpstr>Слайд 19</vt:lpstr>
      <vt:lpstr>Слайд 20</vt:lpstr>
      <vt:lpstr>Слайд 21</vt:lpstr>
      <vt:lpstr>Получение алюминия</vt:lpstr>
      <vt:lpstr>История открытия</vt:lpstr>
      <vt:lpstr>Слайд 24</vt:lpstr>
      <vt:lpstr>Химические свойства</vt:lpstr>
      <vt:lpstr>Химические свойства</vt:lpstr>
      <vt:lpstr>Химические свойства</vt:lpstr>
      <vt:lpstr>Вывод</vt:lpstr>
      <vt:lpstr>Слайд 29</vt:lpstr>
      <vt:lpstr> </vt:lpstr>
      <vt:lpstr>Игра «Кафе»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Этому металлу суждено великое будущее</dc:title>
  <dc:creator>Елена</dc:creator>
  <cp:lastModifiedBy>Елена</cp:lastModifiedBy>
  <cp:revision>66</cp:revision>
  <dcterms:created xsi:type="dcterms:W3CDTF">2010-11-09T17:58:52Z</dcterms:created>
  <dcterms:modified xsi:type="dcterms:W3CDTF">2012-01-07T11:11:09Z</dcterms:modified>
</cp:coreProperties>
</file>