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4" r:id="rId3"/>
    <p:sldId id="259" r:id="rId4"/>
    <p:sldId id="257" r:id="rId5"/>
    <p:sldId id="258" r:id="rId6"/>
    <p:sldId id="275" r:id="rId7"/>
    <p:sldId id="276" r:id="rId8"/>
    <p:sldId id="277" r:id="rId9"/>
    <p:sldId id="290" r:id="rId10"/>
    <p:sldId id="282" r:id="rId11"/>
    <p:sldId id="278" r:id="rId12"/>
    <p:sldId id="280" r:id="rId13"/>
    <p:sldId id="279" r:id="rId14"/>
    <p:sldId id="261" r:id="rId15"/>
    <p:sldId id="262" r:id="rId16"/>
    <p:sldId id="281" r:id="rId17"/>
    <p:sldId id="283" r:id="rId18"/>
    <p:sldId id="284" r:id="rId19"/>
    <p:sldId id="285" r:id="rId20"/>
    <p:sldId id="286" r:id="rId21"/>
    <p:sldId id="287" r:id="rId22"/>
    <p:sldId id="289" r:id="rId23"/>
    <p:sldId id="28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385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3E7C0-DA49-47EC-BBC4-24476BF9D58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0996F-8043-41D1-B144-C3DF5CD716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B7600-45CF-4E68-9C3D-3B36BD1C776C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9980BD-B613-4437-A8C5-03D73F867834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0AC4CB-2A7C-42C7-997C-6FC13F922935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FED97-C5BD-4A22-97C2-8258E9EBF707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6A4CC6-D0B5-4B3B-9E3F-FF447FC349A3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ACE6D2-90F1-4157-A5DF-734D46EF6F4D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4BAFBB-9F0D-4035-B3F8-A80FCE22D6E1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86B92-2291-4DBB-90FA-DB6C6E8C4EB0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7A550-077B-4922-8047-8FF1662B9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51C90-F495-4212-A9EA-D775D4881175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AC6A2-6D59-4BEB-B09E-A24359811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FA220-EEF8-46BB-8448-68CBB6BA6C5A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D2D0-CCBC-40BF-8E79-3DA3D4FE0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1A9D-F979-43B9-881E-D578D9D7C0D5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50201-9D71-44DF-B16B-4B7AF8AEF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1621-BDE3-44B3-A408-3BE5759D9377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0E656-D9F9-420F-A125-6D9CDD5CE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3E64E-2880-42D6-97ED-C9C3841CEB86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001E0-E277-430B-A52B-BA995BA35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0F4FB-441D-4D8A-BFEC-35E7457010C8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CE1D3-8BAE-4456-8440-C39D93FAC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AB07-B279-490E-99EE-40ECA541C945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31138-E14B-45B0-ABB4-9EF10E8F4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C8C0-3517-4B6D-A914-13B857E21977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47E99-315B-4FAC-B8C0-62F34802D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5F58B-7BA8-49F0-B5F9-3A863F73AD3B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A9206-5B20-476D-94C0-21185C97D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84CA4-05E6-4E81-AC51-939C522A045D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06B00-9C38-4ED2-8FF7-C8A1C657A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41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1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141915-7916-4DAE-849C-3E5CAE3190AC}" type="datetime1">
              <a:rPr lang="en-US" smtClean="0"/>
              <a:pPr>
                <a:defRPr/>
              </a:pPr>
              <a:t>1/4/2012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402ABD-5FD5-4675-B6FA-BAF275C75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741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&#1058;&#1077;&#1093;&#1085;&#1080;&#1082;&#1072;%20&#1073;&#1077;&#1079;&#1086;&#1087;&#1072;&#1089;&#1085;&#1086;&#1089;&#1090;&#1080;.pp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286000"/>
            <a:ext cx="7391400" cy="3048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600" dirty="0" smtClean="0"/>
              <a:t>Базы</a:t>
            </a:r>
            <a:r>
              <a:rPr lang="ru-RU" dirty="0" smtClean="0"/>
              <a:t> </a:t>
            </a:r>
            <a:r>
              <a:rPr lang="ru-RU" sz="6600" dirty="0" smtClean="0"/>
              <a:t>данных. </a:t>
            </a:r>
            <a:br>
              <a:rPr lang="ru-RU" sz="6600" dirty="0" smtClean="0"/>
            </a:br>
            <a:r>
              <a:rPr lang="ru-RU" sz="6600" dirty="0" smtClean="0"/>
              <a:t>Система управления базами данных.</a:t>
            </a:r>
            <a:endParaRPr lang="ru-RU" sz="6600" dirty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0600" y="457200"/>
            <a:ext cx="7854950" cy="1752600"/>
          </a:xfrm>
        </p:spPr>
        <p:txBody>
          <a:bodyPr/>
          <a:lstStyle/>
          <a:p>
            <a:pPr marR="0"/>
            <a:r>
              <a:rPr lang="ru-RU" sz="3600" dirty="0" smtClean="0"/>
              <a:t>“Дорогу осилит идущий, а информатику – мыслящий”</a:t>
            </a:r>
          </a:p>
          <a:p>
            <a:pPr marR="0"/>
            <a:r>
              <a:rPr lang="ru-RU" sz="2800" dirty="0" smtClean="0"/>
              <a:t>Гюстав </a:t>
            </a:r>
            <a:r>
              <a:rPr lang="ru-RU" sz="2800" dirty="0" err="1" smtClean="0"/>
              <a:t>Гийом</a:t>
            </a:r>
            <a:endParaRPr lang="ru-RU" sz="2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7A550-077B-4922-8047-8FF1662B90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67200" y="5486400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учитель информатики и ИКТ ГБОУ СОШ с. Ольгино муниципального района </a:t>
            </a:r>
            <a:r>
              <a:rPr lang="ru-RU" dirty="0" err="1" smtClean="0"/>
              <a:t>Безенчукский</a:t>
            </a:r>
            <a:r>
              <a:rPr lang="ru-RU" dirty="0" smtClean="0"/>
              <a:t> Самарской области </a:t>
            </a:r>
            <a:r>
              <a:rPr lang="ru-RU" dirty="0" err="1" smtClean="0"/>
              <a:t>Хохрина</a:t>
            </a:r>
            <a:r>
              <a:rPr lang="ru-RU" dirty="0" smtClean="0"/>
              <a:t> Елена Александровна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533400"/>
          </a:xfrm>
        </p:spPr>
        <p:txBody>
          <a:bodyPr/>
          <a:lstStyle/>
          <a:p>
            <a:pPr algn="ctr"/>
            <a:r>
              <a:rPr lang="ru-RU" sz="3600" dirty="0" smtClean="0"/>
              <a:t>Реки материков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81000" y="838204"/>
          <a:ext cx="8382000" cy="5638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6960"/>
                <a:gridCol w="1508760"/>
                <a:gridCol w="1173480"/>
                <a:gridCol w="1844040"/>
                <a:gridCol w="1508760"/>
              </a:tblGrid>
              <a:tr h="441192">
                <a:tc>
                  <a:txBody>
                    <a:bodyPr/>
                    <a:lstStyle/>
                    <a:p>
                      <a:pPr marL="1714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Название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Calibri"/>
                        </a:rPr>
                        <a:t> реки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Длина (км)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Место 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Материк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Страна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Волга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3531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Евразия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РФ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4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Амазонка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6400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Южная Америка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Бразилия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Дунай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2850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Германия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Нил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6671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Африка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Египет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Лена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4400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РФ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Енисей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3487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РФ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Обь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3650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РФ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Хуанхэ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4845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Китай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Янцзы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5800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Евразия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Китай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4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Миссисипи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3950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Северная Америка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США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EFD1CC-FF1B-471E-A648-F7FC47F62DA8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Ключевое поле (ключ таблицы)</a:t>
            </a:r>
          </a:p>
        </p:txBody>
      </p:sp>
      <p:sp>
        <p:nvSpPr>
          <p:cNvPr id="283652" name="Rectangle 4"/>
          <p:cNvSpPr>
            <a:spLocks noChangeArrowheads="1"/>
          </p:cNvSpPr>
          <p:nvPr/>
        </p:nvSpPr>
        <p:spPr bwMode="auto">
          <a:xfrm>
            <a:off x="398463" y="895350"/>
            <a:ext cx="8308975" cy="171608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263525" indent="-263525">
              <a:spcBef>
                <a:spcPct val="20000"/>
              </a:spcBef>
            </a:pPr>
            <a:r>
              <a:rPr lang="ru-RU" sz="2400">
                <a:solidFill>
                  <a:schemeClr val="accent2"/>
                </a:solidFill>
              </a:rPr>
              <a:t>Ключевое поле (ключ)</a:t>
            </a:r>
            <a:r>
              <a:rPr lang="ru-RU" sz="2400" b="0"/>
              <a:t> – это поле (или комбинация полей), которое однозначно определяет запись.</a:t>
            </a:r>
            <a:endParaRPr lang="en-US" sz="2400" b="0"/>
          </a:p>
          <a:p>
            <a:pPr marL="263525" indent="-263525">
              <a:spcBef>
                <a:spcPct val="20000"/>
              </a:spcBef>
            </a:pPr>
            <a:r>
              <a:rPr lang="en-US" sz="2400" b="0"/>
              <a:t>   </a:t>
            </a:r>
            <a:r>
              <a:rPr lang="ru-RU" sz="2400" b="0"/>
              <a:t>В таблице не может быть двух записей с одинаковым значением ключа.</a:t>
            </a:r>
          </a:p>
        </p:txBody>
      </p:sp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331788" y="2624138"/>
            <a:ext cx="8529637" cy="3995737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400" dirty="0">
                <a:solidFill>
                  <a:schemeClr val="accent2"/>
                </a:solidFill>
              </a:rPr>
              <a:t>Могут ли эти данные быть ключом?</a:t>
            </a:r>
            <a:endParaRPr lang="en-US" sz="2400" dirty="0">
              <a:solidFill>
                <a:schemeClr val="accent2"/>
              </a:solidFill>
            </a:endParaRP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фамилия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имя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номер паспорта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номер дома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регистрационный номер автомобиля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город проживания</a:t>
            </a:r>
          </a:p>
          <a:p>
            <a:pPr marL="452438" lvl="1" indent="-273050">
              <a:spcBef>
                <a:spcPct val="20000"/>
              </a:spcBef>
              <a:buFontTx/>
              <a:buChar char="•"/>
            </a:pPr>
            <a:r>
              <a:rPr lang="ru-RU" sz="2400" b="0" dirty="0"/>
              <a:t>дата выполнения работы</a:t>
            </a:r>
          </a:p>
          <a:p>
            <a:pPr marL="452438" lvl="1" indent="-273050">
              <a:spcBef>
                <a:spcPct val="20000"/>
              </a:spcBef>
            </a:pPr>
            <a:endParaRPr lang="ru-RU" sz="2400" b="0"/>
          </a:p>
        </p:txBody>
      </p:sp>
      <p:sp>
        <p:nvSpPr>
          <p:cNvPr id="283654" name="Line 6"/>
          <p:cNvSpPr>
            <a:spLocks noChangeShapeType="1"/>
          </p:cNvSpPr>
          <p:nvPr/>
        </p:nvSpPr>
        <p:spPr bwMode="auto">
          <a:xfrm>
            <a:off x="793750" y="3327400"/>
            <a:ext cx="1519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3655" name="Line 7"/>
          <p:cNvSpPr>
            <a:spLocks noChangeShapeType="1"/>
          </p:cNvSpPr>
          <p:nvPr/>
        </p:nvSpPr>
        <p:spPr bwMode="auto">
          <a:xfrm>
            <a:off x="815975" y="3746500"/>
            <a:ext cx="6937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3656" name="Line 8"/>
          <p:cNvSpPr>
            <a:spLocks noChangeShapeType="1"/>
          </p:cNvSpPr>
          <p:nvPr/>
        </p:nvSpPr>
        <p:spPr bwMode="auto">
          <a:xfrm>
            <a:off x="849313" y="4638675"/>
            <a:ext cx="18272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3657" name="Line 9"/>
          <p:cNvSpPr>
            <a:spLocks noChangeShapeType="1"/>
          </p:cNvSpPr>
          <p:nvPr/>
        </p:nvSpPr>
        <p:spPr bwMode="auto">
          <a:xfrm>
            <a:off x="827088" y="5519738"/>
            <a:ext cx="27082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3658" name="Line 10"/>
          <p:cNvSpPr>
            <a:spLocks noChangeShapeType="1"/>
          </p:cNvSpPr>
          <p:nvPr/>
        </p:nvSpPr>
        <p:spPr bwMode="auto">
          <a:xfrm>
            <a:off x="804863" y="5969000"/>
            <a:ext cx="37322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3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3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3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3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83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83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3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3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8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83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8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2" grpId="0"/>
      <p:bldP spid="283653" grpId="0" build="p" bldLvl="2"/>
      <p:bldP spid="283654" grpId="0" animBg="1"/>
      <p:bldP spid="283655" grpId="0" animBg="1"/>
      <p:bldP spid="283656" grpId="0" animBg="1"/>
      <p:bldP spid="283657" grpId="0" animBg="1"/>
      <p:bldP spid="2836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E6E78F-A721-4DC6-8786-1D67D062656B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15363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Иерархические БД</a:t>
            </a:r>
          </a:p>
        </p:txBody>
      </p:sp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384175" y="825500"/>
            <a:ext cx="8442325" cy="8318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358775" indent="-358775"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Иерархическая БД </a:t>
            </a:r>
            <a:r>
              <a:rPr lang="ru-RU" sz="2400" b="0"/>
              <a:t>– это набор данных в виде многоуровневой структуры (дерева).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90538" y="3389313"/>
            <a:ext cx="1931987" cy="641350"/>
            <a:chOff x="435" y="1366"/>
            <a:chExt cx="1217" cy="404"/>
          </a:xfrm>
        </p:grpSpPr>
        <p:pic>
          <p:nvPicPr>
            <p:cNvPr id="15420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" y="1397"/>
              <a:ext cx="27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" name="Rectangle 9"/>
            <p:cNvSpPr>
              <a:spLocks noChangeArrowheads="1"/>
            </p:cNvSpPr>
            <p:nvPr/>
          </p:nvSpPr>
          <p:spPr bwMode="auto">
            <a:xfrm>
              <a:off x="725" y="1366"/>
              <a:ext cx="927" cy="404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 dirty="0"/>
                <a:t>Мои </a:t>
              </a:r>
              <a:br>
                <a:rPr lang="ru-RU" b="0" dirty="0"/>
              </a:br>
              <a:r>
                <a:rPr lang="ru-RU" b="0" dirty="0"/>
                <a:t>документы</a:t>
              </a:r>
            </a:p>
          </p:txBody>
        </p:sp>
      </p:grp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3236913" y="3389313"/>
            <a:ext cx="2154237" cy="641350"/>
            <a:chOff x="1625" y="1349"/>
            <a:chExt cx="1357" cy="404"/>
          </a:xfrm>
        </p:grpSpPr>
        <p:pic>
          <p:nvPicPr>
            <p:cNvPr id="15418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25" y="1365"/>
              <a:ext cx="330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" name="Rectangle 11"/>
            <p:cNvSpPr>
              <a:spLocks noChangeArrowheads="1"/>
            </p:cNvSpPr>
            <p:nvPr/>
          </p:nvSpPr>
          <p:spPr bwMode="auto">
            <a:xfrm>
              <a:off x="1975" y="1349"/>
              <a:ext cx="1007" cy="404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 dirty="0"/>
                <a:t>Мой </a:t>
              </a:r>
              <a:br>
                <a:rPr lang="ru-RU" b="0" dirty="0"/>
              </a:br>
              <a:r>
                <a:rPr lang="ru-RU" b="0" dirty="0"/>
                <a:t>компьютер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038850" y="3365500"/>
            <a:ext cx="1971675" cy="665163"/>
            <a:chOff x="842" y="2668"/>
            <a:chExt cx="1242" cy="419"/>
          </a:xfrm>
        </p:grpSpPr>
        <p:pic>
          <p:nvPicPr>
            <p:cNvPr id="15416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42" y="2668"/>
              <a:ext cx="318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1171" y="2683"/>
              <a:ext cx="913" cy="404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 dirty="0"/>
                <a:t>Сетевое </a:t>
              </a:r>
              <a:br>
                <a:rPr lang="ru-RU" b="0" dirty="0"/>
              </a:br>
              <a:r>
                <a:rPr lang="ru-RU" b="0" dirty="0"/>
                <a:t>окружение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182688" y="5248275"/>
            <a:ext cx="949325" cy="1039813"/>
            <a:chOff x="73" y="2263"/>
            <a:chExt cx="598" cy="655"/>
          </a:xfrm>
        </p:grpSpPr>
        <p:sp>
          <p:nvSpPr>
            <p:cNvPr id="15414" name="Rectangle 12"/>
            <p:cNvSpPr>
              <a:spLocks noChangeArrowheads="1"/>
            </p:cNvSpPr>
            <p:nvPr/>
          </p:nvSpPr>
          <p:spPr bwMode="auto">
            <a:xfrm>
              <a:off x="73" y="2550"/>
              <a:ext cx="598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0"/>
                <a:t>Мои</a:t>
              </a:r>
              <a:r>
                <a:rPr lang="en-US" sz="1600" b="0"/>
                <a:t/>
              </a:r>
              <a:br>
                <a:rPr lang="en-US" sz="1600" b="0"/>
              </a:br>
              <a:r>
                <a:rPr lang="ru-RU" sz="1600" b="0"/>
                <a:t>рисунки</a:t>
              </a:r>
            </a:p>
          </p:txBody>
        </p:sp>
        <p:pic>
          <p:nvPicPr>
            <p:cNvPr id="15415" name="Picture 23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7" y="2263"/>
              <a:ext cx="264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187325" y="5245100"/>
            <a:ext cx="930275" cy="1042988"/>
            <a:chOff x="-23" y="2640"/>
            <a:chExt cx="781" cy="657"/>
          </a:xfrm>
        </p:grpSpPr>
        <p:pic>
          <p:nvPicPr>
            <p:cNvPr id="15412" name="Picture 2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59" y="2640"/>
              <a:ext cx="276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13" name="Rectangle 36"/>
            <p:cNvSpPr>
              <a:spLocks noChangeArrowheads="1"/>
            </p:cNvSpPr>
            <p:nvPr/>
          </p:nvSpPr>
          <p:spPr bwMode="auto">
            <a:xfrm>
              <a:off x="-23" y="2929"/>
              <a:ext cx="781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0"/>
                <a:t>Моя</a:t>
              </a:r>
              <a:r>
                <a:rPr lang="en-US" sz="1600" b="0"/>
                <a:t/>
              </a:r>
              <a:br>
                <a:rPr lang="en-US" sz="1600" b="0"/>
              </a:br>
              <a:r>
                <a:rPr lang="ru-RU" sz="1600" b="0"/>
                <a:t>музыка</a:t>
              </a:r>
            </a:p>
          </p:txBody>
        </p: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2195513" y="5270500"/>
            <a:ext cx="1522412" cy="1017588"/>
            <a:chOff x="141" y="2997"/>
            <a:chExt cx="959" cy="641"/>
          </a:xfrm>
        </p:grpSpPr>
        <p:pic>
          <p:nvPicPr>
            <p:cNvPr id="15410" name="Picture 2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6" y="2997"/>
              <a:ext cx="2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11" name="Rectangle 37"/>
            <p:cNvSpPr>
              <a:spLocks noChangeArrowheads="1"/>
            </p:cNvSpPr>
            <p:nvPr/>
          </p:nvSpPr>
          <p:spPr bwMode="auto">
            <a:xfrm>
              <a:off x="141" y="3270"/>
              <a:ext cx="959" cy="3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pPr algn="ctr"/>
              <a:r>
                <a:rPr lang="ru-RU" sz="1600" b="0"/>
                <a:t>Мои </a:t>
              </a:r>
              <a:r>
                <a:rPr lang="en-US" sz="1600" b="0"/>
                <a:t/>
              </a:r>
              <a:br>
                <a:rPr lang="en-US" sz="1600" b="0"/>
              </a:br>
              <a:r>
                <a:rPr lang="ru-RU" sz="1600" b="0"/>
                <a:t>видеозаписи</a:t>
              </a:r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4327525" y="5360988"/>
            <a:ext cx="466725" cy="635000"/>
            <a:chOff x="1742" y="1879"/>
            <a:chExt cx="294" cy="400"/>
          </a:xfrm>
        </p:grpSpPr>
        <p:pic>
          <p:nvPicPr>
            <p:cNvPr id="15408" name="Picture 2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42" y="1879"/>
              <a:ext cx="29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09" name="Rectangle 41"/>
            <p:cNvSpPr>
              <a:spLocks noChangeArrowheads="1"/>
            </p:cNvSpPr>
            <p:nvPr/>
          </p:nvSpPr>
          <p:spPr bwMode="auto">
            <a:xfrm>
              <a:off x="1771" y="2066"/>
              <a:ext cx="246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1600" b="0"/>
                <a:t>С</a:t>
              </a:r>
              <a:r>
                <a:rPr lang="en-US" sz="1600" b="0"/>
                <a:t>:</a:t>
              </a:r>
              <a:endParaRPr lang="ru-RU" sz="1600" b="0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3783013" y="5195888"/>
            <a:ext cx="481012" cy="800100"/>
            <a:chOff x="1738" y="2419"/>
            <a:chExt cx="303" cy="504"/>
          </a:xfrm>
        </p:grpSpPr>
        <p:pic>
          <p:nvPicPr>
            <p:cNvPr id="15406" name="Picture 26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738" y="2419"/>
              <a:ext cx="300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07" name="Rectangle 44"/>
            <p:cNvSpPr>
              <a:spLocks noChangeArrowheads="1"/>
            </p:cNvSpPr>
            <p:nvPr/>
          </p:nvSpPr>
          <p:spPr bwMode="auto">
            <a:xfrm>
              <a:off x="1802" y="2710"/>
              <a:ext cx="239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1600" b="0"/>
                <a:t>A:</a:t>
              </a:r>
              <a:endParaRPr lang="ru-RU" sz="1600" b="0"/>
            </a:p>
          </p:txBody>
        </p: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4859338" y="5164138"/>
            <a:ext cx="466725" cy="831850"/>
            <a:chOff x="1741" y="2809"/>
            <a:chExt cx="294" cy="524"/>
          </a:xfrm>
        </p:grpSpPr>
        <p:pic>
          <p:nvPicPr>
            <p:cNvPr id="15404" name="Picture 29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741" y="2809"/>
              <a:ext cx="294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05" name="Rectangle 45"/>
            <p:cNvSpPr>
              <a:spLocks noChangeArrowheads="1"/>
            </p:cNvSpPr>
            <p:nvPr/>
          </p:nvSpPr>
          <p:spPr bwMode="auto">
            <a:xfrm>
              <a:off x="1765" y="3120"/>
              <a:ext cx="246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1600" b="0"/>
                <a:t>D:</a:t>
              </a:r>
              <a:endParaRPr lang="ru-RU" sz="1600" b="0"/>
            </a:p>
          </p:txBody>
        </p:sp>
      </p:grpSp>
      <p:grpSp>
        <p:nvGrpSpPr>
          <p:cNvPr id="11" name="Group 58"/>
          <p:cNvGrpSpPr>
            <a:grpSpLocks/>
          </p:cNvGrpSpPr>
          <p:nvPr/>
        </p:nvGrpSpPr>
        <p:grpSpPr bwMode="auto">
          <a:xfrm>
            <a:off x="5730875" y="5240338"/>
            <a:ext cx="1084263" cy="755650"/>
            <a:chOff x="2940" y="2197"/>
            <a:chExt cx="683" cy="476"/>
          </a:xfrm>
        </p:grpSpPr>
        <p:pic>
          <p:nvPicPr>
            <p:cNvPr id="15402" name="Picture 3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143" y="2197"/>
              <a:ext cx="222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03" name="Rectangle 56"/>
            <p:cNvSpPr>
              <a:spLocks noChangeArrowheads="1"/>
            </p:cNvSpPr>
            <p:nvPr/>
          </p:nvSpPr>
          <p:spPr bwMode="auto">
            <a:xfrm>
              <a:off x="2940" y="2460"/>
              <a:ext cx="683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1600" b="0"/>
                <a:t>Учебники</a:t>
              </a:r>
            </a:p>
          </p:txBody>
        </p:sp>
      </p:grp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6878638" y="5216525"/>
            <a:ext cx="995362" cy="779463"/>
            <a:chOff x="2866" y="2770"/>
            <a:chExt cx="627" cy="491"/>
          </a:xfrm>
        </p:grpSpPr>
        <p:pic>
          <p:nvPicPr>
            <p:cNvPr id="15400" name="Picture 34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62" y="2770"/>
              <a:ext cx="222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01" name="Rectangle 57"/>
            <p:cNvSpPr>
              <a:spLocks noChangeArrowheads="1"/>
            </p:cNvSpPr>
            <p:nvPr/>
          </p:nvSpPr>
          <p:spPr bwMode="auto">
            <a:xfrm>
              <a:off x="2866" y="3048"/>
              <a:ext cx="627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1600" b="0"/>
                <a:t>Задания</a:t>
              </a:r>
            </a:p>
          </p:txBody>
        </p:sp>
      </p:grpSp>
      <p:sp>
        <p:nvSpPr>
          <p:cNvPr id="88" name="Line 62"/>
          <p:cNvSpPr>
            <a:spLocks noChangeShapeType="1"/>
          </p:cNvSpPr>
          <p:nvPr/>
        </p:nvSpPr>
        <p:spPr bwMode="auto">
          <a:xfrm flipH="1">
            <a:off x="2417763" y="2674938"/>
            <a:ext cx="2387600" cy="7064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89" name="Line 63"/>
          <p:cNvSpPr>
            <a:spLocks noChangeShapeType="1"/>
          </p:cNvSpPr>
          <p:nvPr/>
        </p:nvSpPr>
        <p:spPr bwMode="auto">
          <a:xfrm>
            <a:off x="4811713" y="2636838"/>
            <a:ext cx="4762" cy="728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90" name="Line 64"/>
          <p:cNvSpPr>
            <a:spLocks noChangeShapeType="1"/>
          </p:cNvSpPr>
          <p:nvPr/>
        </p:nvSpPr>
        <p:spPr bwMode="auto">
          <a:xfrm>
            <a:off x="4833938" y="2665413"/>
            <a:ext cx="2276475" cy="7000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3" name="Group 15"/>
          <p:cNvGrpSpPr>
            <a:grpSpLocks/>
          </p:cNvGrpSpPr>
          <p:nvPr/>
        </p:nvGrpSpPr>
        <p:grpSpPr bwMode="auto">
          <a:xfrm>
            <a:off x="3576638" y="1925638"/>
            <a:ext cx="1871662" cy="646112"/>
            <a:chOff x="2615" y="502"/>
            <a:chExt cx="1179" cy="407"/>
          </a:xfrm>
        </p:grpSpPr>
        <p:sp>
          <p:nvSpPr>
            <p:cNvPr id="94" name="Rectangle 14"/>
            <p:cNvSpPr>
              <a:spLocks noChangeArrowheads="1"/>
            </p:cNvSpPr>
            <p:nvPr/>
          </p:nvSpPr>
          <p:spPr bwMode="auto">
            <a:xfrm>
              <a:off x="2996" y="502"/>
              <a:ext cx="798" cy="407"/>
            </a:xfrm>
            <a:prstGeom prst="rect">
              <a:avLst/>
            </a:prstGeom>
            <a:solidFill>
              <a:srgbClr val="E6E6FF"/>
            </a:solidFill>
            <a:ln w="12700">
              <a:noFill/>
              <a:miter lim="800000"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marL="87313">
                <a:defRPr/>
              </a:pPr>
              <a:r>
                <a:rPr lang="ru-RU" b="0" dirty="0"/>
                <a:t>Рабочий </a:t>
              </a:r>
              <a:r>
                <a:rPr lang="en-US" b="0" dirty="0"/>
                <a:t/>
              </a:r>
              <a:br>
                <a:rPr lang="en-US" b="0" dirty="0"/>
              </a:br>
              <a:r>
                <a:rPr lang="ru-RU" b="0" dirty="0"/>
                <a:t>стол</a:t>
              </a:r>
            </a:p>
          </p:txBody>
        </p:sp>
        <p:pic>
          <p:nvPicPr>
            <p:cNvPr id="93" name="Picture 4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615" y="540"/>
              <a:ext cx="366" cy="344"/>
            </a:xfrm>
            <a:prstGeom prst="rect">
              <a:avLst/>
            </a:prstGeom>
            <a:ln>
              <a:headEnd/>
              <a:tailEnd type="none" w="lg" len="lg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pic>
      </p:grpSp>
      <p:grpSp>
        <p:nvGrpSpPr>
          <p:cNvPr id="14" name="Group 59"/>
          <p:cNvGrpSpPr>
            <a:grpSpLocks/>
          </p:cNvGrpSpPr>
          <p:nvPr/>
        </p:nvGrpSpPr>
        <p:grpSpPr bwMode="auto">
          <a:xfrm>
            <a:off x="7939088" y="5216525"/>
            <a:ext cx="960437" cy="779463"/>
            <a:chOff x="2866" y="2770"/>
            <a:chExt cx="605" cy="491"/>
          </a:xfrm>
        </p:grpSpPr>
        <p:pic>
          <p:nvPicPr>
            <p:cNvPr id="15396" name="Picture 34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62" y="2770"/>
              <a:ext cx="222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97" name="Rectangle 57"/>
            <p:cNvSpPr>
              <a:spLocks noChangeArrowheads="1"/>
            </p:cNvSpPr>
            <p:nvPr/>
          </p:nvSpPr>
          <p:spPr bwMode="auto">
            <a:xfrm>
              <a:off x="2866" y="3048"/>
              <a:ext cx="605" cy="2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1600" b="0"/>
                <a:t>Рисунки</a:t>
              </a:r>
            </a:p>
          </p:txBody>
        </p:sp>
      </p:grpSp>
      <p:grpSp>
        <p:nvGrpSpPr>
          <p:cNvPr id="15" name="Группа 116"/>
          <p:cNvGrpSpPr>
            <a:grpSpLocks/>
          </p:cNvGrpSpPr>
          <p:nvPr/>
        </p:nvGrpSpPr>
        <p:grpSpPr bwMode="auto">
          <a:xfrm>
            <a:off x="4027488" y="4044950"/>
            <a:ext cx="1035050" cy="1189038"/>
            <a:chOff x="4027250" y="4044308"/>
            <a:chExt cx="1035319" cy="1189173"/>
          </a:xfrm>
        </p:grpSpPr>
        <p:sp>
          <p:nvSpPr>
            <p:cNvPr id="15393" name="Line 63"/>
            <p:cNvSpPr>
              <a:spLocks noChangeShapeType="1"/>
            </p:cNvSpPr>
            <p:nvPr/>
          </p:nvSpPr>
          <p:spPr bwMode="auto">
            <a:xfrm flipH="1">
              <a:off x="4027250" y="4044308"/>
              <a:ext cx="519753" cy="10821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4" name="Line 63"/>
            <p:cNvSpPr>
              <a:spLocks noChangeShapeType="1"/>
            </p:cNvSpPr>
            <p:nvPr/>
          </p:nvSpPr>
          <p:spPr bwMode="auto">
            <a:xfrm flipH="1">
              <a:off x="4542816" y="4046706"/>
              <a:ext cx="3600" cy="11867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95" name="Line 63"/>
            <p:cNvSpPr>
              <a:spLocks noChangeShapeType="1"/>
            </p:cNvSpPr>
            <p:nvPr/>
          </p:nvSpPr>
          <p:spPr bwMode="auto">
            <a:xfrm>
              <a:off x="4542816" y="4044308"/>
              <a:ext cx="519753" cy="108216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Группа 117"/>
          <p:cNvGrpSpPr>
            <a:grpSpLocks/>
          </p:cNvGrpSpPr>
          <p:nvPr/>
        </p:nvGrpSpPr>
        <p:grpSpPr bwMode="auto">
          <a:xfrm>
            <a:off x="6229350" y="4044950"/>
            <a:ext cx="2136775" cy="1189038"/>
            <a:chOff x="6229886" y="4044308"/>
            <a:chExt cx="2135902" cy="1189173"/>
          </a:xfrm>
        </p:grpSpPr>
        <p:sp>
          <p:nvSpPr>
            <p:cNvPr id="15389" name="Line 63"/>
            <p:cNvSpPr>
              <a:spLocks noChangeShapeType="1"/>
            </p:cNvSpPr>
            <p:nvPr/>
          </p:nvSpPr>
          <p:spPr bwMode="auto">
            <a:xfrm flipH="1">
              <a:off x="7295743" y="4046706"/>
              <a:ext cx="3600" cy="11867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" name="Группа 110"/>
            <p:cNvGrpSpPr>
              <a:grpSpLocks/>
            </p:cNvGrpSpPr>
            <p:nvPr/>
          </p:nvGrpSpPr>
          <p:grpSpPr bwMode="auto">
            <a:xfrm>
              <a:off x="6229886" y="4044308"/>
              <a:ext cx="2135902" cy="1082167"/>
              <a:chOff x="6780177" y="3509287"/>
              <a:chExt cx="1035319" cy="1082167"/>
            </a:xfrm>
          </p:grpSpPr>
          <p:sp>
            <p:nvSpPr>
              <p:cNvPr id="15391" name="Line 63"/>
              <p:cNvSpPr>
                <a:spLocks noChangeShapeType="1"/>
              </p:cNvSpPr>
              <p:nvPr/>
            </p:nvSpPr>
            <p:spPr bwMode="auto">
              <a:xfrm flipH="1">
                <a:off x="6780177" y="3509287"/>
                <a:ext cx="519753" cy="10821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2" name="Line 63"/>
              <p:cNvSpPr>
                <a:spLocks noChangeShapeType="1"/>
              </p:cNvSpPr>
              <p:nvPr/>
            </p:nvSpPr>
            <p:spPr bwMode="auto">
              <a:xfrm>
                <a:off x="7295743" y="3509287"/>
                <a:ext cx="519753" cy="10821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" name="Группа 115"/>
          <p:cNvGrpSpPr>
            <a:grpSpLocks/>
          </p:cNvGrpSpPr>
          <p:nvPr/>
        </p:nvGrpSpPr>
        <p:grpSpPr bwMode="auto">
          <a:xfrm>
            <a:off x="695325" y="4044950"/>
            <a:ext cx="1979613" cy="1189038"/>
            <a:chOff x="694849" y="4044308"/>
            <a:chExt cx="1980258" cy="1189173"/>
          </a:xfrm>
        </p:grpSpPr>
        <p:sp>
          <p:nvSpPr>
            <p:cNvPr id="15385" name="Line 63"/>
            <p:cNvSpPr>
              <a:spLocks noChangeShapeType="1"/>
            </p:cNvSpPr>
            <p:nvPr/>
          </p:nvSpPr>
          <p:spPr bwMode="auto">
            <a:xfrm flipH="1">
              <a:off x="1682884" y="4046706"/>
              <a:ext cx="3600" cy="11867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Группа 114"/>
            <p:cNvGrpSpPr>
              <a:grpSpLocks/>
            </p:cNvGrpSpPr>
            <p:nvPr/>
          </p:nvGrpSpPr>
          <p:grpSpPr bwMode="auto">
            <a:xfrm>
              <a:off x="694849" y="4044308"/>
              <a:ext cx="1980258" cy="1140534"/>
              <a:chOff x="1167318" y="3509287"/>
              <a:chExt cx="1035319" cy="1082167"/>
            </a:xfrm>
          </p:grpSpPr>
          <p:sp>
            <p:nvSpPr>
              <p:cNvPr id="15387" name="Line 63"/>
              <p:cNvSpPr>
                <a:spLocks noChangeShapeType="1"/>
              </p:cNvSpPr>
              <p:nvPr/>
            </p:nvSpPr>
            <p:spPr bwMode="auto">
              <a:xfrm flipH="1">
                <a:off x="1167318" y="3509287"/>
                <a:ext cx="519753" cy="10821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88" name="Line 63"/>
              <p:cNvSpPr>
                <a:spLocks noChangeShapeType="1"/>
              </p:cNvSpPr>
              <p:nvPr/>
            </p:nvSpPr>
            <p:spPr bwMode="auto">
              <a:xfrm>
                <a:off x="1682884" y="3509287"/>
                <a:ext cx="519753" cy="108216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0" grpId="0"/>
      <p:bldP spid="88" grpId="0" animBg="1"/>
      <p:bldP spid="89" grpId="0" animBg="1"/>
      <p:bldP spid="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591104-D727-43CE-921D-9BA1B21083BC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Сетевые БД</a:t>
            </a:r>
          </a:p>
        </p:txBody>
      </p:sp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384175" y="881063"/>
            <a:ext cx="8442325" cy="8318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358775" indent="-358775"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Сетевая БД </a:t>
            </a:r>
            <a:r>
              <a:rPr lang="ru-RU" sz="2400" b="0"/>
              <a:t>– это набор узлов, в которых каждый может быть связан с каждым (схема дорог).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5268913" y="1892300"/>
            <a:ext cx="2938462" cy="1423988"/>
            <a:chOff x="1297" y="1222"/>
            <a:chExt cx="2977" cy="1443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1297" y="1725"/>
              <a:ext cx="2977" cy="437"/>
              <a:chOff x="1131" y="1707"/>
              <a:chExt cx="2977" cy="437"/>
            </a:xfrm>
          </p:grpSpPr>
          <p:sp>
            <p:nvSpPr>
              <p:cNvPr id="3" name="Oval 7"/>
              <p:cNvSpPr>
                <a:spLocks noChangeArrowheads="1"/>
              </p:cNvSpPr>
              <p:nvPr/>
            </p:nvSpPr>
            <p:spPr bwMode="auto">
              <a:xfrm>
                <a:off x="3671" y="1709"/>
                <a:ext cx="437" cy="433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ru-RU" sz="2400"/>
                  <a:t>Б</a:t>
                </a:r>
              </a:p>
            </p:txBody>
          </p:sp>
          <p:sp>
            <p:nvSpPr>
              <p:cNvPr id="4" name="Oval 8"/>
              <p:cNvSpPr>
                <a:spLocks noChangeArrowheads="1"/>
              </p:cNvSpPr>
              <p:nvPr/>
            </p:nvSpPr>
            <p:spPr bwMode="auto">
              <a:xfrm>
                <a:off x="1131" y="1709"/>
                <a:ext cx="437" cy="433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ru-RU" sz="2400" dirty="0"/>
                  <a:t>Г</a:t>
                </a:r>
              </a:p>
            </p:txBody>
          </p:sp>
        </p:grp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566" y="1222"/>
              <a:ext cx="438" cy="1443"/>
              <a:chOff x="2380" y="1263"/>
              <a:chExt cx="438" cy="1443"/>
            </a:xfrm>
          </p:grpSpPr>
          <p:sp>
            <p:nvSpPr>
              <p:cNvPr id="6" name="Oval 6"/>
              <p:cNvSpPr>
                <a:spLocks noChangeArrowheads="1"/>
              </p:cNvSpPr>
              <p:nvPr/>
            </p:nvSpPr>
            <p:spPr bwMode="auto">
              <a:xfrm>
                <a:off x="2380" y="1263"/>
                <a:ext cx="436" cy="43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ru-RU" sz="2400"/>
                  <a:t>А</a:t>
                </a:r>
              </a:p>
            </p:txBody>
          </p:sp>
          <p:sp>
            <p:nvSpPr>
              <p:cNvPr id="10" name="Oval 9"/>
              <p:cNvSpPr>
                <a:spLocks noChangeArrowheads="1"/>
              </p:cNvSpPr>
              <p:nvPr/>
            </p:nvSpPr>
            <p:spPr bwMode="auto">
              <a:xfrm>
                <a:off x="2382" y="2268"/>
                <a:ext cx="436" cy="438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ru-RU" sz="2400" dirty="0"/>
                  <a:t>В</a:t>
                </a:r>
              </a:p>
            </p:txBody>
          </p:sp>
        </p:grpSp>
        <p:sp>
          <p:nvSpPr>
            <p:cNvPr id="14373" name="Line 12"/>
            <p:cNvSpPr>
              <a:spLocks noChangeShapeType="1"/>
            </p:cNvSpPr>
            <p:nvPr/>
          </p:nvSpPr>
          <p:spPr bwMode="auto">
            <a:xfrm flipV="1">
              <a:off x="1707" y="1520"/>
              <a:ext cx="861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4" name="Line 13"/>
            <p:cNvSpPr>
              <a:spLocks noChangeShapeType="1"/>
            </p:cNvSpPr>
            <p:nvPr/>
          </p:nvSpPr>
          <p:spPr bwMode="auto">
            <a:xfrm>
              <a:off x="1711" y="2031"/>
              <a:ext cx="869" cy="3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5" name="Line 14"/>
            <p:cNvSpPr>
              <a:spLocks noChangeShapeType="1"/>
            </p:cNvSpPr>
            <p:nvPr/>
          </p:nvSpPr>
          <p:spPr bwMode="auto">
            <a:xfrm>
              <a:off x="1739" y="1951"/>
              <a:ext cx="2093" cy="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6" name="Line 17"/>
            <p:cNvSpPr>
              <a:spLocks noChangeShapeType="1"/>
            </p:cNvSpPr>
            <p:nvPr/>
          </p:nvSpPr>
          <p:spPr bwMode="auto">
            <a:xfrm flipH="1" flipV="1">
              <a:off x="2784" y="1660"/>
              <a:ext cx="3" cy="5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7" name="Line 18"/>
            <p:cNvSpPr>
              <a:spLocks noChangeShapeType="1"/>
            </p:cNvSpPr>
            <p:nvPr/>
          </p:nvSpPr>
          <p:spPr bwMode="auto">
            <a:xfrm flipV="1">
              <a:off x="2999" y="2088"/>
              <a:ext cx="897" cy="3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8" name="Line 19"/>
            <p:cNvSpPr>
              <a:spLocks noChangeShapeType="1"/>
            </p:cNvSpPr>
            <p:nvPr/>
          </p:nvSpPr>
          <p:spPr bwMode="auto">
            <a:xfrm flipH="1" flipV="1">
              <a:off x="2984" y="1532"/>
              <a:ext cx="863" cy="3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20"/>
          <p:cNvGrpSpPr>
            <a:grpSpLocks noChangeAspect="1"/>
          </p:cNvGrpSpPr>
          <p:nvPr/>
        </p:nvGrpSpPr>
        <p:grpSpPr bwMode="auto">
          <a:xfrm>
            <a:off x="911225" y="3729038"/>
            <a:ext cx="385763" cy="385762"/>
            <a:chOff x="2816" y="2458"/>
            <a:chExt cx="1728" cy="1728"/>
          </a:xfrm>
        </p:grpSpPr>
        <p:sp>
          <p:nvSpPr>
            <p:cNvPr id="14366" name="Oval 21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" name="Group 22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14369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0" name="Rectangle 24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4368" name="Freeform 25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26"/>
          <p:cNvGrpSpPr>
            <a:grpSpLocks noChangeAspect="1"/>
          </p:cNvGrpSpPr>
          <p:nvPr/>
        </p:nvGrpSpPr>
        <p:grpSpPr bwMode="auto">
          <a:xfrm>
            <a:off x="901700" y="4645025"/>
            <a:ext cx="395288" cy="395288"/>
            <a:chOff x="552" y="2523"/>
            <a:chExt cx="1728" cy="1728"/>
          </a:xfrm>
        </p:grpSpPr>
        <p:sp>
          <p:nvSpPr>
            <p:cNvPr id="14364" name="Oval 27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5" name="Rectangle 28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9581" name="Rectangle 29"/>
          <p:cNvSpPr>
            <a:spLocks noChangeArrowheads="1"/>
          </p:cNvSpPr>
          <p:nvPr/>
        </p:nvSpPr>
        <p:spPr bwMode="auto">
          <a:xfrm>
            <a:off x="1366838" y="3703638"/>
            <a:ext cx="72612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buClr>
                <a:srgbClr val="00B050"/>
              </a:buClr>
              <a:buFont typeface="Wingdings" pitchFamily="2" charset="2"/>
              <a:buChar char="§"/>
            </a:pPr>
            <a:r>
              <a:rPr lang="ru-RU" sz="2400" b="0"/>
              <a:t>лучше всего отражает структуру некоторых задач</a:t>
            </a:r>
            <a:r>
              <a:rPr lang="en-US" sz="2400" b="0"/>
              <a:t> (</a:t>
            </a:r>
            <a:r>
              <a:rPr lang="ru-RU" sz="2400" b="0"/>
              <a:t>сетевое планирование в экономике)</a:t>
            </a:r>
          </a:p>
        </p:txBody>
      </p:sp>
      <p:sp>
        <p:nvSpPr>
          <p:cNvPr id="279582" name="Rectangle 30"/>
          <p:cNvSpPr>
            <a:spLocks noChangeArrowheads="1"/>
          </p:cNvSpPr>
          <p:nvPr/>
        </p:nvSpPr>
        <p:spPr bwMode="auto">
          <a:xfrm>
            <a:off x="1365250" y="4640263"/>
            <a:ext cx="7129463" cy="8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rgbClr val="FF0000"/>
              </a:buClr>
              <a:buFont typeface="Wingdings" pitchFamily="2" charset="2"/>
              <a:buChar char="§"/>
            </a:pPr>
            <a:r>
              <a:rPr lang="ru-RU" sz="2400" b="0"/>
              <a:t>сложно хранить информацию о всех связях</a:t>
            </a:r>
          </a:p>
          <a:p>
            <a:pPr marL="342900" indent="-342900">
              <a:buClr>
                <a:srgbClr val="FF0000"/>
              </a:buClr>
              <a:buFont typeface="Wingdings" pitchFamily="2" charset="2"/>
              <a:buChar char="§"/>
            </a:pPr>
            <a:r>
              <a:rPr lang="ru-RU" sz="2400" b="0"/>
              <a:t>запутанность структуры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730250" y="5619750"/>
            <a:ext cx="7793038" cy="928688"/>
            <a:chOff x="448" y="3616"/>
            <a:chExt cx="4909" cy="585"/>
          </a:xfrm>
        </p:grpSpPr>
        <p:sp>
          <p:nvSpPr>
            <p:cNvPr id="279584" name="Text Box 32"/>
            <p:cNvSpPr txBox="1">
              <a:spLocks noChangeArrowheads="1"/>
            </p:cNvSpPr>
            <p:nvPr/>
          </p:nvSpPr>
          <p:spPr bwMode="auto">
            <a:xfrm>
              <a:off x="742" y="3683"/>
              <a:ext cx="4615" cy="518"/>
            </a:xfrm>
            <a:prstGeom prst="rect">
              <a:avLst/>
            </a:prstGeom>
            <a:solidFill>
              <a:srgbClr val="D1D1FF"/>
            </a:solidFill>
            <a:ln w="25400">
              <a:noFill/>
              <a:miter lim="800000"/>
              <a:headEnd/>
              <a:tailEnd/>
            </a:ln>
            <a:effectLst>
              <a:outerShdw dist="85194" dir="1593903" algn="ctr" rotWithShape="0">
                <a:schemeClr val="bg2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/>
                <a:t>    Можно хранить в виде таблицы, но с </a:t>
              </a:r>
              <a:br>
                <a:rPr lang="ru-RU" sz="2400"/>
              </a:br>
              <a:r>
                <a:rPr lang="ru-RU" sz="2400"/>
                <a:t>    дублированием данных!</a:t>
              </a:r>
            </a:p>
          </p:txBody>
        </p:sp>
        <p:sp>
          <p:nvSpPr>
            <p:cNvPr id="279585" name="Oval 33"/>
            <p:cNvSpPr>
              <a:spLocks noChangeArrowheads="1"/>
            </p:cNvSpPr>
            <p:nvPr/>
          </p:nvSpPr>
          <p:spPr bwMode="auto">
            <a:xfrm>
              <a:off x="448" y="361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ru-RU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  <p:grpSp>
        <p:nvGrpSpPr>
          <p:cNvPr id="13" name="Группа 45"/>
          <p:cNvGrpSpPr>
            <a:grpSpLocks/>
          </p:cNvGrpSpPr>
          <p:nvPr/>
        </p:nvGrpSpPr>
        <p:grpSpPr bwMode="auto">
          <a:xfrm>
            <a:off x="647700" y="1762125"/>
            <a:ext cx="4343400" cy="1792288"/>
            <a:chOff x="647902" y="1762775"/>
            <a:chExt cx="4343724" cy="1791007"/>
          </a:xfrm>
        </p:grpSpPr>
        <p:sp>
          <p:nvSpPr>
            <p:cNvPr id="14349" name="Прямоугольник 36"/>
            <p:cNvSpPr>
              <a:spLocks noChangeArrowheads="1"/>
            </p:cNvSpPr>
            <p:nvPr/>
          </p:nvSpPr>
          <p:spPr bwMode="auto">
            <a:xfrm>
              <a:off x="647902" y="1762775"/>
              <a:ext cx="17972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600"/>
                <a:t>Старые Васюки</a:t>
              </a:r>
            </a:p>
          </p:txBody>
        </p:sp>
        <p:sp>
          <p:nvSpPr>
            <p:cNvPr id="14350" name="Прямоугольник 37"/>
            <p:cNvSpPr>
              <a:spLocks noChangeArrowheads="1"/>
            </p:cNvSpPr>
            <p:nvPr/>
          </p:nvSpPr>
          <p:spPr bwMode="auto">
            <a:xfrm>
              <a:off x="3282504" y="3215228"/>
              <a:ext cx="17091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600"/>
                <a:t>Новые Васюки</a:t>
              </a:r>
            </a:p>
          </p:txBody>
        </p:sp>
        <p:sp>
          <p:nvSpPr>
            <p:cNvPr id="14351" name="Прямоугольник 38"/>
            <p:cNvSpPr>
              <a:spLocks noChangeArrowheads="1"/>
            </p:cNvSpPr>
            <p:nvPr/>
          </p:nvSpPr>
          <p:spPr bwMode="auto">
            <a:xfrm>
              <a:off x="3009137" y="1785925"/>
              <a:ext cx="190148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600"/>
                <a:t>Средние Васюки</a:t>
              </a:r>
            </a:p>
          </p:txBody>
        </p:sp>
        <p:sp>
          <p:nvSpPr>
            <p:cNvPr id="14352" name="Прямоугольник 39"/>
            <p:cNvSpPr>
              <a:spLocks noChangeArrowheads="1"/>
            </p:cNvSpPr>
            <p:nvPr/>
          </p:nvSpPr>
          <p:spPr bwMode="auto">
            <a:xfrm>
              <a:off x="971993" y="3001267"/>
              <a:ext cx="9637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600"/>
                <a:t>Васюки</a:t>
              </a:r>
            </a:p>
          </p:txBody>
        </p:sp>
        <p:sp>
          <p:nvSpPr>
            <p:cNvPr id="14353" name="Полилиния 40"/>
            <p:cNvSpPr>
              <a:spLocks noChangeArrowheads="1"/>
            </p:cNvSpPr>
            <p:nvPr/>
          </p:nvSpPr>
          <p:spPr bwMode="auto">
            <a:xfrm>
              <a:off x="2129742" y="2257063"/>
              <a:ext cx="1296364" cy="983848"/>
            </a:xfrm>
            <a:custGeom>
              <a:avLst/>
              <a:gdLst>
                <a:gd name="T0" fmla="*/ 1296364 w 1296364"/>
                <a:gd name="T1" fmla="*/ 0 h 983848"/>
                <a:gd name="T2" fmla="*/ 590309 w 1296364"/>
                <a:gd name="T3" fmla="*/ 219919 h 983848"/>
                <a:gd name="T4" fmla="*/ 451412 w 1296364"/>
                <a:gd name="T5" fmla="*/ 763929 h 983848"/>
                <a:gd name="T6" fmla="*/ 0 w 1296364"/>
                <a:gd name="T7" fmla="*/ 983848 h 9838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6364"/>
                <a:gd name="T13" fmla="*/ 0 h 983848"/>
                <a:gd name="T14" fmla="*/ 1296364 w 1296364"/>
                <a:gd name="T15" fmla="*/ 983848 h 9838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6364" h="983848">
                  <a:moveTo>
                    <a:pt x="1296364" y="0"/>
                  </a:moveTo>
                  <a:cubicBezTo>
                    <a:pt x="1013749" y="46299"/>
                    <a:pt x="731134" y="92598"/>
                    <a:pt x="590309" y="219919"/>
                  </a:cubicBezTo>
                  <a:cubicBezTo>
                    <a:pt x="449484" y="347240"/>
                    <a:pt x="549797" y="636608"/>
                    <a:pt x="451412" y="763929"/>
                  </a:cubicBezTo>
                  <a:cubicBezTo>
                    <a:pt x="353027" y="891250"/>
                    <a:pt x="176513" y="937549"/>
                    <a:pt x="0" y="983848"/>
                  </a:cubicBezTo>
                </a:path>
              </a:pathLst>
            </a:custGeom>
            <a:noFill/>
            <a:ln w="57150" algn="ctr">
              <a:solidFill>
                <a:schemeClr val="tx1"/>
              </a:solidFill>
              <a:prstDash val="sysDash"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4" name="Полилиния 41"/>
            <p:cNvSpPr>
              <a:spLocks noChangeArrowheads="1"/>
            </p:cNvSpPr>
            <p:nvPr/>
          </p:nvSpPr>
          <p:spPr bwMode="auto">
            <a:xfrm>
              <a:off x="1632202" y="2090719"/>
              <a:ext cx="1767011" cy="195450"/>
            </a:xfrm>
            <a:custGeom>
              <a:avLst/>
              <a:gdLst>
                <a:gd name="T0" fmla="*/ 1767011 w 1767011"/>
                <a:gd name="T1" fmla="*/ 99108 h 195450"/>
                <a:gd name="T2" fmla="*/ 1007168 w 1767011"/>
                <a:gd name="T3" fmla="*/ 9745 h 195450"/>
                <a:gd name="T4" fmla="*/ 680692 w 1767011"/>
                <a:gd name="T5" fmla="*/ 40639 h 195450"/>
                <a:gd name="T6" fmla="*/ 0 w 1767011"/>
                <a:gd name="T7" fmla="*/ 195450 h 1954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67011"/>
                <a:gd name="T13" fmla="*/ 0 h 195450"/>
                <a:gd name="T14" fmla="*/ 1767011 w 1767011"/>
                <a:gd name="T15" fmla="*/ 195450 h 1954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67011" h="195450">
                  <a:moveTo>
                    <a:pt x="1767011" y="99108"/>
                  </a:moveTo>
                  <a:cubicBezTo>
                    <a:pt x="1484396" y="145407"/>
                    <a:pt x="1188221" y="19490"/>
                    <a:pt x="1007168" y="9745"/>
                  </a:cubicBezTo>
                  <a:cubicBezTo>
                    <a:pt x="826115" y="0"/>
                    <a:pt x="798127" y="39944"/>
                    <a:pt x="680692" y="40639"/>
                  </a:cubicBezTo>
                  <a:lnTo>
                    <a:pt x="0" y="195450"/>
                  </a:lnTo>
                </a:path>
              </a:pathLst>
            </a:custGeom>
            <a:noFill/>
            <a:ln w="57150" algn="ctr">
              <a:solidFill>
                <a:schemeClr val="tx1"/>
              </a:solidFill>
              <a:prstDash val="sysDash"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5" name="Полилиния 42"/>
            <p:cNvSpPr>
              <a:spLocks noChangeArrowheads="1"/>
            </p:cNvSpPr>
            <p:nvPr/>
          </p:nvSpPr>
          <p:spPr bwMode="auto">
            <a:xfrm>
              <a:off x="2077571" y="3117675"/>
              <a:ext cx="1563689" cy="418604"/>
            </a:xfrm>
            <a:custGeom>
              <a:avLst/>
              <a:gdLst>
                <a:gd name="T0" fmla="*/ 1708360 w 1518241"/>
                <a:gd name="T1" fmla="*/ 0 h 418604"/>
                <a:gd name="T2" fmla="*/ 853367 w 1518241"/>
                <a:gd name="T3" fmla="*/ 354390 h 418604"/>
                <a:gd name="T4" fmla="*/ 319569 w 1518241"/>
                <a:gd name="T5" fmla="*/ 385284 h 418604"/>
                <a:gd name="T6" fmla="*/ 0 w 1518241"/>
                <a:gd name="T7" fmla="*/ 143407 h 4186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8241"/>
                <a:gd name="T13" fmla="*/ 0 h 418604"/>
                <a:gd name="T14" fmla="*/ 1518241 w 1518241"/>
                <a:gd name="T15" fmla="*/ 418604 h 4186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8241" h="418604">
                  <a:moveTo>
                    <a:pt x="1518241" y="0"/>
                  </a:moveTo>
                  <a:cubicBezTo>
                    <a:pt x="1235626" y="46299"/>
                    <a:pt x="964104" y="290176"/>
                    <a:pt x="758398" y="354390"/>
                  </a:cubicBezTo>
                  <a:cubicBezTo>
                    <a:pt x="552692" y="418604"/>
                    <a:pt x="401440" y="384589"/>
                    <a:pt x="284005" y="385284"/>
                  </a:cubicBezTo>
                  <a:lnTo>
                    <a:pt x="0" y="143407"/>
                  </a:lnTo>
                </a:path>
              </a:pathLst>
            </a:custGeom>
            <a:noFill/>
            <a:ln w="57150" algn="ctr">
              <a:solidFill>
                <a:schemeClr val="tx1"/>
              </a:solidFill>
              <a:prstDash val="sysDash"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6" name="Полилиния 43"/>
            <p:cNvSpPr>
              <a:spLocks noChangeArrowheads="1"/>
            </p:cNvSpPr>
            <p:nvPr/>
          </p:nvSpPr>
          <p:spPr bwMode="auto">
            <a:xfrm>
              <a:off x="3366415" y="2236891"/>
              <a:ext cx="531655" cy="815759"/>
            </a:xfrm>
            <a:custGeom>
              <a:avLst/>
              <a:gdLst>
                <a:gd name="T0" fmla="*/ 147095 w 531655"/>
                <a:gd name="T1" fmla="*/ 0 h 815759"/>
                <a:gd name="T2" fmla="*/ 214246 w 531655"/>
                <a:gd name="T3" fmla="*/ 260261 h 815759"/>
                <a:gd name="T4" fmla="*/ 512378 w 531655"/>
                <a:gd name="T5" fmla="*/ 300005 h 815759"/>
                <a:gd name="T6" fmla="*/ 329908 w 531655"/>
                <a:gd name="T7" fmla="*/ 815759 h 8157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1655"/>
                <a:gd name="T13" fmla="*/ 0 h 815759"/>
                <a:gd name="T14" fmla="*/ 531655 w 531655"/>
                <a:gd name="T15" fmla="*/ 815759 h 8157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1655" h="815759">
                  <a:moveTo>
                    <a:pt x="147095" y="0"/>
                  </a:moveTo>
                  <a:cubicBezTo>
                    <a:pt x="0" y="86438"/>
                    <a:pt x="153365" y="210260"/>
                    <a:pt x="214246" y="260261"/>
                  </a:cubicBezTo>
                  <a:cubicBezTo>
                    <a:pt x="275127" y="310262"/>
                    <a:pt x="493101" y="207422"/>
                    <a:pt x="512378" y="300005"/>
                  </a:cubicBezTo>
                  <a:cubicBezTo>
                    <a:pt x="531655" y="392588"/>
                    <a:pt x="506421" y="769460"/>
                    <a:pt x="329908" y="815759"/>
                  </a:cubicBezTo>
                </a:path>
              </a:pathLst>
            </a:custGeom>
            <a:noFill/>
            <a:ln w="57150" algn="ctr">
              <a:solidFill>
                <a:schemeClr val="tx1"/>
              </a:solidFill>
              <a:prstDash val="sysDash"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Полилиния 44"/>
            <p:cNvSpPr>
              <a:spLocks noChangeArrowheads="1"/>
            </p:cNvSpPr>
            <p:nvPr/>
          </p:nvSpPr>
          <p:spPr bwMode="auto">
            <a:xfrm>
              <a:off x="1467489" y="2270510"/>
              <a:ext cx="552436" cy="983848"/>
            </a:xfrm>
            <a:custGeom>
              <a:avLst/>
              <a:gdLst>
                <a:gd name="T0" fmla="*/ 149989 w 552436"/>
                <a:gd name="T1" fmla="*/ 0 h 983848"/>
                <a:gd name="T2" fmla="*/ 58753 w 552436"/>
                <a:gd name="T3" fmla="*/ 338218 h 983848"/>
                <a:gd name="T4" fmla="*/ 502506 w 552436"/>
                <a:gd name="T5" fmla="*/ 418901 h 983848"/>
                <a:gd name="T6" fmla="*/ 358334 w 552436"/>
                <a:gd name="T7" fmla="*/ 704013 h 983848"/>
                <a:gd name="T8" fmla="*/ 521060 w 552436"/>
                <a:gd name="T9" fmla="*/ 983848 h 9838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2436"/>
                <a:gd name="T16" fmla="*/ 0 h 983848"/>
                <a:gd name="T17" fmla="*/ 552436 w 552436"/>
                <a:gd name="T18" fmla="*/ 983848 h 9838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2436" h="983848">
                  <a:moveTo>
                    <a:pt x="149989" y="0"/>
                  </a:moveTo>
                  <a:cubicBezTo>
                    <a:pt x="150471" y="340"/>
                    <a:pt x="0" y="268401"/>
                    <a:pt x="58753" y="338218"/>
                  </a:cubicBezTo>
                  <a:cubicBezTo>
                    <a:pt x="117506" y="408035"/>
                    <a:pt x="452576" y="357935"/>
                    <a:pt x="502506" y="418901"/>
                  </a:cubicBezTo>
                  <a:cubicBezTo>
                    <a:pt x="552436" y="479867"/>
                    <a:pt x="355242" y="609855"/>
                    <a:pt x="358334" y="704013"/>
                  </a:cubicBezTo>
                  <a:cubicBezTo>
                    <a:pt x="361426" y="798171"/>
                    <a:pt x="487159" y="925549"/>
                    <a:pt x="521060" y="983848"/>
                  </a:cubicBezTo>
                </a:path>
              </a:pathLst>
            </a:custGeom>
            <a:noFill/>
            <a:ln w="57150" algn="ctr">
              <a:solidFill>
                <a:schemeClr val="tx1"/>
              </a:solidFill>
              <a:prstDash val="sysDash"/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8" name="Овал 32"/>
            <p:cNvSpPr>
              <a:spLocks noChangeArrowheads="1"/>
            </p:cNvSpPr>
            <p:nvPr/>
          </p:nvSpPr>
          <p:spPr bwMode="auto">
            <a:xfrm>
              <a:off x="1503352" y="2227634"/>
              <a:ext cx="136187" cy="136187"/>
            </a:xfrm>
            <a:prstGeom prst="ellipse">
              <a:avLst/>
            </a:prstGeom>
            <a:solidFill>
              <a:srgbClr val="FF0000"/>
            </a:solidFill>
            <a:ln w="25400" algn="ctr">
              <a:solidFill>
                <a:schemeClr val="tx1"/>
              </a:solidFill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9" name="Овал 34"/>
            <p:cNvSpPr>
              <a:spLocks noChangeArrowheads="1"/>
            </p:cNvSpPr>
            <p:nvPr/>
          </p:nvSpPr>
          <p:spPr bwMode="auto">
            <a:xfrm>
              <a:off x="1977208" y="3192697"/>
              <a:ext cx="136187" cy="136187"/>
            </a:xfrm>
            <a:prstGeom prst="ellipse">
              <a:avLst/>
            </a:prstGeom>
            <a:solidFill>
              <a:srgbClr val="FF0000"/>
            </a:solidFill>
            <a:ln w="25400" algn="ctr">
              <a:solidFill>
                <a:schemeClr val="tx1"/>
              </a:solidFill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0" name="Овал 33"/>
            <p:cNvSpPr>
              <a:spLocks noChangeArrowheads="1"/>
            </p:cNvSpPr>
            <p:nvPr/>
          </p:nvSpPr>
          <p:spPr bwMode="auto">
            <a:xfrm>
              <a:off x="3409491" y="2150210"/>
              <a:ext cx="136187" cy="136187"/>
            </a:xfrm>
            <a:prstGeom prst="ellipse">
              <a:avLst/>
            </a:prstGeom>
            <a:solidFill>
              <a:srgbClr val="FF0000"/>
            </a:solidFill>
            <a:ln w="25400" algn="ctr">
              <a:solidFill>
                <a:schemeClr val="tx1"/>
              </a:solidFill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Овал 35"/>
            <p:cNvSpPr>
              <a:spLocks noChangeArrowheads="1"/>
            </p:cNvSpPr>
            <p:nvPr/>
          </p:nvSpPr>
          <p:spPr bwMode="auto">
            <a:xfrm>
              <a:off x="3629409" y="3018312"/>
              <a:ext cx="136187" cy="136187"/>
            </a:xfrm>
            <a:prstGeom prst="ellipse">
              <a:avLst/>
            </a:prstGeom>
            <a:solidFill>
              <a:srgbClr val="FF0000"/>
            </a:solidFill>
            <a:ln w="25400" algn="ctr">
              <a:solidFill>
                <a:schemeClr val="tx1"/>
              </a:solidFill>
              <a:round/>
              <a:headEnd/>
              <a:tailEnd type="none" w="med" len="lg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7" grpId="0"/>
      <p:bldP spid="279581" grpId="0"/>
      <p:bldP spid="2795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143000"/>
          </a:xfrm>
        </p:spPr>
        <p:txBody>
          <a:bodyPr/>
          <a:lstStyle/>
          <a:p>
            <a:pPr algn="ctr"/>
            <a:r>
              <a:rPr lang="ru-RU" sz="4400" b="1" dirty="0" smtClean="0"/>
              <a:t>По характеру хранимой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3276600"/>
            <a:ext cx="8077200" cy="2057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dirty="0" smtClean="0"/>
              <a:t>Фактографические</a:t>
            </a:r>
          </a:p>
          <a:p>
            <a:pPr algn="r">
              <a:buFont typeface="Wingdings 2" pitchFamily="18" charset="2"/>
              <a:buNone/>
            </a:pPr>
            <a:r>
              <a:rPr lang="ru-RU" sz="4000" dirty="0" smtClean="0"/>
              <a:t>    Документальные</a:t>
            </a:r>
          </a:p>
          <a:p>
            <a:pPr algn="r"/>
            <a:endParaRPr lang="ru-RU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209800" y="2514600"/>
            <a:ext cx="91440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5181600" y="2667000"/>
            <a:ext cx="1676400" cy="914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4114800"/>
            <a:ext cx="373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Краткие сведения об описываемых объектах, представленные в строго определенном формате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53000" y="48006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Обширная информация разного типа (текст, графика, звук, мультимедиа)</a:t>
            </a:r>
            <a:endParaRPr lang="ru-RU" sz="24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57150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Фактографические</a:t>
            </a:r>
            <a:endParaRPr lang="ru-RU" b="1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228600" y="1905000"/>
            <a:ext cx="5486400" cy="1143000"/>
          </a:xfrm>
        </p:spPr>
        <p:txBody>
          <a:bodyPr/>
          <a:lstStyle/>
          <a:p>
            <a:r>
              <a:rPr lang="ru-RU" sz="2800" dirty="0" smtClean="0"/>
              <a:t>Книжный фонд библиотеки</a:t>
            </a:r>
          </a:p>
          <a:p>
            <a:r>
              <a:rPr lang="ru-RU" sz="2800" dirty="0" smtClean="0"/>
              <a:t>Кадровый состав учреждения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581400" y="3200400"/>
            <a:ext cx="510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Документальные</a:t>
            </a:r>
            <a:r>
              <a:rPr kumimoji="0" lang="ru-RU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838200" y="4038600"/>
            <a:ext cx="7696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Законодательные акты в области уголовного права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Современная рок-музыка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6C6683-3841-4B33-AFE9-0004796F81D5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289909" name="Freeform 117"/>
          <p:cNvSpPr>
            <a:spLocks/>
          </p:cNvSpPr>
          <p:nvPr/>
        </p:nvSpPr>
        <p:spPr bwMode="auto">
          <a:xfrm>
            <a:off x="6408738" y="2890838"/>
            <a:ext cx="2454275" cy="3490912"/>
          </a:xfrm>
          <a:custGeom>
            <a:avLst/>
            <a:gdLst>
              <a:gd name="T0" fmla="*/ 2147483647 w 1418"/>
              <a:gd name="T1" fmla="*/ 0 h 2199"/>
              <a:gd name="T2" fmla="*/ 2147483647 w 1418"/>
              <a:gd name="T3" fmla="*/ 2147483647 h 2199"/>
              <a:gd name="T4" fmla="*/ 2147483647 w 1418"/>
              <a:gd name="T5" fmla="*/ 2147483647 h 2199"/>
              <a:gd name="T6" fmla="*/ 2147483647 w 1418"/>
              <a:gd name="T7" fmla="*/ 2147483647 h 2199"/>
              <a:gd name="T8" fmla="*/ 2147483647 w 1418"/>
              <a:gd name="T9" fmla="*/ 2147483647 h 2199"/>
              <a:gd name="T10" fmla="*/ 2147483647 w 1418"/>
              <a:gd name="T11" fmla="*/ 2147483647 h 2199"/>
              <a:gd name="T12" fmla="*/ 2147483647 w 1418"/>
              <a:gd name="T13" fmla="*/ 2147483647 h 2199"/>
              <a:gd name="T14" fmla="*/ 2147483647 w 1418"/>
              <a:gd name="T15" fmla="*/ 2147483647 h 219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18"/>
              <a:gd name="T25" fmla="*/ 0 h 2199"/>
              <a:gd name="T26" fmla="*/ 1418 w 1418"/>
              <a:gd name="T27" fmla="*/ 2199 h 219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18" h="2199">
                <a:moveTo>
                  <a:pt x="241" y="0"/>
                </a:moveTo>
                <a:cubicBezTo>
                  <a:pt x="199" y="48"/>
                  <a:pt x="67" y="84"/>
                  <a:pt x="36" y="187"/>
                </a:cubicBezTo>
                <a:cubicBezTo>
                  <a:pt x="5" y="290"/>
                  <a:pt x="0" y="491"/>
                  <a:pt x="54" y="620"/>
                </a:cubicBezTo>
                <a:cubicBezTo>
                  <a:pt x="108" y="749"/>
                  <a:pt x="230" y="888"/>
                  <a:pt x="363" y="964"/>
                </a:cubicBezTo>
                <a:cubicBezTo>
                  <a:pt x="496" y="1040"/>
                  <a:pt x="684" y="1048"/>
                  <a:pt x="850" y="1077"/>
                </a:cubicBezTo>
                <a:cubicBezTo>
                  <a:pt x="1016" y="1106"/>
                  <a:pt x="1244" y="1107"/>
                  <a:pt x="1331" y="1279"/>
                </a:cubicBezTo>
                <a:cubicBezTo>
                  <a:pt x="1418" y="1451"/>
                  <a:pt x="1381" y="1958"/>
                  <a:pt x="1374" y="2110"/>
                </a:cubicBezTo>
                <a:cubicBezTo>
                  <a:pt x="1346" y="2185"/>
                  <a:pt x="1354" y="2199"/>
                  <a:pt x="1286" y="219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19460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Реляционные БД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306388" y="803275"/>
            <a:ext cx="8480425" cy="1477963"/>
          </a:xfrm>
          <a:prstGeom prst="rect">
            <a:avLst/>
          </a:prstGeom>
          <a:noFill/>
          <a:ln w="12700">
            <a:noFill/>
            <a:miter lim="800000"/>
            <a:headEnd/>
            <a:tailEnd type="none" w="med" len="lg"/>
          </a:ln>
        </p:spPr>
        <p:txBody>
          <a:bodyPr/>
          <a:lstStyle/>
          <a:p>
            <a:pPr marL="263525" indent="-263525" algn="just"/>
            <a:r>
              <a:rPr lang="ru-RU" sz="2400">
                <a:solidFill>
                  <a:schemeClr val="accent2"/>
                </a:solidFill>
              </a:rPr>
              <a:t>1970-е гг</a:t>
            </a:r>
            <a:r>
              <a:rPr lang="ru-RU" sz="2400" b="0">
                <a:solidFill>
                  <a:schemeClr val="accent2"/>
                </a:solidFill>
              </a:rPr>
              <a:t>.</a:t>
            </a:r>
            <a:r>
              <a:rPr lang="ru-RU" sz="2400" b="0"/>
              <a:t> Э. Кодд, англ. </a:t>
            </a:r>
            <a:r>
              <a:rPr lang="en-US" sz="2400" b="0" i="1"/>
              <a:t>relation – </a:t>
            </a:r>
            <a:r>
              <a:rPr lang="ru-RU" sz="2400" b="0"/>
              <a:t>отношение.</a:t>
            </a:r>
            <a:endParaRPr lang="en-US" sz="2400" i="1">
              <a:solidFill>
                <a:schemeClr val="accent2"/>
              </a:solidFill>
            </a:endParaRPr>
          </a:p>
          <a:p>
            <a:pPr marL="263525" indent="-263525" algn="just"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Реляционная база данных</a:t>
            </a:r>
            <a:r>
              <a:rPr lang="ru-RU" sz="2400" b="0"/>
              <a:t> – это набор простых таблиц, между которыми установлены связи </a:t>
            </a:r>
            <a:r>
              <a:rPr lang="en-US" sz="2400" b="0"/>
              <a:t>(</a:t>
            </a:r>
            <a:r>
              <a:rPr lang="ru-RU" sz="2400" b="0"/>
              <a:t>отношения</a:t>
            </a:r>
            <a:r>
              <a:rPr lang="en-US" sz="2400" b="0"/>
              <a:t>) </a:t>
            </a:r>
            <a:r>
              <a:rPr lang="ru-RU" sz="2400" b="0"/>
              <a:t>с помощью числовых кодов.</a:t>
            </a:r>
          </a:p>
          <a:p>
            <a:pPr marL="263525" indent="-263525" algn="just"/>
            <a:endParaRPr lang="ru-RU" sz="2000" b="0"/>
          </a:p>
        </p:txBody>
      </p:sp>
      <p:pic>
        <p:nvPicPr>
          <p:cNvPr id="2897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725" y="3051175"/>
            <a:ext cx="2206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9910" name="Group 118"/>
          <p:cNvGraphicFramePr>
            <a:graphicFrameLocks noGrp="1"/>
          </p:cNvGraphicFramePr>
          <p:nvPr/>
        </p:nvGraphicFramePr>
        <p:xfrm>
          <a:off x="738188" y="2651125"/>
          <a:ext cx="1627187" cy="2377440"/>
        </p:xfrm>
        <a:graphic>
          <a:graphicData uri="http://schemas.openxmlformats.org/drawingml/2006/table">
            <a:tbl>
              <a:tblPr/>
              <a:tblGrid>
                <a:gridCol w="1627187"/>
              </a:tblGrid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Продавцы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Адрес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Телефон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Сайт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2" name="Group 120"/>
          <p:cNvGraphicFramePr>
            <a:graphicFrameLocks noGrp="1"/>
          </p:cNvGraphicFramePr>
          <p:nvPr/>
        </p:nvGraphicFramePr>
        <p:xfrm>
          <a:off x="6829425" y="2295525"/>
          <a:ext cx="2009775" cy="1985963"/>
        </p:xfrm>
        <a:graphic>
          <a:graphicData uri="http://schemas.openxmlformats.org/drawingml/2006/table">
            <a:tbl>
              <a:tblPr/>
              <a:tblGrid>
                <a:gridCol w="2009775"/>
              </a:tblGrid>
              <a:tr h="401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Изготовители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Страна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Сайт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3" name="Group 121"/>
          <p:cNvGraphicFramePr>
            <a:graphicFrameLocks noGrp="1"/>
          </p:cNvGraphicFramePr>
          <p:nvPr/>
        </p:nvGraphicFramePr>
        <p:xfrm>
          <a:off x="6394450" y="5005388"/>
          <a:ext cx="2235200" cy="1584960"/>
        </p:xfrm>
        <a:graphic>
          <a:graphicData uri="http://schemas.openxmlformats.org/drawingml/2006/table">
            <a:tbl>
              <a:tblPr/>
              <a:tblGrid>
                <a:gridCol w="2235200"/>
              </a:tblGrid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Модели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изготовителя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4" name="Group 122"/>
          <p:cNvGraphicFramePr>
            <a:graphicFrameLocks noGrp="1"/>
          </p:cNvGraphicFramePr>
          <p:nvPr/>
        </p:nvGraphicFramePr>
        <p:xfrm>
          <a:off x="922338" y="5280025"/>
          <a:ext cx="1506537" cy="1188720"/>
        </p:xfrm>
        <a:graphic>
          <a:graphicData uri="http://schemas.openxmlformats.org/drawingml/2006/table">
            <a:tbl>
              <a:tblPr/>
              <a:tblGrid>
                <a:gridCol w="1506537"/>
              </a:tblGrid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Товары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911" name="Group 119"/>
          <p:cNvGraphicFramePr>
            <a:graphicFrameLocks noGrp="1"/>
          </p:cNvGraphicFramePr>
          <p:nvPr/>
        </p:nvGraphicFramePr>
        <p:xfrm>
          <a:off x="3481388" y="2638425"/>
          <a:ext cx="2347912" cy="2773680"/>
        </p:xfrm>
        <a:graphic>
          <a:graphicData uri="http://schemas.openxmlformats.org/drawingml/2006/table">
            <a:tbl>
              <a:tblPr/>
              <a:tblGrid>
                <a:gridCol w="2347912"/>
              </a:tblGrid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Прайс-лист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записи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продавца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изготовителя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товара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модели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89899" name="Picture 1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988" y="5681663"/>
            <a:ext cx="2206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9900" name="Picture 1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0563" y="3078163"/>
            <a:ext cx="2206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9905" name="Freeform 113"/>
          <p:cNvSpPr>
            <a:spLocks/>
          </p:cNvSpPr>
          <p:nvPr/>
        </p:nvSpPr>
        <p:spPr bwMode="auto">
          <a:xfrm>
            <a:off x="2357438" y="3082925"/>
            <a:ext cx="1128712" cy="584200"/>
          </a:xfrm>
          <a:custGeom>
            <a:avLst/>
            <a:gdLst>
              <a:gd name="T0" fmla="*/ 0 w 867"/>
              <a:gd name="T1" fmla="*/ 2147483647 h 443"/>
              <a:gd name="T2" fmla="*/ 2147483647 w 867"/>
              <a:gd name="T3" fmla="*/ 2147483647 h 443"/>
              <a:gd name="T4" fmla="*/ 2147483647 w 867"/>
              <a:gd name="T5" fmla="*/ 2147483647 h 443"/>
              <a:gd name="T6" fmla="*/ 2147483647 w 867"/>
              <a:gd name="T7" fmla="*/ 2147483647 h 443"/>
              <a:gd name="T8" fmla="*/ 0 60000 65536"/>
              <a:gd name="T9" fmla="*/ 0 60000 65536"/>
              <a:gd name="T10" fmla="*/ 0 60000 65536"/>
              <a:gd name="T11" fmla="*/ 0 60000 65536"/>
              <a:gd name="T12" fmla="*/ 0 w 867"/>
              <a:gd name="T13" fmla="*/ 0 h 443"/>
              <a:gd name="T14" fmla="*/ 867 w 867"/>
              <a:gd name="T15" fmla="*/ 443 h 4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7" h="443">
                <a:moveTo>
                  <a:pt x="0" y="120"/>
                </a:moveTo>
                <a:cubicBezTo>
                  <a:pt x="126" y="71"/>
                  <a:pt x="263" y="0"/>
                  <a:pt x="356" y="43"/>
                </a:cubicBezTo>
                <a:cubicBezTo>
                  <a:pt x="449" y="86"/>
                  <a:pt x="473" y="319"/>
                  <a:pt x="558" y="381"/>
                </a:cubicBezTo>
                <a:cubicBezTo>
                  <a:pt x="643" y="443"/>
                  <a:pt x="803" y="410"/>
                  <a:pt x="867" y="417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9906" name="Freeform 114"/>
          <p:cNvSpPr>
            <a:spLocks/>
          </p:cNvSpPr>
          <p:nvPr/>
        </p:nvSpPr>
        <p:spPr bwMode="auto">
          <a:xfrm>
            <a:off x="2420938" y="4271963"/>
            <a:ext cx="1065212" cy="1670050"/>
          </a:xfrm>
          <a:custGeom>
            <a:avLst/>
            <a:gdLst>
              <a:gd name="T0" fmla="*/ 0 w 707"/>
              <a:gd name="T1" fmla="*/ 2147483647 h 1052"/>
              <a:gd name="T2" fmla="*/ 2147483647 w 707"/>
              <a:gd name="T3" fmla="*/ 2147483647 h 1052"/>
              <a:gd name="T4" fmla="*/ 2147483647 w 707"/>
              <a:gd name="T5" fmla="*/ 2147483647 h 1052"/>
              <a:gd name="T6" fmla="*/ 2147483647 w 707"/>
              <a:gd name="T7" fmla="*/ 2147483647 h 1052"/>
              <a:gd name="T8" fmla="*/ 0 60000 65536"/>
              <a:gd name="T9" fmla="*/ 0 60000 65536"/>
              <a:gd name="T10" fmla="*/ 0 60000 65536"/>
              <a:gd name="T11" fmla="*/ 0 60000 65536"/>
              <a:gd name="T12" fmla="*/ 0 w 707"/>
              <a:gd name="T13" fmla="*/ 0 h 1052"/>
              <a:gd name="T14" fmla="*/ 707 w 707"/>
              <a:gd name="T15" fmla="*/ 1052 h 10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7" h="1052">
                <a:moveTo>
                  <a:pt x="0" y="1052"/>
                </a:moveTo>
                <a:cubicBezTo>
                  <a:pt x="113" y="1026"/>
                  <a:pt x="227" y="997"/>
                  <a:pt x="297" y="844"/>
                </a:cubicBezTo>
                <a:cubicBezTo>
                  <a:pt x="367" y="691"/>
                  <a:pt x="354" y="262"/>
                  <a:pt x="422" y="131"/>
                </a:cubicBezTo>
                <a:cubicBezTo>
                  <a:pt x="490" y="0"/>
                  <a:pt x="648" y="75"/>
                  <a:pt x="707" y="6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9907" name="Freeform 115"/>
          <p:cNvSpPr>
            <a:spLocks/>
          </p:cNvSpPr>
          <p:nvPr/>
        </p:nvSpPr>
        <p:spPr bwMode="auto">
          <a:xfrm>
            <a:off x="5826125" y="2828925"/>
            <a:ext cx="1003300" cy="1241425"/>
          </a:xfrm>
          <a:custGeom>
            <a:avLst/>
            <a:gdLst>
              <a:gd name="T0" fmla="*/ 2147483647 w 730"/>
              <a:gd name="T1" fmla="*/ 2147483647 h 711"/>
              <a:gd name="T2" fmla="*/ 2147483647 w 730"/>
              <a:gd name="T3" fmla="*/ 2147483647 h 711"/>
              <a:gd name="T4" fmla="*/ 2147483647 w 730"/>
              <a:gd name="T5" fmla="*/ 2147483647 h 711"/>
              <a:gd name="T6" fmla="*/ 0 w 730"/>
              <a:gd name="T7" fmla="*/ 2147483647 h 711"/>
              <a:gd name="T8" fmla="*/ 0 60000 65536"/>
              <a:gd name="T9" fmla="*/ 0 60000 65536"/>
              <a:gd name="T10" fmla="*/ 0 60000 65536"/>
              <a:gd name="T11" fmla="*/ 0 60000 65536"/>
              <a:gd name="T12" fmla="*/ 0 w 730"/>
              <a:gd name="T13" fmla="*/ 0 h 711"/>
              <a:gd name="T14" fmla="*/ 730 w 730"/>
              <a:gd name="T15" fmla="*/ 711 h 7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0" h="711">
                <a:moveTo>
                  <a:pt x="730" y="36"/>
                </a:moveTo>
                <a:cubicBezTo>
                  <a:pt x="607" y="18"/>
                  <a:pt x="485" y="0"/>
                  <a:pt x="404" y="96"/>
                </a:cubicBezTo>
                <a:cubicBezTo>
                  <a:pt x="323" y="192"/>
                  <a:pt x="310" y="513"/>
                  <a:pt x="243" y="612"/>
                </a:cubicBezTo>
                <a:cubicBezTo>
                  <a:pt x="176" y="711"/>
                  <a:pt x="88" y="700"/>
                  <a:pt x="0" y="69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289908" name="Freeform 116"/>
          <p:cNvSpPr>
            <a:spLocks/>
          </p:cNvSpPr>
          <p:nvPr/>
        </p:nvSpPr>
        <p:spPr bwMode="auto">
          <a:xfrm>
            <a:off x="5800725" y="4821238"/>
            <a:ext cx="571500" cy="903287"/>
          </a:xfrm>
          <a:custGeom>
            <a:avLst/>
            <a:gdLst>
              <a:gd name="T0" fmla="*/ 0 w 368"/>
              <a:gd name="T1" fmla="*/ 2147483647 h 799"/>
              <a:gd name="T2" fmla="*/ 2147483647 w 368"/>
              <a:gd name="T3" fmla="*/ 2147483647 h 799"/>
              <a:gd name="T4" fmla="*/ 2147483647 w 368"/>
              <a:gd name="T5" fmla="*/ 2147483647 h 799"/>
              <a:gd name="T6" fmla="*/ 2147483647 w 368"/>
              <a:gd name="T7" fmla="*/ 2147483647 h 799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799"/>
              <a:gd name="T14" fmla="*/ 368 w 368"/>
              <a:gd name="T15" fmla="*/ 799 h 7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799">
                <a:moveTo>
                  <a:pt x="0" y="12"/>
                </a:moveTo>
                <a:cubicBezTo>
                  <a:pt x="52" y="3"/>
                  <a:pt x="95" y="0"/>
                  <a:pt x="137" y="113"/>
                </a:cubicBezTo>
                <a:cubicBezTo>
                  <a:pt x="180" y="226"/>
                  <a:pt x="170" y="579"/>
                  <a:pt x="208" y="689"/>
                </a:cubicBezTo>
                <a:cubicBezTo>
                  <a:pt x="247" y="799"/>
                  <a:pt x="344" y="755"/>
                  <a:pt x="368" y="772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ru-RU"/>
          </a:p>
        </p:txBody>
      </p:sp>
      <p:pic>
        <p:nvPicPr>
          <p:cNvPr id="289901" name="Picture 1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5588" y="2735263"/>
            <a:ext cx="2206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9902" name="Picture 1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08700" y="5195888"/>
            <a:ext cx="22066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9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8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8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8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909" grpId="0" animBg="1"/>
      <p:bldP spid="289796" grpId="0" build="p"/>
      <p:bldP spid="289905" grpId="0" animBg="1"/>
      <p:bldP spid="289906" grpId="0" animBg="1"/>
      <p:bldP spid="289907" grpId="0" animBg="1"/>
      <p:bldP spid="28990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3551237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Программное обеспечение, позволяющее работать с БД, называется </a:t>
            </a:r>
            <a:r>
              <a:rPr lang="ru-RU" sz="2800" b="1" dirty="0" smtClean="0">
                <a:solidFill>
                  <a:srgbClr val="0070C0"/>
                </a:solidFill>
              </a:rPr>
              <a:t>СУБД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Режим работы СУБД:</a:t>
            </a:r>
            <a:endParaRPr lang="ru-RU" dirty="0" smtClean="0"/>
          </a:p>
          <a:p>
            <a:pPr algn="ctr"/>
            <a:r>
              <a:rPr lang="ru-RU" sz="2800" dirty="0" smtClean="0"/>
              <a:t>Создание БД</a:t>
            </a:r>
          </a:p>
          <a:p>
            <a:pPr algn="ctr"/>
            <a:r>
              <a:rPr lang="ru-RU" sz="2800" dirty="0" smtClean="0"/>
              <a:t>Редактирование БД</a:t>
            </a:r>
          </a:p>
          <a:p>
            <a:pPr algn="ctr"/>
            <a:r>
              <a:rPr lang="ru-RU" sz="2800" dirty="0" smtClean="0"/>
              <a:t>Просмотр БД</a:t>
            </a:r>
          </a:p>
          <a:p>
            <a:pPr algn="ctr"/>
            <a:r>
              <a:rPr lang="ru-RU" sz="2800" dirty="0" smtClean="0"/>
              <a:t>Поиск информации</a:t>
            </a:r>
          </a:p>
          <a:p>
            <a:pPr algn="ctr">
              <a:buNone/>
            </a:pPr>
            <a:endParaRPr lang="ru-RU" sz="2800" dirty="0" smtClean="0"/>
          </a:p>
          <a:p>
            <a:pPr algn="r">
              <a:buNone/>
            </a:pPr>
            <a:r>
              <a:rPr lang="ru-RU" sz="2800" dirty="0" smtClean="0">
                <a:hlinkClick r:id="rId2" action="ppaction://hlinkpres?slideindex=1&amp;slidetitle="/>
              </a:rPr>
              <a:t>ПТБ</a:t>
            </a:r>
            <a:endParaRPr lang="ru-RU" sz="2800" dirty="0" smtClean="0"/>
          </a:p>
          <a:p>
            <a:endParaRPr lang="ru-RU" sz="2800" b="1" dirty="0" smtClean="0">
              <a:solidFill>
                <a:srgbClr val="0070C0"/>
              </a:solidFill>
            </a:endParaRPr>
          </a:p>
        </p:txBody>
      </p:sp>
      <p:pic>
        <p:nvPicPr>
          <p:cNvPr id="5" name="Рисунок 4" descr="Новый рисунок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0" y="5486400"/>
            <a:ext cx="1295400" cy="1190932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786090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5228" y="2743200"/>
            <a:ext cx="731877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ru-RU" sz="3600" dirty="0" smtClean="0">
                <a:solidFill>
                  <a:srgbClr val="0070C0"/>
                </a:solidFill>
              </a:rPr>
              <a:t>Познакомиться с основными понятиями БД, </a:t>
            </a:r>
          </a:p>
          <a:p>
            <a:pPr lvl="0"/>
            <a:r>
              <a:rPr lang="ru-RU" sz="3600" dirty="0" smtClean="0">
                <a:solidFill>
                  <a:srgbClr val="0070C0"/>
                </a:solidFill>
              </a:rPr>
              <a:t>Познакомиться с основными объектами СУБД,</a:t>
            </a:r>
          </a:p>
          <a:p>
            <a:pPr lvl="0"/>
            <a:r>
              <a:rPr lang="ru-RU" sz="3600" dirty="0" smtClean="0">
                <a:solidFill>
                  <a:srgbClr val="0070C0"/>
                </a:solidFill>
              </a:rPr>
              <a:t>Выполнить практическое задание в системе управления БД по таблицам, заготовленным дома.</a:t>
            </a:r>
          </a:p>
          <a:p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21623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810000" y="1219200"/>
            <a:ext cx="4800600" cy="42672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38600" y="1371600"/>
            <a:ext cx="426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Таблицы</a:t>
            </a:r>
            <a:r>
              <a:rPr lang="ru-RU" dirty="0" smtClean="0"/>
              <a:t> – обычные двумерные таблицы,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Запросы</a:t>
            </a:r>
            <a:r>
              <a:rPr lang="ru-RU" dirty="0" smtClean="0"/>
              <a:t> – отбор данных на основании заданных условий,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Формы</a:t>
            </a:r>
            <a:r>
              <a:rPr lang="ru-RU" dirty="0" smtClean="0"/>
              <a:t> – электронный аналог бумажного бланка,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Отчеты</a:t>
            </a:r>
            <a:r>
              <a:rPr lang="ru-RU" dirty="0" smtClean="0"/>
              <a:t> – данные из разны таблиц собираются в одну, предназначены для печати,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Макросы</a:t>
            </a:r>
            <a:r>
              <a:rPr lang="ru-RU" dirty="0" smtClean="0"/>
              <a:t> – предназначены для автоматизации повторяющихся операций,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Модули</a:t>
            </a:r>
            <a:r>
              <a:rPr lang="ru-RU" dirty="0" smtClean="0"/>
              <a:t> – служат для автоматизации работы БД.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21623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</a:rPr>
            </a:br>
            <a:r>
              <a:rPr lang="ru-RU" sz="2400" dirty="0">
                <a:latin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</a:rPr>
            </a:br>
            <a:endParaRPr lang="ru-RU" sz="2400" dirty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92075" indent="0">
              <a:lnSpc>
                <a:spcPct val="80000"/>
              </a:lnSpc>
            </a:pPr>
            <a:endParaRPr lang="ru-RU" sz="2400" dirty="0"/>
          </a:p>
          <a:p>
            <a:pPr marL="92075" indent="0">
              <a:lnSpc>
                <a:spcPct val="80000"/>
              </a:lnSpc>
              <a:buFontTx/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Я </a:t>
            </a:r>
            <a:r>
              <a:rPr lang="ru-RU" sz="3200" dirty="0">
                <a:solidFill>
                  <a:srgbClr val="002060"/>
                </a:solidFill>
              </a:rPr>
              <a:t>смогу элементы данных технологий применить на …_________________________________________________________________________________________________________________________________________</a:t>
            </a:r>
          </a:p>
          <a:p>
            <a:pPr marL="92075" indent="0">
              <a:lnSpc>
                <a:spcPct val="80000"/>
              </a:lnSpc>
              <a:buFontTx/>
              <a:buNone/>
            </a:pPr>
            <a:r>
              <a:rPr lang="ru-RU" sz="3200" dirty="0">
                <a:solidFill>
                  <a:srgbClr val="002060"/>
                </a:solidFill>
              </a:rPr>
              <a:t>Сегодня для себя я …_________________________________________________________________________________________________________________________________________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</a:rPr>
              <a:t>Составить кроссворд по основным понятиям темы (10-15 слов), лучший кроссворд будет реализован в программе Конструктор кроссвордов и опубликован в Интернете на различных сайтах (сайте школы, на сайте учителя информатики)</a:t>
            </a:r>
          </a:p>
          <a:p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5257800"/>
            <a:ext cx="7644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/>
              <a:t>Примеры</a:t>
            </a:r>
            <a:r>
              <a:rPr lang="ru-RU" b="1" smtClean="0"/>
              <a:t>:</a:t>
            </a:r>
          </a:p>
        </p:txBody>
      </p:sp>
      <p:sp>
        <p:nvSpPr>
          <p:cNvPr id="1028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6172200" cy="4389437"/>
          </a:xfrm>
        </p:spPr>
        <p:txBody>
          <a:bodyPr/>
          <a:lstStyle/>
          <a:p>
            <a:r>
              <a:rPr lang="ru-RU" sz="4800" b="1" dirty="0" smtClean="0"/>
              <a:t>Записная книжка</a:t>
            </a:r>
          </a:p>
          <a:p>
            <a:r>
              <a:rPr lang="ru-RU" sz="4800" b="1" dirty="0" smtClean="0"/>
              <a:t>Словарь</a:t>
            </a:r>
          </a:p>
          <a:p>
            <a:r>
              <a:rPr lang="ru-RU" sz="4800" b="1" dirty="0" smtClean="0"/>
              <a:t>Справочник</a:t>
            </a:r>
          </a:p>
          <a:p>
            <a:r>
              <a:rPr lang="ru-RU" sz="4800" b="1" dirty="0" smtClean="0"/>
              <a:t>Энциклопедия</a:t>
            </a:r>
          </a:p>
          <a:p>
            <a:r>
              <a:rPr lang="ru-RU" sz="4800" b="1" dirty="0" smtClean="0"/>
              <a:t>Библиотечный каталог</a:t>
            </a:r>
          </a:p>
          <a:p>
            <a:endParaRPr lang="ru-RU" dirty="0" smtClean="0"/>
          </a:p>
        </p:txBody>
      </p:sp>
      <p:pic>
        <p:nvPicPr>
          <p:cNvPr id="1029" name="Рисунок 3" descr="ED00010_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8613" y="914400"/>
            <a:ext cx="2465387" cy="275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Рисунок 4" descr="HH00260_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733800"/>
            <a:ext cx="3937000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AutoShape 2"/>
          <p:cNvSpPr>
            <a:spLocks noChangeAspect="1" noChangeArrowheads="1"/>
          </p:cNvSpPr>
          <p:nvPr/>
        </p:nvSpPr>
        <p:spPr bwMode="auto">
          <a:xfrm>
            <a:off x="5486400" y="3733800"/>
            <a:ext cx="3937000" cy="3468688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/>
              <a:t>База данных </a:t>
            </a:r>
            <a:r>
              <a:rPr lang="ru-RU" smtClean="0"/>
              <a:t>-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19400"/>
            <a:ext cx="8229600" cy="22558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indent="1588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информационная модель, позволяющая в упорядоченном виде хранить данные об объектах и их свойствах.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Назначение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2438400"/>
            <a:ext cx="4648200" cy="2255838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800" b="1" dirty="0" smtClean="0">
                <a:solidFill>
                  <a:schemeClr val="accent4">
                    <a:lumMod val="75000"/>
                  </a:schemeClr>
                </a:solidFill>
              </a:rPr>
              <a:t>Хранение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4800" b="1" dirty="0" smtClean="0">
                <a:solidFill>
                  <a:schemeClr val="accent4">
                    <a:lumMod val="75000"/>
                  </a:schemeClr>
                </a:solidFill>
              </a:rPr>
              <a:t>Поиск</a:t>
            </a:r>
            <a:endParaRPr lang="ru-RU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2514600"/>
            <a:ext cx="381000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большого объема информации</a:t>
            </a:r>
            <a:endParaRPr lang="ru-RU" sz="4000" dirty="0">
              <a:latin typeface="+mn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265808-143D-4BB8-B1C2-39FF732B6996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Типы баз данных</a:t>
            </a:r>
          </a:p>
        </p:txBody>
      </p:sp>
      <p:sp>
        <p:nvSpPr>
          <p:cNvPr id="275465" name="Rectangle 9"/>
          <p:cNvSpPr>
            <a:spLocks noChangeArrowheads="1"/>
          </p:cNvSpPr>
          <p:nvPr/>
        </p:nvSpPr>
        <p:spPr bwMode="auto">
          <a:xfrm>
            <a:off x="385763" y="889000"/>
            <a:ext cx="8389937" cy="56356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263525" indent="-263525">
              <a:buFontTx/>
              <a:buChar char="•"/>
            </a:pPr>
            <a:r>
              <a:rPr lang="ru-RU" sz="2800">
                <a:solidFill>
                  <a:schemeClr val="accent2"/>
                </a:solidFill>
              </a:rPr>
              <a:t>табличные БД</a:t>
            </a:r>
            <a:r>
              <a:rPr lang="ru-RU" sz="2800" b="0"/>
              <a:t> </a:t>
            </a:r>
            <a:br>
              <a:rPr lang="ru-RU" sz="2800" b="0"/>
            </a:br>
            <a:r>
              <a:rPr lang="ru-RU" sz="2800" b="0"/>
              <a:t>    данные в виде одной таблицы</a:t>
            </a:r>
          </a:p>
          <a:p>
            <a:pPr marL="263525" indent="-263525">
              <a:spcBef>
                <a:spcPct val="50000"/>
              </a:spcBef>
              <a:buFontTx/>
              <a:buChar char="•"/>
            </a:pPr>
            <a:r>
              <a:rPr lang="ru-RU" sz="2800">
                <a:solidFill>
                  <a:schemeClr val="accent2"/>
                </a:solidFill>
              </a:rPr>
              <a:t>сетевые БД</a:t>
            </a:r>
            <a:r>
              <a:rPr lang="ru-RU" sz="2800" b="0"/>
              <a:t/>
            </a:r>
            <a:br>
              <a:rPr lang="ru-RU" sz="2800" b="0"/>
            </a:br>
            <a:r>
              <a:rPr lang="ru-RU" sz="2800" b="0"/>
              <a:t>     набор узлов, в котором каждый может быть </a:t>
            </a:r>
            <a:br>
              <a:rPr lang="ru-RU" sz="2800" b="0"/>
            </a:br>
            <a:r>
              <a:rPr lang="ru-RU" sz="2800" b="0"/>
              <a:t>     связан с каждым.</a:t>
            </a:r>
          </a:p>
          <a:p>
            <a:pPr marL="263525" indent="-263525">
              <a:spcBef>
                <a:spcPct val="50000"/>
              </a:spcBef>
              <a:buFontTx/>
              <a:buChar char="•"/>
            </a:pPr>
            <a:r>
              <a:rPr lang="ru-RU" sz="2800">
                <a:solidFill>
                  <a:schemeClr val="accent2"/>
                </a:solidFill>
              </a:rPr>
              <a:t>иерархические БД</a:t>
            </a:r>
            <a:br>
              <a:rPr lang="ru-RU" sz="2800">
                <a:solidFill>
                  <a:schemeClr val="accent2"/>
                </a:solidFill>
              </a:rPr>
            </a:br>
            <a:r>
              <a:rPr lang="ru-RU" sz="2800">
                <a:solidFill>
                  <a:schemeClr val="accent2"/>
                </a:solidFill>
              </a:rPr>
              <a:t>     </a:t>
            </a:r>
            <a:r>
              <a:rPr lang="ru-RU" sz="2800" b="0"/>
              <a:t>в виде многоуровневой структуры</a:t>
            </a:r>
          </a:p>
          <a:p>
            <a:pPr marL="263525" indent="-263525">
              <a:spcBef>
                <a:spcPct val="50000"/>
              </a:spcBef>
              <a:buFontTx/>
              <a:buChar char="•"/>
            </a:pPr>
            <a:r>
              <a:rPr lang="ru-RU" sz="2800">
                <a:solidFill>
                  <a:schemeClr val="accent2"/>
                </a:solidFill>
              </a:rPr>
              <a:t>реляционные БД (99,9%)</a:t>
            </a:r>
            <a:br>
              <a:rPr lang="ru-RU" sz="2800">
                <a:solidFill>
                  <a:schemeClr val="accent2"/>
                </a:solidFill>
              </a:rPr>
            </a:br>
            <a:r>
              <a:rPr lang="ru-RU" sz="2800" b="0"/>
              <a:t>     набор взаимосвязанных таблиц</a:t>
            </a:r>
          </a:p>
          <a:p>
            <a:pPr marL="263525" indent="-263525">
              <a:buFontTx/>
              <a:buChar char="•"/>
            </a:pPr>
            <a:endParaRPr lang="ru-RU" sz="2800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5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5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5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5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5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BA3074-01AD-47B6-9016-284DBD63A380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Табличные БД</a:t>
            </a:r>
          </a:p>
        </p:txBody>
      </p:sp>
      <p:graphicFrame>
        <p:nvGraphicFramePr>
          <p:cNvPr id="277685" name="Group 181"/>
          <p:cNvGraphicFramePr>
            <a:graphicFrameLocks noGrp="1"/>
          </p:cNvGraphicFramePr>
          <p:nvPr/>
        </p:nvGraphicFramePr>
        <p:xfrm>
          <a:off x="1830388" y="3178175"/>
          <a:ext cx="7023100" cy="1479868"/>
        </p:xfrm>
        <a:graphic>
          <a:graphicData uri="http://schemas.openxmlformats.org/drawingml/2006/table">
            <a:tbl>
              <a:tblPr/>
              <a:tblGrid>
                <a:gridCol w="1319212"/>
                <a:gridCol w="868363"/>
                <a:gridCol w="3524250"/>
                <a:gridCol w="1311275"/>
              </a:tblGrid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Фамилия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Адрес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Телефон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Суворовский пр., д. 32, кв.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275-75-75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Дима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Кирочная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ул., д.25, кв.12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276-76-76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687" name="Rectangle 183"/>
          <p:cNvSpPr>
            <a:spLocks noChangeArrowheads="1"/>
          </p:cNvSpPr>
          <p:nvPr/>
        </p:nvSpPr>
        <p:spPr bwMode="auto">
          <a:xfrm>
            <a:off x="369888" y="844550"/>
            <a:ext cx="3617912" cy="14636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accent2"/>
                </a:solidFill>
              </a:rPr>
              <a:t>Модель</a:t>
            </a:r>
            <a:r>
              <a:rPr lang="ru-RU" sz="2000" b="0"/>
              <a:t> – картотека</a:t>
            </a:r>
          </a:p>
          <a:p>
            <a:pPr>
              <a:spcBef>
                <a:spcPct val="50000"/>
              </a:spcBef>
            </a:pPr>
            <a:r>
              <a:rPr lang="ru-RU" sz="2000">
                <a:solidFill>
                  <a:schemeClr val="accent2"/>
                </a:solidFill>
              </a:rPr>
              <a:t>Примеры:</a:t>
            </a:r>
          </a:p>
          <a:p>
            <a:pPr marL="358775" lvl="1" indent="-179388">
              <a:buFontTx/>
              <a:buChar char="•"/>
            </a:pPr>
            <a:r>
              <a:rPr lang="ru-RU" sz="2000" b="0"/>
              <a:t>записная книжка</a:t>
            </a:r>
          </a:p>
          <a:p>
            <a:pPr marL="358775" lvl="1" indent="-179388">
              <a:buFontTx/>
              <a:buChar char="•"/>
            </a:pPr>
            <a:r>
              <a:rPr lang="ru-RU" sz="2000" b="0"/>
              <a:t>каталог в библиотеке</a:t>
            </a:r>
          </a:p>
        </p:txBody>
      </p:sp>
      <p:grpSp>
        <p:nvGrpSpPr>
          <p:cNvPr id="2" name="Group 261"/>
          <p:cNvGrpSpPr>
            <a:grpSpLocks/>
          </p:cNvGrpSpPr>
          <p:nvPr/>
        </p:nvGrpSpPr>
        <p:grpSpPr bwMode="auto">
          <a:xfrm>
            <a:off x="4214813" y="960438"/>
            <a:ext cx="4024312" cy="1243012"/>
            <a:chOff x="2655" y="605"/>
            <a:chExt cx="2535" cy="783"/>
          </a:xfrm>
        </p:grpSpPr>
        <p:sp>
          <p:nvSpPr>
            <p:cNvPr id="11333" name="AutoShape 182"/>
            <p:cNvSpPr>
              <a:spLocks noChangeArrowheads="1"/>
            </p:cNvSpPr>
            <p:nvPr/>
          </p:nvSpPr>
          <p:spPr bwMode="auto">
            <a:xfrm>
              <a:off x="2655" y="605"/>
              <a:ext cx="2535" cy="783"/>
            </a:xfrm>
            <a:prstGeom prst="flowChartMultidocumen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34" name="Rectangle 184"/>
            <p:cNvSpPr>
              <a:spLocks noChangeArrowheads="1"/>
            </p:cNvSpPr>
            <p:nvPr/>
          </p:nvSpPr>
          <p:spPr bwMode="auto">
            <a:xfrm>
              <a:off x="2734" y="791"/>
              <a:ext cx="2083" cy="5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/>
                <a:t>Петров Вася</a:t>
              </a:r>
              <a:r>
                <a:rPr lang="ru-RU" b="0"/>
                <a:t/>
              </a:r>
              <a:br>
                <a:rPr lang="ru-RU" b="0"/>
              </a:br>
              <a:r>
                <a:rPr lang="ru-RU" b="0"/>
                <a:t>Суворовский пр., д. 32, кв. 11</a:t>
              </a:r>
            </a:p>
            <a:p>
              <a:r>
                <a:rPr lang="ru-RU" b="0"/>
                <a:t>275-75-75</a:t>
              </a:r>
            </a:p>
          </p:txBody>
        </p:sp>
      </p:grpSp>
      <p:grpSp>
        <p:nvGrpSpPr>
          <p:cNvPr id="3" name="Group 263"/>
          <p:cNvGrpSpPr>
            <a:grpSpLocks/>
          </p:cNvGrpSpPr>
          <p:nvPr/>
        </p:nvGrpSpPr>
        <p:grpSpPr bwMode="auto">
          <a:xfrm>
            <a:off x="301625" y="2903538"/>
            <a:ext cx="1519238" cy="1187450"/>
            <a:chOff x="190" y="1829"/>
            <a:chExt cx="957" cy="748"/>
          </a:xfrm>
        </p:grpSpPr>
        <p:sp>
          <p:nvSpPr>
            <p:cNvPr id="277690" name="AutoShape 186"/>
            <p:cNvSpPr>
              <a:spLocks noChangeArrowheads="1"/>
            </p:cNvSpPr>
            <p:nvPr/>
          </p:nvSpPr>
          <p:spPr bwMode="auto">
            <a:xfrm>
              <a:off x="190" y="1829"/>
              <a:ext cx="843" cy="28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2700">
              <a:noFill/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2400" dirty="0"/>
                <a:t>записи</a:t>
              </a:r>
            </a:p>
          </p:txBody>
        </p:sp>
        <p:sp>
          <p:nvSpPr>
            <p:cNvPr id="11331" name="Line 191"/>
            <p:cNvSpPr>
              <a:spLocks noChangeShapeType="1"/>
            </p:cNvSpPr>
            <p:nvPr/>
          </p:nvSpPr>
          <p:spPr bwMode="auto">
            <a:xfrm>
              <a:off x="600" y="2120"/>
              <a:ext cx="54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2" name="Line 192"/>
            <p:cNvSpPr>
              <a:spLocks noChangeShapeType="1"/>
            </p:cNvSpPr>
            <p:nvPr/>
          </p:nvSpPr>
          <p:spPr bwMode="auto">
            <a:xfrm>
              <a:off x="612" y="2120"/>
              <a:ext cx="535" cy="4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93"/>
          <p:cNvGrpSpPr>
            <a:grpSpLocks noChangeAspect="1"/>
          </p:cNvGrpSpPr>
          <p:nvPr/>
        </p:nvGrpSpPr>
        <p:grpSpPr bwMode="auto">
          <a:xfrm>
            <a:off x="655638" y="4821238"/>
            <a:ext cx="385762" cy="385762"/>
            <a:chOff x="2816" y="2458"/>
            <a:chExt cx="1728" cy="1728"/>
          </a:xfrm>
        </p:grpSpPr>
        <p:sp>
          <p:nvSpPr>
            <p:cNvPr id="11325" name="Oval 194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195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11328" name="Rectangle 196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9" name="Rectangle 197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1327" name="Freeform 198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199"/>
          <p:cNvGrpSpPr>
            <a:grpSpLocks noChangeAspect="1"/>
          </p:cNvGrpSpPr>
          <p:nvPr/>
        </p:nvGrpSpPr>
        <p:grpSpPr bwMode="auto">
          <a:xfrm>
            <a:off x="646113" y="5459413"/>
            <a:ext cx="395287" cy="395287"/>
            <a:chOff x="552" y="2523"/>
            <a:chExt cx="1728" cy="1728"/>
          </a:xfrm>
        </p:grpSpPr>
        <p:sp>
          <p:nvSpPr>
            <p:cNvPr id="11323" name="Oval 200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24" name="Rectangle 201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7706" name="Rectangle 202"/>
          <p:cNvSpPr>
            <a:spLocks noChangeArrowheads="1"/>
          </p:cNvSpPr>
          <p:nvPr/>
        </p:nvSpPr>
        <p:spPr bwMode="auto">
          <a:xfrm>
            <a:off x="1189038" y="4835525"/>
            <a:ext cx="7261225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Tx/>
              <a:buAutoNum type="arabicParenR"/>
            </a:pPr>
            <a:r>
              <a:rPr lang="ru-RU" b="0"/>
              <a:t>самая простая структура</a:t>
            </a:r>
          </a:p>
          <a:p>
            <a:pPr marL="342900" indent="-342900">
              <a:buFontTx/>
              <a:buAutoNum type="arabicParenR"/>
            </a:pPr>
            <a:r>
              <a:rPr lang="ru-RU" b="0"/>
              <a:t>все другие типы БД используют таблицы</a:t>
            </a:r>
          </a:p>
        </p:txBody>
      </p:sp>
      <p:sp>
        <p:nvSpPr>
          <p:cNvPr id="277707" name="Rectangle 203"/>
          <p:cNvSpPr>
            <a:spLocks noChangeArrowheads="1"/>
          </p:cNvSpPr>
          <p:nvPr/>
        </p:nvSpPr>
        <p:spPr bwMode="auto">
          <a:xfrm>
            <a:off x="1206500" y="5446713"/>
            <a:ext cx="718502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ru-RU" b="0"/>
              <a:t>во многих случаях – дублирование данных:</a:t>
            </a:r>
          </a:p>
        </p:txBody>
      </p:sp>
      <p:grpSp>
        <p:nvGrpSpPr>
          <p:cNvPr id="7" name="Group 262"/>
          <p:cNvGrpSpPr>
            <a:grpSpLocks/>
          </p:cNvGrpSpPr>
          <p:nvPr/>
        </p:nvGrpSpPr>
        <p:grpSpPr bwMode="auto">
          <a:xfrm>
            <a:off x="2725738" y="2384425"/>
            <a:ext cx="5240337" cy="773113"/>
            <a:chOff x="1717" y="1502"/>
            <a:chExt cx="3301" cy="487"/>
          </a:xfrm>
        </p:grpSpPr>
        <p:sp>
          <p:nvSpPr>
            <p:cNvPr id="11318" name="Line 187"/>
            <p:cNvSpPr>
              <a:spLocks noChangeShapeType="1"/>
            </p:cNvSpPr>
            <p:nvPr/>
          </p:nvSpPr>
          <p:spPr bwMode="auto">
            <a:xfrm flipH="1">
              <a:off x="1717" y="1681"/>
              <a:ext cx="1686" cy="3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9" name="Line 188"/>
            <p:cNvSpPr>
              <a:spLocks noChangeShapeType="1"/>
            </p:cNvSpPr>
            <p:nvPr/>
          </p:nvSpPr>
          <p:spPr bwMode="auto">
            <a:xfrm>
              <a:off x="3552" y="169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0" name="Line 189"/>
            <p:cNvSpPr>
              <a:spLocks noChangeShapeType="1"/>
            </p:cNvSpPr>
            <p:nvPr/>
          </p:nvSpPr>
          <p:spPr bwMode="auto">
            <a:xfrm flipH="1">
              <a:off x="2310" y="1758"/>
              <a:ext cx="1128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21" name="Line 190"/>
            <p:cNvSpPr>
              <a:spLocks noChangeShapeType="1"/>
            </p:cNvSpPr>
            <p:nvPr/>
          </p:nvSpPr>
          <p:spPr bwMode="auto">
            <a:xfrm>
              <a:off x="3694" y="1722"/>
              <a:ext cx="1324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689" name="AutoShape 185"/>
            <p:cNvSpPr>
              <a:spLocks noChangeArrowheads="1"/>
            </p:cNvSpPr>
            <p:nvPr/>
          </p:nvSpPr>
          <p:spPr bwMode="auto">
            <a:xfrm>
              <a:off x="2839" y="1502"/>
              <a:ext cx="1223" cy="28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2700">
              <a:noFill/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2400" dirty="0"/>
                <a:t>поля</a:t>
              </a:r>
            </a:p>
          </p:txBody>
        </p:sp>
      </p:grpSp>
      <p:graphicFrame>
        <p:nvGraphicFramePr>
          <p:cNvPr id="277768" name="Group 264"/>
          <p:cNvGraphicFramePr>
            <a:graphicFrameLocks noGrp="1"/>
          </p:cNvGraphicFramePr>
          <p:nvPr/>
        </p:nvGraphicFramePr>
        <p:xfrm>
          <a:off x="1627188" y="5878513"/>
          <a:ext cx="6604000" cy="717868"/>
        </p:xfrm>
        <a:graphic>
          <a:graphicData uri="http://schemas.openxmlformats.org/drawingml/2006/table">
            <a:tbl>
              <a:tblPr/>
              <a:tblGrid>
                <a:gridCol w="1520825"/>
                <a:gridCol w="3867150"/>
                <a:gridCol w="1216025"/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А.С. Пушкин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Сказка о царе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Салтане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стр.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А.С. Пушкин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Сказка о золотом петушке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стр.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7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7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7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687" grpId="0"/>
      <p:bldP spid="277706" grpId="0"/>
      <p:bldP spid="2777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446354-7180-45E8-88B5-A43917E18409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12291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Табличные БД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398463" y="895350"/>
            <a:ext cx="8308975" cy="54737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FontTx/>
              <a:buAutoNum type="arabicPeriod"/>
            </a:pPr>
            <a:r>
              <a:rPr lang="ru-RU" sz="2000"/>
              <a:t>Количество полей определяется разработчиком</a:t>
            </a:r>
            <a:r>
              <a:rPr lang="ru-RU" sz="2000" b="0"/>
              <a:t> и не может изменяться пользователем.</a:t>
            </a:r>
          </a:p>
          <a:p>
            <a:pPr marL="263525" indent="-263525">
              <a:spcBef>
                <a:spcPct val="20000"/>
              </a:spcBef>
              <a:buFontTx/>
              <a:buAutoNum type="arabicPeriod"/>
            </a:pPr>
            <a:r>
              <a:rPr lang="ru-RU" sz="2000"/>
              <a:t>Любое поле должно иметь уникальное имя</a:t>
            </a:r>
            <a:r>
              <a:rPr lang="ru-RU" sz="2000" b="0"/>
              <a:t>.</a:t>
            </a:r>
          </a:p>
          <a:p>
            <a:pPr marL="263525" indent="-263525">
              <a:spcBef>
                <a:spcPct val="50000"/>
              </a:spcBef>
              <a:buFontTx/>
              <a:buAutoNum type="arabicPeriod"/>
            </a:pPr>
            <a:r>
              <a:rPr lang="ru-RU" sz="2000"/>
              <a:t>Поля могут иметь различный тип</a:t>
            </a:r>
            <a:r>
              <a:rPr lang="ru-RU" sz="2000" b="0"/>
              <a:t>: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строка символов (длиной до 255 символов)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вещественное число (с дробной частью)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целое число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денежная сумма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дата, время, дата и время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логическое поле (истина или ложь, да или нет) 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многострочный текст (МЕМО)</a:t>
            </a:r>
          </a:p>
          <a:p>
            <a:pPr marL="715963" lvl="1" indent="-177800">
              <a:spcBef>
                <a:spcPts val="300"/>
              </a:spcBef>
              <a:buFontTx/>
              <a:buChar char="•"/>
            </a:pPr>
            <a:r>
              <a:rPr lang="ru-RU" sz="2000" b="0"/>
              <a:t>рисунок, звук или другой объект (объект </a:t>
            </a:r>
            <a:r>
              <a:rPr lang="en-US" sz="2000" b="0"/>
              <a:t>OLE</a:t>
            </a:r>
            <a:r>
              <a:rPr lang="ru-RU" sz="2000" b="0"/>
              <a:t>)</a:t>
            </a:r>
          </a:p>
          <a:p>
            <a:pPr marL="263525" indent="-263525">
              <a:spcBef>
                <a:spcPct val="50000"/>
              </a:spcBef>
              <a:buFontTx/>
              <a:buAutoNum type="arabicPeriod"/>
            </a:pPr>
            <a:r>
              <a:rPr lang="ru-RU" sz="2000"/>
              <a:t>Поля могут быть обязательными для заполнения или нет.</a:t>
            </a:r>
          </a:p>
          <a:p>
            <a:pPr marL="263525" indent="-263525">
              <a:spcBef>
                <a:spcPct val="50000"/>
              </a:spcBef>
              <a:buFontTx/>
              <a:buAutoNum type="arabicPeriod"/>
            </a:pPr>
            <a:r>
              <a:rPr lang="ru-RU" sz="2000"/>
              <a:t>Таблица может содержать сколько угодно записей</a:t>
            </a:r>
            <a:r>
              <a:rPr lang="ru-RU" sz="2000" b="0"/>
              <a:t> (это количество ограничено только объемом диска); записи можно добавлять, удалять, редактировать, сортировать, искать.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90550"/>
          </a:xfrm>
        </p:spPr>
        <p:txBody>
          <a:bodyPr/>
          <a:lstStyle/>
          <a:p>
            <a:pPr algn="ctr"/>
            <a:r>
              <a:rPr lang="ru-RU" sz="3600" dirty="0" smtClean="0"/>
              <a:t>Горные вершины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28600" y="838200"/>
          <a:ext cx="8763000" cy="5849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237"/>
                <a:gridCol w="1460500"/>
                <a:gridCol w="1878263"/>
                <a:gridCol w="1371600"/>
                <a:gridCol w="2438400"/>
              </a:tblGrid>
              <a:tr h="9952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Название </a:t>
                      </a:r>
                      <a:r>
                        <a:rPr lang="ru-RU" sz="2000" dirty="0" smtClean="0">
                          <a:latin typeface="+mj-lt"/>
                          <a:ea typeface="Calibri"/>
                          <a:cs typeface="Times New Roman"/>
                        </a:rPr>
                        <a:t>горных</a:t>
                      </a:r>
                      <a:r>
                        <a:rPr lang="ru-RU" sz="2000" baseline="0" dirty="0" smtClean="0">
                          <a:latin typeface="+mj-lt"/>
                          <a:ea typeface="Calibri"/>
                          <a:cs typeface="Times New Roman"/>
                        </a:rPr>
                        <a:t> вершин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Высота  (м)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+mj-lt"/>
                          <a:ea typeface="Calibri"/>
                          <a:cs typeface="Times New Roman"/>
                        </a:rPr>
                        <a:t>Место-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+mj-lt"/>
                          <a:ea typeface="Calibri"/>
                          <a:cs typeface="Times New Roman"/>
                        </a:rPr>
                        <a:t>положение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Год покорения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+mj-lt"/>
                          <a:ea typeface="Calibri"/>
                          <a:cs typeface="Times New Roman"/>
                        </a:rPr>
                        <a:t>Первовосходители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35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Эверест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8848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Азия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1953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Тенцинг Норгей</a:t>
                      </a:r>
                    </a:p>
                  </a:txBody>
                  <a:tcPr marL="68580" marR="68580" marT="0" marB="0"/>
                </a:tc>
              </a:tr>
              <a:tr h="9952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Аконкагуа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6962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Южная Америка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1897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Эдварда Фицджеральда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35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Мак-Кинли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6194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Северная Америка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1913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Вальтер </a:t>
                      </a:r>
                      <a:r>
                        <a:rPr lang="ru-RU" sz="2000" dirty="0" err="1">
                          <a:latin typeface="+mj-lt"/>
                          <a:ea typeface="Calibri"/>
                          <a:cs typeface="Times New Roman"/>
                        </a:rPr>
                        <a:t>Харпер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35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Килиманджаро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5895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Африка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1889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+mj-lt"/>
                          <a:ea typeface="Calibri"/>
                          <a:cs typeface="Times New Roman"/>
                        </a:rPr>
                        <a:t>Ганс</a:t>
                      </a: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 Майер </a:t>
                      </a:r>
                    </a:p>
                  </a:txBody>
                  <a:tcPr marL="68580" marR="68580" marT="0" marB="0"/>
                </a:tc>
              </a:tr>
              <a:tr h="6635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Эльбрус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5642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Европа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1829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000" dirty="0" err="1">
                          <a:latin typeface="+mj-lt"/>
                          <a:ea typeface="Calibri"/>
                          <a:cs typeface="Times New Roman"/>
                        </a:rPr>
                        <a:t>Хилар</a:t>
                      </a: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+mj-lt"/>
                          <a:ea typeface="Calibri"/>
                          <a:cs typeface="Times New Roman"/>
                        </a:rPr>
                        <a:t>Хачиров</a:t>
                      </a:r>
                      <a:endParaRPr lang="ru-RU" sz="2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35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Массив Винсон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4892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Антарктида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             _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                 _</a:t>
                      </a:r>
                    </a:p>
                  </a:txBody>
                  <a:tcPr marL="68580" marR="68580" marT="0" marB="0"/>
                </a:tc>
              </a:tr>
              <a:tr h="54189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Пунчак-Джая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4894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Австралия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+mj-lt"/>
                          <a:ea typeface="Calibri"/>
                          <a:cs typeface="Times New Roman"/>
                        </a:rPr>
                        <a:t>1962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+mj-lt"/>
                          <a:ea typeface="Calibri"/>
                          <a:cs typeface="Times New Roman"/>
                        </a:rPr>
                        <a:t>                 _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D50201-9D71-44DF-B16B-4B7AF8AEF44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394</TotalTime>
  <Words>837</Words>
  <Application>Microsoft Office PowerPoint</Application>
  <PresentationFormat>Экран (4:3)</PresentationFormat>
  <Paragraphs>299</Paragraphs>
  <Slides>23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Базы данных.  Система управления базами данных.</vt:lpstr>
      <vt:lpstr>Цели урока:</vt:lpstr>
      <vt:lpstr>Примеры:</vt:lpstr>
      <vt:lpstr>База данных - </vt:lpstr>
      <vt:lpstr>Назначение </vt:lpstr>
      <vt:lpstr>Слайд 6</vt:lpstr>
      <vt:lpstr>Слайд 7</vt:lpstr>
      <vt:lpstr>Слайд 8</vt:lpstr>
      <vt:lpstr>Горные вершины</vt:lpstr>
      <vt:lpstr>Реки материков</vt:lpstr>
      <vt:lpstr>Слайд 11</vt:lpstr>
      <vt:lpstr>Слайд 12</vt:lpstr>
      <vt:lpstr>Слайд 13</vt:lpstr>
      <vt:lpstr>По характеру хранимой информации</vt:lpstr>
      <vt:lpstr>Фактографические</vt:lpstr>
      <vt:lpstr>Слайд 16</vt:lpstr>
      <vt:lpstr>Практическая работа</vt:lpstr>
      <vt:lpstr>Слайд 18</vt:lpstr>
      <vt:lpstr>Слайд 19</vt:lpstr>
      <vt:lpstr>Слайд 20</vt:lpstr>
      <vt:lpstr>Слайд 21</vt:lpstr>
      <vt:lpstr>     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63</cp:revision>
  <dcterms:modified xsi:type="dcterms:W3CDTF">2012-01-04T06:54:39Z</dcterms:modified>
</cp:coreProperties>
</file>