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0" r:id="rId2"/>
    <p:sldId id="274" r:id="rId3"/>
    <p:sldId id="257" r:id="rId4"/>
    <p:sldId id="269" r:id="rId5"/>
    <p:sldId id="273" r:id="rId6"/>
    <p:sldId id="275" r:id="rId7"/>
    <p:sldId id="272" r:id="rId8"/>
    <p:sldId id="263" r:id="rId9"/>
    <p:sldId id="270" r:id="rId10"/>
    <p:sldId id="271" r:id="rId11"/>
    <p:sldId id="256" r:id="rId12"/>
    <p:sldId id="268" r:id="rId13"/>
    <p:sldId id="267" r:id="rId14"/>
  </p:sldIdLst>
  <p:sldSz cx="9144000" cy="6858000" type="screen4x3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750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1C658B8-1B25-4BAB-85CD-1AE0017A064B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C78F26-4887-44AF-9F10-13C6E3F1E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Итак</a:t>
            </a:r>
            <a:r>
              <a:rPr lang="ru-RU" baseline="0" dirty="0" smtClean="0"/>
              <a:t> лесная школа была открыта и учитель ёжик стал готовиться к встрече своих учеников.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78F26-4887-44AF-9F10-13C6E3F1E95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А в лесу началась суета и переполох. Заяц бегал по лесу в поисках портфеля для сына, ведь некуда было складывать книжки и тетрадки! Белка обещала помочь.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78F26-4887-44AF-9F10-13C6E3F1E95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0752">
              <a:defRPr/>
            </a:pPr>
            <a:r>
              <a:rPr lang="ru-RU" sz="1300" dirty="0" smtClean="0"/>
              <a:t>Она своей дочке смастерила настоящий портфель, с отделениями, карманчиками и ремешками.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78F26-4887-44AF-9F10-13C6E3F1E95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Беседа о правильном ношении портфеля, его отличии от сумки, чемодана.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78F26-4887-44AF-9F10-13C6E3F1E95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Медведица трудится над костюмчиком для Медвежонка: «В школу ведь нарядным надо идти».</a:t>
            </a:r>
          </a:p>
          <a:p>
            <a:r>
              <a:rPr lang="ru-RU" sz="1300" dirty="0" smtClean="0"/>
              <a:t>- Как называется специальная одежда для школы? (форма).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78F26-4887-44AF-9F10-13C6E3F1E95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Лисичка волнуется: «Надо Лисенка помыть, расчесать, красиво и аккуратно хвостик уложить, а его все нет».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78F26-4887-44AF-9F10-13C6E3F1E95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0AB2F2-0A5C-4D07-95C0-ACC43E5C4D5C}" type="datetimeFigureOut">
              <a:rPr lang="ru-RU" smtClean="0"/>
              <a:pPr/>
              <a:t>15.01.2012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1D50044-9073-4407-A750-EDA1B2FCE4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4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8686800" cy="207170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Занятие по подготовке к школе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«Букет для </a:t>
            </a:r>
            <a:r>
              <a:rPr lang="ru-RU" dirty="0" smtClean="0">
                <a:solidFill>
                  <a:srgbClr val="FF0000"/>
                </a:solidFill>
              </a:rPr>
              <a:t>учителя </a:t>
            </a:r>
            <a:r>
              <a:rPr lang="ru-RU" dirty="0" err="1" smtClean="0">
                <a:solidFill>
                  <a:srgbClr val="FF0000"/>
                </a:solidFill>
              </a:rPr>
              <a:t>ЕЖика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4143380"/>
            <a:ext cx="4124324" cy="2017714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Педагог-психолог</a:t>
            </a:r>
          </a:p>
          <a:p>
            <a:pPr algn="ctr">
              <a:buNone/>
            </a:pPr>
            <a:r>
              <a:rPr lang="ru-RU" dirty="0" smtClean="0"/>
              <a:t> </a:t>
            </a:r>
            <a:r>
              <a:rPr lang="ru-RU" dirty="0" err="1" smtClean="0"/>
              <a:t>Дорохина</a:t>
            </a:r>
            <a:r>
              <a:rPr lang="ru-RU" dirty="0" smtClean="0"/>
              <a:t> О.В.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hildren0009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5794"/>
            <a:ext cx="4500562" cy="4500562"/>
          </a:xfrm>
          <a:prstGeom prst="rect">
            <a:avLst/>
          </a:prstGeom>
        </p:spPr>
      </p:pic>
      <p:pic>
        <p:nvPicPr>
          <p:cNvPr id="3" name="Рисунок 2" descr="цв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5405432"/>
            <a:ext cx="1452568" cy="1452568"/>
          </a:xfrm>
          <a:prstGeom prst="rect">
            <a:avLst/>
          </a:prstGeom>
        </p:spPr>
      </p:pic>
      <p:pic>
        <p:nvPicPr>
          <p:cNvPr id="4" name="Рисунок 3" descr="цве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4643446"/>
            <a:ext cx="1214446" cy="1214446"/>
          </a:xfrm>
          <a:prstGeom prst="rect">
            <a:avLst/>
          </a:prstGeom>
        </p:spPr>
      </p:pic>
      <p:pic>
        <p:nvPicPr>
          <p:cNvPr id="8" name="Рисунок 7" descr="children0004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1500174"/>
            <a:ext cx="3914644" cy="3914644"/>
          </a:xfrm>
          <a:prstGeom prst="rect">
            <a:avLst/>
          </a:prstGeom>
        </p:spPr>
      </p:pic>
      <p:pic>
        <p:nvPicPr>
          <p:cNvPr id="9" name="Рисунок 8" descr="children00072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000628" y="2143116"/>
            <a:ext cx="4381500" cy="4381500"/>
          </a:xfrm>
          <a:prstGeom prst="rect">
            <a:avLst/>
          </a:prstGeom>
        </p:spPr>
      </p:pic>
      <p:pic>
        <p:nvPicPr>
          <p:cNvPr id="5" name="Рисунок 4" descr="цвет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818" y="3786190"/>
            <a:ext cx="1428760" cy="1428760"/>
          </a:xfrm>
          <a:prstGeom prst="rect">
            <a:avLst/>
          </a:prstGeom>
        </p:spPr>
      </p:pic>
      <p:pic>
        <p:nvPicPr>
          <p:cNvPr id="10" name="Рисунок 9" descr="цв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2357430"/>
            <a:ext cx="1214446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6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Рисунок 19" descr="children0009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1643050"/>
            <a:ext cx="3857652" cy="3857652"/>
          </a:xfrm>
          <a:prstGeom prst="rect">
            <a:avLst/>
          </a:prstGeom>
        </p:spPr>
      </p:pic>
      <p:pic>
        <p:nvPicPr>
          <p:cNvPr id="19" name="Picture 3" descr="C:\Documents and Settings\Воспитатеь\Рабочий стол\картинки\животные\Animals\SQUIRREL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00438"/>
            <a:ext cx="3814932" cy="3179757"/>
          </a:xfrm>
          <a:prstGeom prst="rect">
            <a:avLst/>
          </a:prstGeom>
          <a:noFill/>
        </p:spPr>
      </p:pic>
      <p:pic>
        <p:nvPicPr>
          <p:cNvPr id="21" name="Рисунок 20" descr="children00037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429124" y="2643182"/>
            <a:ext cx="1762122" cy="26431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214810" y="2928934"/>
            <a:ext cx="3224203" cy="32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 descr="C:\Documents and Settings\Воспитатеь\Рабочий стол\картинки\животные\Animals\Cartoon animals 2\WOLF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3929066"/>
            <a:ext cx="2279565" cy="2746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1" y="142852"/>
            <a:ext cx="5429288" cy="6572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643570" y="1285860"/>
            <a:ext cx="3500430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Назови цветы. Найди</a:t>
            </a:r>
            <a:r>
              <a:rPr kumimoji="0" lang="ru-RU" sz="3200" b="1" i="0" u="none" strike="noStrike" kern="1200" cap="none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одинаковые, но разные по цвету.</a:t>
            </a:r>
            <a:endParaRPr kumimoji="0" lang="ru-RU" sz="32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5072066" y="857232"/>
            <a:ext cx="500066" cy="5500726"/>
            <a:chOff x="5000628" y="928670"/>
            <a:chExt cx="500066" cy="5500726"/>
          </a:xfrm>
        </p:grpSpPr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5000628" y="928670"/>
              <a:ext cx="500066" cy="5000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0" i="0" u="none" strike="noStrike" kern="1200" cap="none" spc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1</a:t>
              </a:r>
            </a:p>
          </p:txBody>
        </p:sp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5000628" y="1857364"/>
              <a:ext cx="500066" cy="5000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0" i="0" u="none" strike="noStrike" kern="1200" cap="none" spc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2</a:t>
              </a:r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5000628" y="2928934"/>
              <a:ext cx="500066" cy="5000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0" i="0" u="none" strike="noStrike" kern="1200" cap="none" spc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3</a:t>
              </a:r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5000628" y="3929066"/>
              <a:ext cx="500066" cy="5000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0" i="0" u="none" strike="noStrike" kern="1200" cap="none" spc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4</a:t>
              </a:r>
            </a:p>
          </p:txBody>
        </p:sp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5000628" y="4929198"/>
              <a:ext cx="500066" cy="5000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0" i="0" u="none" strike="noStrike" kern="1200" cap="none" spc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5</a:t>
              </a:r>
            </a:p>
          </p:txBody>
        </p:sp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5000628" y="5929330"/>
              <a:ext cx="500066" cy="5000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0" i="0" u="none" strike="noStrike" kern="1200" cap="none" spc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6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472" y="642918"/>
            <a:ext cx="4197203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одзаголовок 2"/>
          <p:cNvSpPr txBox="1">
            <a:spLocks/>
          </p:cNvSpPr>
          <p:nvPr/>
        </p:nvSpPr>
        <p:spPr>
          <a:xfrm>
            <a:off x="142844" y="71414"/>
            <a:ext cx="6143668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4. Где какой цветок </a:t>
            </a:r>
            <a:r>
              <a:rPr kumimoji="0" lang="ru-RU" sz="35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распустится</a:t>
            </a:r>
            <a:r>
              <a:rPr kumimoji="0" lang="ru-RU" sz="32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ru-RU" sz="32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17" y="643918"/>
            <a:ext cx="992186" cy="99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1718484"/>
            <a:ext cx="1000132" cy="94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2786058"/>
            <a:ext cx="1053986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3857628"/>
            <a:ext cx="1071570" cy="876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4857760"/>
            <a:ext cx="1000132" cy="81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5786454"/>
            <a:ext cx="983720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Группа 25"/>
          <p:cNvGrpSpPr/>
          <p:nvPr/>
        </p:nvGrpSpPr>
        <p:grpSpPr>
          <a:xfrm>
            <a:off x="7215206" y="571480"/>
            <a:ext cx="857256" cy="6000792"/>
            <a:chOff x="7215206" y="642918"/>
            <a:chExt cx="857256" cy="6000792"/>
          </a:xfrm>
          <a:noFill/>
        </p:grpSpPr>
        <p:sp>
          <p:nvSpPr>
            <p:cNvPr id="33" name="Овал 32"/>
            <p:cNvSpPr/>
            <p:nvPr/>
          </p:nvSpPr>
          <p:spPr>
            <a:xfrm>
              <a:off x="7215206" y="642918"/>
              <a:ext cx="857256" cy="85725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7215206" y="1714488"/>
              <a:ext cx="857256" cy="85725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7215206" y="2714620"/>
              <a:ext cx="857256" cy="85725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7215206" y="3714752"/>
              <a:ext cx="857256" cy="85725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7215206" y="4786322"/>
              <a:ext cx="857256" cy="85725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7215206" y="5786454"/>
              <a:ext cx="857256" cy="85725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9"/>
          <p:cNvGrpSpPr/>
          <p:nvPr/>
        </p:nvGrpSpPr>
        <p:grpSpPr>
          <a:xfrm>
            <a:off x="7215206" y="571480"/>
            <a:ext cx="857256" cy="6000792"/>
            <a:chOff x="7858148" y="571480"/>
            <a:chExt cx="857256" cy="6000792"/>
          </a:xfrm>
        </p:grpSpPr>
        <p:grpSp>
          <p:nvGrpSpPr>
            <p:cNvPr id="11" name="Группа 3"/>
            <p:cNvGrpSpPr/>
            <p:nvPr/>
          </p:nvGrpSpPr>
          <p:grpSpPr>
            <a:xfrm>
              <a:off x="7858148" y="571480"/>
              <a:ext cx="857256" cy="6000792"/>
              <a:chOff x="7215206" y="642918"/>
              <a:chExt cx="857256" cy="6000792"/>
            </a:xfrm>
            <a:noFill/>
          </p:grpSpPr>
          <p:sp>
            <p:nvSpPr>
              <p:cNvPr id="5" name="Овал 4"/>
              <p:cNvSpPr/>
              <p:nvPr/>
            </p:nvSpPr>
            <p:spPr>
              <a:xfrm>
                <a:off x="7215206" y="642918"/>
                <a:ext cx="857256" cy="85725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15206" y="1714488"/>
                <a:ext cx="857256" cy="85725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Овал 6"/>
              <p:cNvSpPr/>
              <p:nvPr/>
            </p:nvSpPr>
            <p:spPr>
              <a:xfrm>
                <a:off x="7215206" y="2714620"/>
                <a:ext cx="857256" cy="85725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7215206" y="3714752"/>
                <a:ext cx="857256" cy="85725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7215206" y="4786322"/>
                <a:ext cx="857256" cy="857256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/>
              <p:cNvSpPr/>
              <p:nvPr/>
            </p:nvSpPr>
            <p:spPr>
              <a:xfrm>
                <a:off x="7215206" y="5786454"/>
                <a:ext cx="857256" cy="85725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Овал 26"/>
            <p:cNvSpPr/>
            <p:nvPr/>
          </p:nvSpPr>
          <p:spPr>
            <a:xfrm>
              <a:off x="7858148" y="1643050"/>
              <a:ext cx="857256" cy="85725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ru-RU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7858148" y="571480"/>
              <a:ext cx="857256" cy="857256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7858148" y="2643182"/>
              <a:ext cx="857256" cy="857256"/>
            </a:xfrm>
            <a:prstGeom prst="ellipse">
              <a:avLst/>
            </a:prstGeom>
            <a:solidFill>
              <a:srgbClr val="7030A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7858148" y="3643314"/>
              <a:ext cx="857256" cy="857256"/>
            </a:xfrm>
            <a:prstGeom prst="ellipse">
              <a:avLst/>
            </a:prstGeom>
            <a:solidFill>
              <a:srgbClr val="00B05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7858148" y="5715016"/>
              <a:ext cx="857256" cy="857256"/>
            </a:xfrm>
            <a:prstGeom prst="ellipse">
              <a:avLst/>
            </a:prstGeom>
            <a:solidFill>
              <a:srgbClr val="F20404"/>
            </a:solidFill>
            <a:ln w="1905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7858148" y="4714884"/>
              <a:ext cx="857256" cy="85725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Цель: </a:t>
            </a:r>
            <a:r>
              <a:rPr lang="ru-RU" sz="2800" dirty="0" smtClean="0"/>
              <a:t>психологическая подготовка детей к школе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Задачи</a:t>
            </a:r>
            <a:r>
              <a:rPr lang="ru-RU" dirty="0" smtClean="0"/>
              <a:t>: </a:t>
            </a:r>
          </a:p>
          <a:p>
            <a:r>
              <a:rPr lang="ru-RU" dirty="0" smtClean="0"/>
              <a:t>-развитие внимания, восприятия цвета, зрительной памяти, мышления, наблюдательности детей;</a:t>
            </a:r>
          </a:p>
          <a:p>
            <a:r>
              <a:rPr lang="ru-RU" dirty="0" smtClean="0"/>
              <a:t>- расширение кругозора, представлений о цветах;</a:t>
            </a:r>
          </a:p>
          <a:p>
            <a:r>
              <a:rPr lang="ru-RU" dirty="0" smtClean="0"/>
              <a:t>- обучение сравнению цветов по двум признакам: внешнему виду и цвету;</a:t>
            </a:r>
          </a:p>
          <a:p>
            <a:r>
              <a:rPr lang="ru-RU" dirty="0" smtClean="0"/>
              <a:t>- развитие речи, словарного запаса детей;</a:t>
            </a:r>
          </a:p>
          <a:p>
            <a:r>
              <a:rPr lang="ru-RU" dirty="0" smtClean="0"/>
              <a:t>- формирование положительного отношения к будущему учителю, снятие напряжения.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Образовательные </a:t>
            </a:r>
            <a:r>
              <a:rPr lang="ru-RU" dirty="0" smtClean="0"/>
              <a:t>области: «Познание», «Здоровье».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Documents and Settings\Воспитатеь\Рабочий стол\психология\Флешки Дорохиной\Мои рисунки\психология1\g0177763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37885"/>
            <a:ext cx="9301849" cy="7295885"/>
          </a:xfrm>
          <a:prstGeom prst="rect">
            <a:avLst/>
          </a:prstGeom>
          <a:noFill/>
        </p:spPr>
      </p:pic>
      <p:pic>
        <p:nvPicPr>
          <p:cNvPr id="9" name="Picture 4" descr="C:\Documents and Settings\Воспитатеь\Рабочий стол\психология\Флешки Дорохиной\Мои рисунки\психология1\g0141313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-428652"/>
            <a:ext cx="6932262" cy="6986561"/>
          </a:xfrm>
          <a:prstGeom prst="rect">
            <a:avLst/>
          </a:prstGeom>
          <a:noFill/>
        </p:spPr>
      </p:pic>
      <p:pic>
        <p:nvPicPr>
          <p:cNvPr id="4" name="Рисунок 3" descr="children00074.png"/>
          <p:cNvPicPr>
            <a:picLocks noChangeAspect="1"/>
          </p:cNvPicPr>
          <p:nvPr/>
        </p:nvPicPr>
        <p:blipFill>
          <a:blip r:embed="rId5" cstate="screen">
            <a:lum contrast="10000"/>
          </a:blip>
          <a:srcRect/>
          <a:stretch>
            <a:fillRect/>
          </a:stretch>
        </p:blipFill>
        <p:spPr>
          <a:xfrm>
            <a:off x="0" y="1928802"/>
            <a:ext cx="3714744" cy="443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60" y="0"/>
            <a:ext cx="957266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/>
          <p:cNvGrpSpPr/>
          <p:nvPr/>
        </p:nvGrpSpPr>
        <p:grpSpPr>
          <a:xfrm>
            <a:off x="428596" y="428604"/>
            <a:ext cx="7786742" cy="6643733"/>
            <a:chOff x="428596" y="428604"/>
            <a:chExt cx="7786742" cy="6643733"/>
          </a:xfrm>
        </p:grpSpPr>
        <p:pic>
          <p:nvPicPr>
            <p:cNvPr id="9" name="Рисунок 8" descr="children00012.pn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3786182" y="428604"/>
              <a:ext cx="4429156" cy="6643733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8596" y="5029200"/>
              <a:ext cx="17907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86182" y="1357298"/>
              <a:ext cx="1703394" cy="2928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Прямоугольник 18"/>
            <p:cNvSpPr/>
            <p:nvPr/>
          </p:nvSpPr>
          <p:spPr>
            <a:xfrm rot="20687352">
              <a:off x="3234623" y="2410701"/>
              <a:ext cx="324097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Азбука</a:t>
              </a:r>
              <a:endPara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2214554"/>
            <a:ext cx="2074135" cy="269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5257098" cy="552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1602" y="857232"/>
            <a:ext cx="4352398" cy="4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g0203827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1986584"/>
            <a:ext cx="4500594" cy="4871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3618" y="0"/>
            <a:ext cx="91776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g010087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881" y="1571612"/>
            <a:ext cx="5391275" cy="5124845"/>
          </a:xfrm>
          <a:prstGeom prst="rect">
            <a:avLst/>
          </a:prstGeom>
        </p:spPr>
      </p:pic>
      <p:pic>
        <p:nvPicPr>
          <p:cNvPr id="3076" name="Picture 4" descr="MIRRFI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BA3D"/>
              </a:clrFrom>
              <a:clrTo>
                <a:srgbClr val="FFBA3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22" y="1857364"/>
            <a:ext cx="2021912" cy="224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F00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12" name="Рисунок 11" descr="children0019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14346" y="1928802"/>
            <a:ext cx="4214842" cy="4214842"/>
          </a:xfrm>
          <a:prstGeom prst="rect">
            <a:avLst/>
          </a:prstGeom>
        </p:spPr>
      </p:pic>
      <p:pic>
        <p:nvPicPr>
          <p:cNvPr id="16" name="Рисунок 15" descr="children000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357298"/>
            <a:ext cx="3914644" cy="3914644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81E56A"/>
              </a:clrFrom>
              <a:clrTo>
                <a:srgbClr val="81E56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1500174"/>
            <a:ext cx="3286148" cy="464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30FFFF"/>
              </a:clrFrom>
              <a:clrTo>
                <a:srgbClr val="3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49075">
            <a:off x="1337947" y="3755829"/>
            <a:ext cx="2222422" cy="225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351</TotalTime>
  <Words>233</Words>
  <Application>Microsoft Office PowerPoint</Application>
  <PresentationFormat>Экран (4:3)</PresentationFormat>
  <Paragraphs>36</Paragraphs>
  <Slides>13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Занятие по подготовке к школе «Букет для учителя ЕЖика»</vt:lpstr>
      <vt:lpstr>Цель: психологическая подготовка детей к школе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Воспитатеь</dc:creator>
  <cp:lastModifiedBy>User</cp:lastModifiedBy>
  <cp:revision>49</cp:revision>
  <dcterms:created xsi:type="dcterms:W3CDTF">2010-09-20T04:24:35Z</dcterms:created>
  <dcterms:modified xsi:type="dcterms:W3CDTF">2012-01-15T18:44:20Z</dcterms:modified>
</cp:coreProperties>
</file>