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78" r:id="rId6"/>
    <p:sldId id="279" r:id="rId7"/>
    <p:sldId id="261" r:id="rId8"/>
    <p:sldId id="280" r:id="rId9"/>
    <p:sldId id="257" r:id="rId10"/>
    <p:sldId id="262" r:id="rId11"/>
    <p:sldId id="269" r:id="rId12"/>
    <p:sldId id="281" r:id="rId13"/>
    <p:sldId id="282" r:id="rId14"/>
    <p:sldId id="283" r:id="rId15"/>
    <p:sldId id="258" r:id="rId16"/>
    <p:sldId id="259" r:id="rId17"/>
    <p:sldId id="284" r:id="rId18"/>
    <p:sldId id="266" r:id="rId19"/>
    <p:sldId id="285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C7BC-A983-4726-9D13-065BFA697226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77BB-67B9-4031-9A0A-8DB278D56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1B9286-D79E-4885-9FF5-88110EAC72C1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516" y="2492896"/>
            <a:ext cx="699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6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6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337116" y="444822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2123728" y="1004856"/>
            <a:ext cx="1439862" cy="6492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2506315" y="4005064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>
            <a:off x="4644008" y="3899730"/>
            <a:ext cx="1271588" cy="1657350"/>
          </a:xfrm>
          <a:custGeom>
            <a:avLst/>
            <a:gdLst>
              <a:gd name="T0" fmla="*/ 272 w 801"/>
              <a:gd name="T1" fmla="*/ 0 h 1044"/>
              <a:gd name="T2" fmla="*/ 771 w 801"/>
              <a:gd name="T3" fmla="*/ 91 h 1044"/>
              <a:gd name="T4" fmla="*/ 90 w 801"/>
              <a:gd name="T5" fmla="*/ 454 h 1044"/>
              <a:gd name="T6" fmla="*/ 635 w 801"/>
              <a:gd name="T7" fmla="*/ 635 h 1044"/>
              <a:gd name="T8" fmla="*/ 0 w 801"/>
              <a:gd name="T9" fmla="*/ 1044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"/>
              <a:gd name="T16" fmla="*/ 0 h 1044"/>
              <a:gd name="T17" fmla="*/ 801 w 801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" h="1044">
                <a:moveTo>
                  <a:pt x="272" y="0"/>
                </a:moveTo>
                <a:cubicBezTo>
                  <a:pt x="536" y="7"/>
                  <a:pt x="801" y="15"/>
                  <a:pt x="771" y="91"/>
                </a:cubicBezTo>
                <a:cubicBezTo>
                  <a:pt x="741" y="167"/>
                  <a:pt x="113" y="363"/>
                  <a:pt x="90" y="454"/>
                </a:cubicBezTo>
                <a:cubicBezTo>
                  <a:pt x="67" y="545"/>
                  <a:pt x="650" y="537"/>
                  <a:pt x="635" y="635"/>
                </a:cubicBezTo>
                <a:cubicBezTo>
                  <a:pt x="620" y="733"/>
                  <a:pt x="106" y="976"/>
                  <a:pt x="0" y="1044"/>
                </a:cubicBezTo>
              </a:path>
            </a:pathLst>
          </a:cu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6926684" y="5076721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6926684" y="4020380"/>
            <a:ext cx="0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AutoShape 11"/>
          <p:cNvSpPr>
            <a:spLocks noChangeArrowheads="1"/>
          </p:cNvSpPr>
          <p:nvPr/>
        </p:nvSpPr>
        <p:spPr bwMode="auto">
          <a:xfrm>
            <a:off x="337116" y="410293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6652188" y="547656"/>
            <a:ext cx="1800225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4331957" y="697455"/>
            <a:ext cx="1152525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160" y="1647880"/>
            <a:ext cx="528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1647880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2863" y="1647880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1" y="1654144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254" y="5373216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4668" y="5426049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983" y="5373216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1166" y="5426049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7" grpId="0" animBg="1"/>
      <p:bldP spid="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5" y="116632"/>
            <a:ext cx="4608512" cy="64087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из которых составлен куб,  - это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куба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квадратов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рёбра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куба. </a:t>
            </a:r>
          </a:p>
          <a:p>
            <a:pPr marL="4572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Концы рёбер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вершины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куба.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7250"/>
            <a:ext cx="4248472" cy="42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2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куба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вершин,</a:t>
            </a:r>
          </a:p>
          <a:p>
            <a:pPr marL="45720" indent="0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граней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рёбер .</a:t>
            </a:r>
          </a:p>
          <a:p>
            <a:pPr marL="45720" indent="0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 rot="19327674">
            <a:off x="6144420" y="3817584"/>
            <a:ext cx="2735263" cy="1831975"/>
          </a:xfrm>
          <a:prstGeom prst="parallelogram">
            <a:avLst>
              <a:gd name="adj" fmla="val 7210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95145" y="5195534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85920" y="5224109"/>
            <a:ext cx="180975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726908" y="5155847"/>
            <a:ext cx="12700" cy="238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471195" y="5335234"/>
            <a:ext cx="1174750" cy="99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927058" y="5386034"/>
            <a:ext cx="1190625" cy="9842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3"/>
          </p:cNvCxnSpPr>
          <p:nvPr/>
        </p:nvCxnSpPr>
        <p:spPr>
          <a:xfrm>
            <a:off x="5668170" y="5276497"/>
            <a:ext cx="2363788" cy="460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909720" y="307780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6570" y="393505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37845" y="392235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>
            <a:stCxn id="23" idx="0"/>
          </p:cNvCxnSpPr>
          <p:nvPr/>
        </p:nvCxnSpPr>
        <p:spPr>
          <a:xfrm rot="16200000" flipV="1">
            <a:off x="3356770" y="5081234"/>
            <a:ext cx="2195513" cy="47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4" idx="0"/>
            <a:endCxn id="12" idx="4"/>
          </p:cNvCxnSpPr>
          <p:nvPr/>
        </p:nvCxnSpPr>
        <p:spPr>
          <a:xfrm rot="16200000" flipV="1">
            <a:off x="5928520" y="5147909"/>
            <a:ext cx="2047875" cy="28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14045" y="3985859"/>
            <a:ext cx="2476500" cy="4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25" idx="2"/>
          </p:cNvCxnSpPr>
          <p:nvPr/>
        </p:nvCxnSpPr>
        <p:spPr>
          <a:xfrm flipV="1">
            <a:off x="4480720" y="3166709"/>
            <a:ext cx="1101725" cy="77311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0"/>
          </p:cNvCxnSpPr>
          <p:nvPr/>
        </p:nvCxnSpPr>
        <p:spPr>
          <a:xfrm rot="5400000" flipH="1" flipV="1">
            <a:off x="7070727" y="3089715"/>
            <a:ext cx="800100" cy="10429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42795" y="3157184"/>
            <a:ext cx="2085975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4"/>
            <a:endCxn id="6" idx="4"/>
          </p:cNvCxnSpPr>
          <p:nvPr/>
        </p:nvCxnSpPr>
        <p:spPr>
          <a:xfrm rot="16200000" flipH="1">
            <a:off x="6986589" y="4305740"/>
            <a:ext cx="2114550" cy="65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5" idx="3"/>
          </p:cNvCxnSpPr>
          <p:nvPr/>
        </p:nvCxnSpPr>
        <p:spPr>
          <a:xfrm rot="16200000" flipH="1">
            <a:off x="4544221" y="4306534"/>
            <a:ext cx="2139950" cy="31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62145" y="4611334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грань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25145" y="6181372"/>
            <a:ext cx="263525" cy="2714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6852445" y="6186134"/>
            <a:ext cx="228600" cy="228600"/>
          </a:xfrm>
          <a:prstGeom prst="ellipse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82445" y="306510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042945" y="6338534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5201445" y="6414734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:p14="http://schemas.microsoft.com/office/powerpoint/2010/main" xmlns="" val="12589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1813255"/>
              </p:ext>
            </p:extLst>
          </p:nvPr>
        </p:nvGraphicFramePr>
        <p:xfrm>
          <a:off x="323528" y="116632"/>
          <a:ext cx="8640960" cy="6561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1764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Мы узнаем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Научимся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713">
                <a:tc>
                  <a:txBody>
                    <a:bodyPr/>
                    <a:lstStyle/>
                    <a:p>
                      <a:pPr marL="180975" indent="-136525">
                        <a:buNone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-какая фигура называется  кубом (определение);</a:t>
                      </a:r>
                    </a:p>
                    <a:p>
                      <a:pPr marL="45720" indent="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называются элементы куба   (грани, вершины, рёбра), их  количество;</a:t>
                      </a:r>
                    </a:p>
                    <a:p>
                      <a:pPr marL="4445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 algn="l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-где в жизни мы встречаемся с               кубом;</a:t>
                      </a:r>
                    </a:p>
                    <a:p>
                      <a:pPr marL="44450" indent="0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 выглядит </a:t>
                      </a: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развёртка куба.</a:t>
                      </a:r>
                    </a:p>
                    <a:p>
                      <a:pPr marL="361950" indent="-31750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-давать определение понятию куб;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показывать элементы куба и определять</a:t>
                      </a:r>
                      <a:r>
                        <a:rPr lang="ru-RU" sz="2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их количество;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80975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приводить примеры предметов кубической формы;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рисовать куб.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5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1" y="53885"/>
            <a:ext cx="2880320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21" y="3554338"/>
            <a:ext cx="3436979" cy="30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562" y="256909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120126" cy="25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179" y="53885"/>
            <a:ext cx="2969981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562" y="48276"/>
            <a:ext cx="2913480" cy="23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12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129341"/>
              </p:ext>
            </p:extLst>
          </p:nvPr>
        </p:nvGraphicFramePr>
        <p:xfrm>
          <a:off x="179512" y="116632"/>
          <a:ext cx="8640960" cy="6561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1764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Мы узнаем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Научимся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713">
                <a:tc>
                  <a:txBody>
                    <a:bodyPr/>
                    <a:lstStyle/>
                    <a:p>
                      <a:pPr marL="180975" indent="-136525">
                        <a:buNone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-какая фигура называется  кубом (определение);</a:t>
                      </a:r>
                    </a:p>
                    <a:p>
                      <a:pPr marL="45720" indent="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называются элементы куба   (грани, вершины, рёбра), их  количество;</a:t>
                      </a:r>
                    </a:p>
                    <a:p>
                      <a:pPr marL="4445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 algn="l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-где в жизни мы встречаемся с               кубом;</a:t>
                      </a:r>
                    </a:p>
                    <a:p>
                      <a:pPr marL="44450" indent="0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 выглядит </a:t>
                      </a: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развёртка куба.</a:t>
                      </a:r>
                    </a:p>
                    <a:p>
                      <a:pPr marL="361950" indent="-31750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-давать определение понятию куб;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показывать элементы куба и определять</a:t>
                      </a:r>
                      <a:r>
                        <a:rPr lang="ru-RU" sz="2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их количество;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80975">
                        <a:buFontTx/>
                        <a:buNone/>
                      </a:pPr>
                      <a:r>
                        <a:rPr lang="ru-RU" sz="2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приводить примеры предметов кубической формы;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рисовать куб.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47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РАЗВЁРТКА КУБА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AutoShape 60"/>
          <p:cNvSpPr>
            <a:spLocks noChangeArrowheads="1"/>
          </p:cNvSpPr>
          <p:nvPr/>
        </p:nvSpPr>
        <p:spPr bwMode="auto">
          <a:xfrm>
            <a:off x="393700" y="3403600"/>
            <a:ext cx="2616200" cy="622300"/>
          </a:xfrm>
          <a:prstGeom prst="parallelogram">
            <a:avLst>
              <a:gd name="adj" fmla="val 189534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9"/>
          <p:cNvSpPr>
            <a:spLocks noChangeArrowheads="1"/>
          </p:cNvSpPr>
          <p:nvPr/>
        </p:nvSpPr>
        <p:spPr bwMode="auto">
          <a:xfrm>
            <a:off x="2979738" y="2833688"/>
            <a:ext cx="3286125" cy="585787"/>
          </a:xfrm>
          <a:prstGeom prst="parallelogram">
            <a:avLst>
              <a:gd name="adj" fmla="val 186992"/>
            </a:avLst>
          </a:prstGeom>
          <a:solidFill>
            <a:srgbClr val="339933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2963863" y="1349375"/>
            <a:ext cx="2132012" cy="2057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 rot="16200000" flipH="1">
            <a:off x="1085850" y="2114551"/>
            <a:ext cx="2657475" cy="1123950"/>
          </a:xfrm>
          <a:prstGeom prst="parallelogram">
            <a:avLst>
              <a:gd name="adj" fmla="val 52969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 rot="10800000">
            <a:off x="1866900" y="3405188"/>
            <a:ext cx="3206750" cy="593725"/>
          </a:xfrm>
          <a:prstGeom prst="parallelogram">
            <a:avLst>
              <a:gd name="adj" fmla="val 1863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16200000" flipH="1">
            <a:off x="3189288" y="2093913"/>
            <a:ext cx="2692400" cy="1123950"/>
          </a:xfrm>
          <a:prstGeom prst="parallelogram">
            <a:avLst>
              <a:gd name="adj" fmla="val 5366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1868488" y="1900238"/>
            <a:ext cx="2132012" cy="2119312"/>
          </a:xfrm>
          <a:prstGeom prst="rect">
            <a:avLst/>
          </a:prstGeom>
          <a:gradFill rotWithShape="1">
            <a:gsLst>
              <a:gs pos="0">
                <a:srgbClr val="FF0000">
                  <a:alpha val="82001"/>
                </a:srgbClr>
              </a:gs>
              <a:gs pos="100000">
                <a:srgbClr val="930000">
                  <a:alpha val="53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 rot="10800000">
            <a:off x="1889125" y="1304925"/>
            <a:ext cx="3206750" cy="592138"/>
          </a:xfrm>
          <a:prstGeom prst="parallelogram">
            <a:avLst>
              <a:gd name="adj" fmla="val 186886"/>
            </a:avLst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3944938" y="3408363"/>
            <a:ext cx="5140325" cy="619125"/>
            <a:chOff x="2162" y="2157"/>
            <a:chExt cx="3238" cy="372"/>
          </a:xfrm>
        </p:grpSpPr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2162" y="2157"/>
              <a:ext cx="1972" cy="366"/>
            </a:xfrm>
            <a:prstGeom prst="parallelogram">
              <a:avLst>
                <a:gd name="adj" fmla="val 186609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54"/>
            <p:cNvSpPr>
              <a:spLocks noChangeArrowheads="1"/>
            </p:cNvSpPr>
            <p:nvPr/>
          </p:nvSpPr>
          <p:spPr bwMode="auto">
            <a:xfrm>
              <a:off x="3428" y="2163"/>
              <a:ext cx="1972" cy="366"/>
            </a:xfrm>
            <a:prstGeom prst="parallelogram">
              <a:avLst>
                <a:gd name="adj" fmla="val 186609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769938" y="4002088"/>
            <a:ext cx="3286125" cy="585787"/>
          </a:xfrm>
          <a:prstGeom prst="parallelogram">
            <a:avLst>
              <a:gd name="adj" fmla="val 186992"/>
            </a:avLst>
          </a:prstGeom>
          <a:gradFill rotWithShape="1">
            <a:gsLst>
              <a:gs pos="0">
                <a:srgbClr val="BB0000"/>
              </a:gs>
              <a:gs pos="100000">
                <a:srgbClr val="FF0000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95536" y="188640"/>
            <a:ext cx="8564563" cy="5849937"/>
            <a:chOff x="704" y="427"/>
            <a:chExt cx="4416" cy="3085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704" y="1451"/>
              <a:ext cx="1104" cy="1021"/>
            </a:xfrm>
            <a:prstGeom prst="parallelogram">
              <a:avLst>
                <a:gd name="adj" fmla="val 98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AutoShape 16"/>
            <p:cNvSpPr>
              <a:spLocks noChangeArrowheads="1"/>
            </p:cNvSpPr>
            <p:nvPr/>
          </p:nvSpPr>
          <p:spPr bwMode="auto">
            <a:xfrm>
              <a:off x="1818" y="1452"/>
              <a:ext cx="1104" cy="1021"/>
            </a:xfrm>
            <a:prstGeom prst="parallelogram">
              <a:avLst>
                <a:gd name="adj" fmla="val 986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1792" y="2491"/>
              <a:ext cx="1104" cy="1021"/>
            </a:xfrm>
            <a:prstGeom prst="parallelogram">
              <a:avLst>
                <a:gd name="adj" fmla="val 98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4016" y="1459"/>
              <a:ext cx="1104" cy="1021"/>
            </a:xfrm>
            <a:prstGeom prst="parallelogram">
              <a:avLst>
                <a:gd name="adj" fmla="val 986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1816" y="427"/>
              <a:ext cx="1104" cy="1021"/>
            </a:xfrm>
            <a:prstGeom prst="parallelogram">
              <a:avLst>
                <a:gd name="adj" fmla="val 986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2912" y="1459"/>
              <a:ext cx="1104" cy="1021"/>
            </a:xfrm>
            <a:prstGeom prst="parallelogram">
              <a:avLst>
                <a:gd name="adj" fmla="val 986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454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0847171"/>
              </p:ext>
            </p:extLst>
          </p:nvPr>
        </p:nvGraphicFramePr>
        <p:xfrm>
          <a:off x="251520" y="116632"/>
          <a:ext cx="8640960" cy="6561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1764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Мы узнаем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Научимся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713">
                <a:tc>
                  <a:txBody>
                    <a:bodyPr/>
                    <a:lstStyle/>
                    <a:p>
                      <a:pPr marL="180975" indent="-136525">
                        <a:buNone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-какая фигура называется  кубом (определение);</a:t>
                      </a:r>
                    </a:p>
                    <a:p>
                      <a:pPr marL="45720" indent="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называются элементы куба   (грани, вершины, рёбра), их  количество;</a:t>
                      </a:r>
                    </a:p>
                    <a:p>
                      <a:pPr marL="4445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 algn="l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-где в жизни мы встречаемся с               кубом;</a:t>
                      </a:r>
                    </a:p>
                    <a:p>
                      <a:pPr marL="44450" indent="0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" indent="0">
                        <a:buFontTx/>
                        <a:buNone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-как выглядит </a:t>
                      </a: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развёртка куба.</a:t>
                      </a:r>
                    </a:p>
                    <a:p>
                      <a:pPr marL="361950" indent="-31750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-давать определение понятию куб;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показывать элементы куба и определять</a:t>
                      </a:r>
                      <a:r>
                        <a:rPr lang="ru-RU" sz="2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их количество;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80975">
                        <a:buFontTx/>
                        <a:buNone/>
                      </a:pPr>
                      <a:r>
                        <a:rPr lang="ru-RU" sz="2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приводить примеры предметов кубической формы;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рисовать куб.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6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743"/>
            <a:ext cx="6512511" cy="504056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784976" cy="58326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А</a:t>
            </a:r>
          </a:p>
          <a:p>
            <a:pPr marL="502920" indent="-4572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 пропуски в предложении.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куба __ вершин, __ граней и __ рёбер.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фигур на чертеже найди и раскрась цветным карандашом те, из которых можно сложить куб.</a:t>
            </a:r>
          </a:p>
          <a:p>
            <a:pPr marL="4572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Б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Дорисуй ещё пять кубиков , как показано в образце. </a:t>
            </a:r>
          </a:p>
          <a:p>
            <a:pPr marL="4572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С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Изображённые тела состоят из кубиков. Сколько кубиков в каждом из них?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1289"/>
            <a:ext cx="6512511" cy="6846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5865832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А</a:t>
            </a:r>
          </a:p>
          <a:p>
            <a:pPr marL="502920" indent="-457200"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 пропуски в предложении.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куба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вершин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граней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рёбер.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фигур на чертеже найди и раскрась цветным карандашом те, из которых можно сложить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 –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фигура № 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Б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Дорисуй ещё пять кубиков , как показано в образце. </a:t>
            </a:r>
          </a:p>
          <a:p>
            <a:pPr marL="45720" inden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С</a:t>
            </a:r>
          </a:p>
          <a:p>
            <a:pPr marL="50292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Изображённые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тела состоят из кубиков. Сколько кубиков в каждом из 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куба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кубиков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65461" y="1700220"/>
            <a:ext cx="2867025" cy="3084622"/>
            <a:chOff x="288" y="882"/>
            <a:chExt cx="1806" cy="2526"/>
          </a:xfrm>
        </p:grpSpPr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1728" y="2928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88" y="907"/>
              <a:ext cx="366" cy="2501"/>
              <a:chOff x="288" y="672"/>
              <a:chExt cx="366" cy="2501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1440" y="2544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152" y="1362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1440" y="882"/>
              <a:ext cx="366" cy="36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104" y="2160"/>
              <a:ext cx="366" cy="36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738" y="1794"/>
              <a:ext cx="366" cy="366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3466868" y="2679729"/>
            <a:ext cx="2313506" cy="2870349"/>
            <a:chOff x="2496" y="907"/>
            <a:chExt cx="1230" cy="2501"/>
          </a:xfrm>
        </p:grpSpPr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2496" y="304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2928" y="3042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3360" y="907"/>
              <a:ext cx="366" cy="2501"/>
              <a:chOff x="288" y="672"/>
              <a:chExt cx="366" cy="2501"/>
            </a:xfrm>
          </p:grpSpPr>
          <p:sp>
            <p:nvSpPr>
              <p:cNvPr id="29" name="Rectangle 45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0" name="Rectangle 46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1" name="Rectangle 47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" name="Rectangle 48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49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 50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2496" y="91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2496" y="1776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7" name="Rectangle 59"/>
            <p:cNvSpPr>
              <a:spLocks noChangeArrowheads="1"/>
            </p:cNvSpPr>
            <p:nvPr/>
          </p:nvSpPr>
          <p:spPr bwMode="auto">
            <a:xfrm>
              <a:off x="2496" y="1344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solidFill>
                  <a:srgbClr val="FF66FF"/>
                </a:solidFill>
              </a:endParaRPr>
            </a:p>
          </p:txBody>
        </p:sp>
        <p:sp>
          <p:nvSpPr>
            <p:cNvPr id="28" name="Rectangle 60"/>
            <p:cNvSpPr>
              <a:spLocks noChangeArrowheads="1"/>
            </p:cNvSpPr>
            <p:nvPr/>
          </p:nvSpPr>
          <p:spPr bwMode="auto">
            <a:xfrm>
              <a:off x="2898" y="1776"/>
              <a:ext cx="366" cy="366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5" name="Group 65"/>
          <p:cNvGrpSpPr>
            <a:grpSpLocks/>
          </p:cNvGrpSpPr>
          <p:nvPr/>
        </p:nvGrpSpPr>
        <p:grpSpPr bwMode="auto">
          <a:xfrm>
            <a:off x="6579784" y="1734615"/>
            <a:ext cx="2264266" cy="2870348"/>
            <a:chOff x="4176" y="907"/>
            <a:chExt cx="1296" cy="2501"/>
          </a:xfrm>
        </p:grpSpPr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626" y="3042"/>
              <a:ext cx="366" cy="36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5040" y="3042"/>
              <a:ext cx="366" cy="36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8" name="Rectangle 54"/>
            <p:cNvSpPr>
              <a:spLocks noChangeArrowheads="1"/>
            </p:cNvSpPr>
            <p:nvPr/>
          </p:nvSpPr>
          <p:spPr bwMode="auto">
            <a:xfrm>
              <a:off x="5058" y="2610"/>
              <a:ext cx="366" cy="366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4608" y="2178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4176" y="907"/>
              <a:ext cx="366" cy="2501"/>
              <a:chOff x="288" y="672"/>
              <a:chExt cx="366" cy="2501"/>
            </a:xfrm>
          </p:grpSpPr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5040" y="2178"/>
              <a:ext cx="366" cy="366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4656" y="91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5106" y="912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335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980729"/>
            <a:ext cx="8136904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Сделать модель куба по предложенной развёртке.</a:t>
            </a:r>
          </a:p>
          <a:p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44 правило</a:t>
            </a:r>
          </a:p>
          <a:p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№ 1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44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для тех,</a:t>
            </a: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кого были ошибки в С.Р.</a:t>
            </a:r>
          </a:p>
          <a:p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44 со свои кубом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работу.</a:t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окончен!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0485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1024006-be11fff77d18c04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2322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912" y="2048842"/>
            <a:ext cx="1440160" cy="2244254"/>
          </a:xfrm>
        </p:spPr>
        <p:txBody>
          <a:bodyPr>
            <a:normAutofit lnSpcReduction="10000"/>
          </a:bodyPr>
          <a:lstStyle/>
          <a:p>
            <a:r>
              <a:rPr lang="ru-RU" sz="1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отличия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2348880"/>
            <a:ext cx="2520280" cy="2592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5796136" y="2348880"/>
            <a:ext cx="2520280" cy="25922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3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542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отличия квадрата и куба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7919149"/>
              </p:ext>
            </p:extLst>
          </p:nvPr>
        </p:nvGraphicFramePr>
        <p:xfrm>
          <a:off x="107504" y="908719"/>
          <a:ext cx="8785101" cy="54727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268"/>
                <a:gridCol w="3960440"/>
                <a:gridCol w="3528393"/>
              </a:tblGrid>
              <a:tr h="781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СХОДСТВА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ВЕРШИНЫ;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СТОРОНЫ;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СТОРОНЫ ОДИНАКОВЫЕ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РАЗНОЕ</a:t>
                      </a: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ВЕРШИН,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УГЛОВ,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3055" y="2302024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80022" y="4509120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5" cy="648071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отличия квадрата и куба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972326"/>
              </p:ext>
            </p:extLst>
          </p:nvPr>
        </p:nvGraphicFramePr>
        <p:xfrm>
          <a:off x="149140" y="1196752"/>
          <a:ext cx="8707844" cy="5402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4887"/>
                <a:gridCol w="2141150"/>
                <a:gridCol w="5281807"/>
              </a:tblGrid>
              <a:tr h="525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2911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 укладывается на одной какой-либо плоскости.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ее точки принадлежат этой плоскости.</a:t>
                      </a:r>
                    </a:p>
                  </a:txBody>
                  <a:tcPr/>
                </a:tc>
              </a:tr>
              <a:tr h="255388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Объёмная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Объемная фигура не располагается на одной плоскости.</a:t>
                      </a:r>
                    </a:p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фигуры “возвышаются” над листом бумаги.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5536" y="2158008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05846" y="4437112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7027483"/>
              </p:ext>
            </p:extLst>
          </p:nvPr>
        </p:nvGraphicFramePr>
        <p:xfrm>
          <a:off x="179512" y="188640"/>
          <a:ext cx="8640960" cy="66831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1764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Мы узнаем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Научимся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713">
                <a:tc>
                  <a:txBody>
                    <a:bodyPr/>
                    <a:lstStyle/>
                    <a:p>
                      <a:pPr marL="180975" indent="-136525"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-какая фигура называется  кубом (определение);</a:t>
                      </a:r>
                    </a:p>
                    <a:p>
                      <a:pPr marL="45720" indent="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 называются элементы куба   (грани, вершины, рёбра), их  количество;</a:t>
                      </a:r>
                    </a:p>
                    <a:p>
                      <a:pPr marL="44450" indent="0">
                        <a:buFontTx/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 algn="l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-где в жизни мы встречаемся с               кубом;</a:t>
                      </a:r>
                    </a:p>
                    <a:p>
                      <a:pPr marL="44450" indent="0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 выглядит </a:t>
                      </a: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развёртка куба.</a:t>
                      </a:r>
                    </a:p>
                    <a:p>
                      <a:pPr marL="361950" indent="-31750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давать определение понятию куб;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показывать элементы куба и определять</a:t>
                      </a: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их количество;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80975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приводить примеры предметов кубической формы;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рисовать куб.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99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2048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геометрическая фигура, каждая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грань которого представляет собой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Из словаря: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32" y="1340768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7223457"/>
              </p:ext>
            </p:extLst>
          </p:nvPr>
        </p:nvGraphicFramePr>
        <p:xfrm>
          <a:off x="323528" y="116632"/>
          <a:ext cx="8640960" cy="6561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1764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Мы узнаем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Научимся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4713">
                <a:tc>
                  <a:txBody>
                    <a:bodyPr/>
                    <a:lstStyle/>
                    <a:p>
                      <a:pPr marL="180975" indent="-136525">
                        <a:buNone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-какая фигура называется  кубом (определение);</a:t>
                      </a:r>
                    </a:p>
                    <a:p>
                      <a:pPr marL="45720" indent="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 называются элементы куба   (грани, вершины, рёбра), их  количество;</a:t>
                      </a:r>
                    </a:p>
                    <a:p>
                      <a:pPr marL="44450" indent="0">
                        <a:buFontTx/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36525" algn="l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-где в жизни мы встречаемся с               кубом;</a:t>
                      </a:r>
                    </a:p>
                    <a:p>
                      <a:pPr marL="44450" indent="0">
                        <a:buFontTx/>
                        <a:buNone/>
                        <a:tabLst>
                          <a:tab pos="180975" algn="l"/>
                          <a:tab pos="271463" algn="l"/>
                        </a:tabLst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-как выглядит </a:t>
                      </a: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развёртка куба.</a:t>
                      </a:r>
                    </a:p>
                    <a:p>
                      <a:pPr marL="361950" indent="-317500">
                        <a:buNone/>
                      </a:pPr>
                      <a:endParaRPr lang="ru-RU" sz="2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-давать определение понятию куб;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показывать элементы куба и определять</a:t>
                      </a: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их количество;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180975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приводить примеры предметов кубической формы;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рисовать куб.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61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3" y="620688"/>
            <a:ext cx="8496944" cy="93610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78" name="Параллелограмм 77"/>
          <p:cNvSpPr/>
          <p:nvPr/>
        </p:nvSpPr>
        <p:spPr>
          <a:xfrm rot="19327674">
            <a:off x="3910807" y="2666647"/>
            <a:ext cx="2735263" cy="1831975"/>
          </a:xfrm>
          <a:prstGeom prst="parallelogram">
            <a:avLst>
              <a:gd name="adj" fmla="val 7210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361532" y="4044597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752307" y="4073172"/>
            <a:ext cx="180975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16200000" flipH="1">
            <a:off x="3493295" y="4004910"/>
            <a:ext cx="12700" cy="238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237582" y="4184297"/>
            <a:ext cx="1174750" cy="99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693445" y="4235097"/>
            <a:ext cx="1190625" cy="9842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80" idx="3"/>
          </p:cNvCxnSpPr>
          <p:nvPr/>
        </p:nvCxnSpPr>
        <p:spPr>
          <a:xfrm>
            <a:off x="3434557" y="4125560"/>
            <a:ext cx="2363788" cy="460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5676107" y="192687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602957" y="278412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104232" y="277142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88" name="Прямая соединительная линия 87"/>
          <p:cNvCxnSpPr>
            <a:stCxn id="97" idx="0"/>
          </p:cNvCxnSpPr>
          <p:nvPr/>
        </p:nvCxnSpPr>
        <p:spPr>
          <a:xfrm rot="16200000" flipV="1">
            <a:off x="1123157" y="3930297"/>
            <a:ext cx="2195513" cy="47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98" idx="0"/>
            <a:endCxn id="86" idx="4"/>
          </p:cNvCxnSpPr>
          <p:nvPr/>
        </p:nvCxnSpPr>
        <p:spPr>
          <a:xfrm rot="16200000" flipV="1">
            <a:off x="3694907" y="3996972"/>
            <a:ext cx="2047875" cy="28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180432" y="2834922"/>
            <a:ext cx="2476500" cy="4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99" idx="2"/>
          </p:cNvCxnSpPr>
          <p:nvPr/>
        </p:nvCxnSpPr>
        <p:spPr>
          <a:xfrm flipV="1">
            <a:off x="2247107" y="2015772"/>
            <a:ext cx="1101725" cy="77311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78" idx="0"/>
          </p:cNvCxnSpPr>
          <p:nvPr/>
        </p:nvCxnSpPr>
        <p:spPr>
          <a:xfrm rot="5400000" flipH="1" flipV="1">
            <a:off x="4837114" y="1938778"/>
            <a:ext cx="800100" cy="10429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609182" y="2006247"/>
            <a:ext cx="2085975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85" idx="4"/>
            <a:endCxn id="80" idx="4"/>
          </p:cNvCxnSpPr>
          <p:nvPr/>
        </p:nvCxnSpPr>
        <p:spPr>
          <a:xfrm rot="16200000" flipH="1">
            <a:off x="4752976" y="3154803"/>
            <a:ext cx="2114550" cy="65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99" idx="3"/>
          </p:cNvCxnSpPr>
          <p:nvPr/>
        </p:nvCxnSpPr>
        <p:spPr>
          <a:xfrm rot="16200000" flipH="1">
            <a:off x="2310608" y="3155597"/>
            <a:ext cx="2139950" cy="31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028532" y="34603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грань</a:t>
            </a:r>
          </a:p>
        </p:txBody>
      </p:sp>
      <p:sp>
        <p:nvSpPr>
          <p:cNvPr id="97" name="Овал 96"/>
          <p:cNvSpPr/>
          <p:nvPr/>
        </p:nvSpPr>
        <p:spPr>
          <a:xfrm>
            <a:off x="2091532" y="5030435"/>
            <a:ext cx="263525" cy="2714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8" name="Овал 97"/>
          <p:cNvSpPr>
            <a:spLocks noChangeArrowheads="1"/>
          </p:cNvSpPr>
          <p:nvPr/>
        </p:nvSpPr>
        <p:spPr bwMode="auto">
          <a:xfrm>
            <a:off x="4618832" y="5035197"/>
            <a:ext cx="228600" cy="228600"/>
          </a:xfrm>
          <a:prstGeom prst="ellipse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348832" y="191417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4809332" y="51875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67832" y="5263797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:p14="http://schemas.microsoft.com/office/powerpoint/2010/main" xmlns="" val="41757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678</TotalTime>
  <Words>666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Сходства и отличия</vt:lpstr>
      <vt:lpstr>Сходства и отличия квадрата и куба</vt:lpstr>
      <vt:lpstr>Сходства и отличия квадрата и куба</vt:lpstr>
      <vt:lpstr>Слайд 6</vt:lpstr>
      <vt:lpstr>Из словаря:</vt:lpstr>
      <vt:lpstr>Слайд 8</vt:lpstr>
      <vt:lpstr>   ЭЛЕМЕНТЫ КУБА </vt:lpstr>
      <vt:lpstr>Слайд 10</vt:lpstr>
      <vt:lpstr>Проверяем:</vt:lpstr>
      <vt:lpstr>Слайд 12</vt:lpstr>
      <vt:lpstr>Слайд 13</vt:lpstr>
      <vt:lpstr>Слайд 14</vt:lpstr>
      <vt:lpstr>РАЗВЁРТКА КУБА </vt:lpstr>
      <vt:lpstr>Слайд 16</vt:lpstr>
      <vt:lpstr>Слайд 17</vt:lpstr>
      <vt:lpstr>Самостоятельная работа </vt:lpstr>
      <vt:lpstr>Проверка:</vt:lpstr>
      <vt:lpstr>Домашнее задание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cp:lastPrinted>2011-10-22T18:37:32Z</cp:lastPrinted>
  <dcterms:created xsi:type="dcterms:W3CDTF">2011-10-22T08:22:05Z</dcterms:created>
  <dcterms:modified xsi:type="dcterms:W3CDTF">2012-01-05T10:21:18Z</dcterms:modified>
</cp:coreProperties>
</file>