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81" r:id="rId2"/>
    <p:sldId id="314" r:id="rId3"/>
    <p:sldId id="326" r:id="rId4"/>
    <p:sldId id="332" r:id="rId5"/>
    <p:sldId id="331" r:id="rId6"/>
    <p:sldId id="335" r:id="rId7"/>
    <p:sldId id="259" r:id="rId8"/>
    <p:sldId id="357" r:id="rId9"/>
    <p:sldId id="362" r:id="rId10"/>
    <p:sldId id="305" r:id="rId11"/>
    <p:sldId id="330" r:id="rId12"/>
    <p:sldId id="348" r:id="rId13"/>
    <p:sldId id="349" r:id="rId14"/>
    <p:sldId id="361" r:id="rId15"/>
    <p:sldId id="358" r:id="rId16"/>
    <p:sldId id="347" r:id="rId17"/>
    <p:sldId id="359" r:id="rId18"/>
    <p:sldId id="363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6EE"/>
    <a:srgbClr val="003300"/>
    <a:srgbClr val="8C2C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6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7825-D4E2-4889-9E89-676AAEB7573F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74A0-CC94-48A3-83C0-08620634B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74A0-CC94-48A3-83C0-08620634B60A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EC75B5-2D87-4608-A3C2-C4EEE7EC1872}" type="datetimeFigureOut">
              <a:rPr lang="ru-RU" smtClean="0"/>
              <a:pPr/>
              <a:t>05.01.2012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091559-974A-4239-9C70-F349D9E822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" descr="Одинокая зи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603448"/>
            <a:ext cx="9396536" cy="81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>
          <a:scene3d>
            <a:camera prst="isometricOffAxis2Left"/>
            <a:lightRig rig="threePt" dir="t"/>
          </a:scene3d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4786322"/>
            <a:ext cx="4038600" cy="1714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Грушева 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Галина Владимировна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Учитель начальных классов МОУ «ЗСОШ №7».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7167"/>
            <a:ext cx="87154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Интегрированный урок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математики и окружающего мира.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2571744"/>
            <a:ext cx="7333250" cy="166199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Закрепление.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Жизнь животных зимой.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называется гнездо белки?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12+    = 20 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ru-R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14-     = 10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        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8+7-    = 14 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6+6-       = 2 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11-      = 5      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  </a:t>
            </a:r>
          </a:p>
          <a:p>
            <a:pPr>
              <a:buNone/>
            </a:pPr>
            <a:r>
              <a:rPr lang="ru-RU" dirty="0" smtClean="0"/>
              <a:t>Расположи   вставленные числа  в порядке убывания.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164305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14311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6435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214686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643314"/>
            <a:ext cx="3571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71462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5572140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564357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5572140"/>
            <a:ext cx="3571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56435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гайно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\Pictures\203020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9938" y="1600200"/>
            <a:ext cx="381312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Шарообразное</a:t>
            </a:r>
          </a:p>
          <a:p>
            <a:pPr>
              <a:buNone/>
            </a:pPr>
            <a:r>
              <a:rPr lang="ru-RU" sz="2800" dirty="0" smtClean="0"/>
              <a:t>гнёздо из сухих веток которое белка изнутри выстилает мхом, листьями, травой, шерстью. Диаметр гнезда — 25—30 см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2000232" y="3643314"/>
            <a:ext cx="1060704" cy="9144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86116" y="3714752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4643438" y="3714752"/>
            <a:ext cx="1216152" cy="914400"/>
          </a:xfrm>
          <a:prstGeom prst="parallelogram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714752"/>
            <a:ext cx="928694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55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Раздели все фигуры на две группы.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500826" y="3786190"/>
            <a:ext cx="2185974" cy="78581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8162 C -0.01233 -0.01017 -0.04271 -0.10173 -0.05625 -0.14173 C -0.06979 -0.18173 -0.06198 -0.15468 -0.06302 -0.1576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347 C -0.06563 0.02936 -0.1573 0.06242 -0.1941 0.07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84971E-6 C -0.2007 0.10428 -0.40122 0.20879 -0.48143 0.25041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0971 C 0.15573 -0.04971 0.31546 -0.1089 0.38264 -0.1348 C 0.44983 -0.16069 0.42466 -0.15353 0.39966 -0.1461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0.09596 -0.00833 0.19214 -0.01006 0.23006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0.09596 -0.00833 0.19214 -0.01006 0.23006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природа\белка.bmp"/>
          <p:cNvPicPr>
            <a:picLocks noChangeAspect="1" noChangeArrowheads="1"/>
          </p:cNvPicPr>
          <p:nvPr/>
        </p:nvPicPr>
        <p:blipFill>
          <a:blip r:embed="rId3" cstate="print"/>
          <a:srcRect b="20997"/>
          <a:stretch>
            <a:fillRect/>
          </a:stretch>
        </p:blipFill>
        <p:spPr bwMode="auto">
          <a:xfrm>
            <a:off x="4572000" y="3500438"/>
            <a:ext cx="4572000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54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Вычисли, переставляя, где удобно, слагаемые или заменяя соседние слагаемые их суммой.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I                                 II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65+9+5=                     36+8+2=</a:t>
            </a:r>
          </a:p>
          <a:p>
            <a:pPr>
              <a:buNone/>
            </a:pPr>
            <a:r>
              <a:rPr lang="ru-RU" dirty="0" smtClean="0"/>
              <a:t>76+8+4=                    47+6+4=</a:t>
            </a:r>
          </a:p>
          <a:p>
            <a:pPr>
              <a:buNone/>
            </a:pPr>
            <a:r>
              <a:rPr lang="ru-RU" dirty="0" smtClean="0"/>
              <a:t>20+7+3+30=             50+9+1+40=              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857364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79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357430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88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2857496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60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928934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100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428868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57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857364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46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EAD6EE"/>
                </a:solidFill>
              </a:rPr>
              <a:t> Морской котик живёт в холодных и умеренных морях, где часто совершает дальние плавания. </a:t>
            </a:r>
            <a:br>
              <a:rPr lang="ru-RU" sz="2200" dirty="0" smtClean="0">
                <a:solidFill>
                  <a:srgbClr val="EAD6EE"/>
                </a:solidFill>
              </a:rPr>
            </a:br>
            <a:r>
              <a:rPr lang="ru-RU" sz="2200" dirty="0" smtClean="0">
                <a:solidFill>
                  <a:srgbClr val="EAD6EE"/>
                </a:solidFill>
              </a:rPr>
              <a:t>          Тело у животного вытянутое, обтекаемое, голова относительно маленькая, зубы острые и служат для ловли добычи, ушные отверстия при погружении в воду закрываются. Конечности морского котика превращены в ласты. Хвост короткий. </a:t>
            </a:r>
            <a:br>
              <a:rPr lang="ru-RU" sz="2200" dirty="0" smtClean="0">
                <a:solidFill>
                  <a:srgbClr val="EAD6EE"/>
                </a:solidFill>
              </a:rPr>
            </a:br>
            <a:r>
              <a:rPr lang="ru-RU" sz="2200" dirty="0" smtClean="0">
                <a:solidFill>
                  <a:srgbClr val="EAD6EE"/>
                </a:solidFill>
              </a:rPr>
              <a:t>          Питается он рыбой, ракообразными и моллюсками. </a:t>
            </a:r>
            <a:br>
              <a:rPr lang="ru-RU" sz="2200" dirty="0" smtClean="0">
                <a:solidFill>
                  <a:srgbClr val="EAD6EE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Pictures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6334136" cy="324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EAD6EE"/>
                </a:solidFill>
              </a:rPr>
              <a:t>    В первом домике  живут животные, которые не впадают в спячку и не ищут корм, во втором домике живут животные которые не делают запасы и не ищут корм. Какие животные живут в каждом домике?</a:t>
            </a:r>
            <a:endParaRPr lang="ru-RU" sz="4000" dirty="0">
              <a:solidFill>
                <a:srgbClr val="EAD6EE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71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РАССЕЛИ ЖИВОТНЫХ</a:t>
            </a:r>
          </a:p>
        </p:txBody>
      </p:sp>
      <p:sp>
        <p:nvSpPr>
          <p:cNvPr id="3" name="Полилиния 2">
            <a:hlinkClick r:id="" action="ppaction://noaction" highlightClick="1"/>
          </p:cNvPr>
          <p:cNvSpPr/>
          <p:nvPr/>
        </p:nvSpPr>
        <p:spPr>
          <a:xfrm>
            <a:off x="357158" y="128586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>
            <a:hlinkClick r:id="" action="ppaction://noaction" highlightClick="1"/>
          </p:cNvPr>
          <p:cNvSpPr/>
          <p:nvPr/>
        </p:nvSpPr>
        <p:spPr>
          <a:xfrm>
            <a:off x="6286512" y="128586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олилиния 4">
            <a:hlinkClick r:id="" action="ppaction://noaction" highlightClick="1"/>
          </p:cNvPr>
          <p:cNvSpPr/>
          <p:nvPr/>
        </p:nvSpPr>
        <p:spPr>
          <a:xfrm>
            <a:off x="3428992" y="128586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6" name="Рисунок 9" descr="622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857500" cy="2133600"/>
          </a:xfrm>
          <a:prstGeom prst="trapezoid">
            <a:avLst>
              <a:gd name="adj" fmla="val 5550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0" descr="68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1276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1" descr="757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14818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12" descr="435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572140"/>
            <a:ext cx="809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13" descr="439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64331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15" descr="5879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5143512"/>
            <a:ext cx="1552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85852" y="1857364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857364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1857364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9951" name="Рисунок 14" descr="473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000636"/>
            <a:ext cx="838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8" descr="616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5357826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3642E-7 L -0.14966 -0.38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48555E-6 L 0.04722 -0.13641 " pathEditMode="relative" ptsTypes="AA">
                                      <p:cBhvr>
                                        <p:cTn id="10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-0.15799 -0.124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3237E-6 L -0.38577 -0.43006 " pathEditMode="relative" ptsTypes="AA">
                                      <p:cBhvr>
                                        <p:cTn id="14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2948E-6 L 0.29132 -0.18867 " pathEditMode="relative" ptsTypes="AA">
                                      <p:cBhvr>
                                        <p:cTn id="18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56069E-6 L 0.28351 -0.32508 " pathEditMode="relative" ptsTypes="AA">
                                      <p:cBhvr>
                                        <p:cTn id="20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67052E-7 L 0.32292 -0.51375 " pathEditMode="relative" ptsTypes="AA">
                                      <p:cBhvr>
                                        <p:cTn id="22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02312 L 0.55642 -0.354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Что  мы закрепляли сегодня на уроке          математики? </a:t>
            </a:r>
          </a:p>
          <a:p>
            <a:r>
              <a:rPr lang="ru-RU" dirty="0" smtClean="0"/>
              <a:t> Кто нам в этом  помогал?</a:t>
            </a:r>
          </a:p>
          <a:p>
            <a:r>
              <a:rPr lang="ru-RU" dirty="0" smtClean="0"/>
              <a:t>Что делает человек, чтобы помочь животным      зимой?</a:t>
            </a:r>
          </a:p>
          <a:p>
            <a:r>
              <a:rPr lang="ru-RU" dirty="0" smtClean="0"/>
              <a:t> Как вы помогаете животным зимой?</a:t>
            </a:r>
          </a:p>
          <a:p>
            <a:r>
              <a:rPr lang="ru-RU" dirty="0" smtClean="0"/>
              <a:t>Что для вас сегодня было трудным?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571500"/>
            <a:ext cx="7729566" cy="57372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«Мои молодые друзья! Мы хозяева нашей природы, и она для нас кладовая солнца, с великими сокровищами жизни. Мало того, чтобы сокровища эти охранять – их надо открывать и показывать. Для рыбы нужна чистая вода – будем охранять наши водоёмы. В лесах, степях, горах разные  ценные животные – будем охранять наши леса, степи, горы. Рыбе – вода, птице – воздух,  зверю – лес, степь, горы. А человеку нужна Родина. И охранять природу – значит охранять Родину».</a:t>
            </a:r>
          </a:p>
          <a:p>
            <a:pPr algn="r">
              <a:buNone/>
            </a:pPr>
            <a:r>
              <a:rPr lang="ru-RU" dirty="0" smtClean="0"/>
              <a:t>                                           М.М.Пришвин.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7786742" cy="646330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 работу!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Урок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       окончен!</a:t>
            </a:r>
          </a:p>
          <a:p>
            <a:pPr algn="ctr"/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14" descr="lisa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00504"/>
            <a:ext cx="3256152" cy="23574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Стр. 66 № 2, 7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Админ\Desktop\elka7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14290"/>
            <a:ext cx="2571750" cy="3429000"/>
          </a:xfrm>
          <a:prstGeom prst="rect">
            <a:avLst/>
          </a:prstGeom>
          <a:noFill/>
        </p:spPr>
      </p:pic>
      <p:pic>
        <p:nvPicPr>
          <p:cNvPr id="10" name="Picture 15" descr="zayats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571480"/>
            <a:ext cx="3786182" cy="302558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C 0.06181 -0.0051 0.12362 -0.01019 0.1757 -0.01297 C 0.22779 -0.01575 0.26199 -0.01714 0.31286 -0.01714 C 0.36372 -0.01714 0.429 -0.02154 0.48056 -0.01297 C 0.53213 -0.00441 0.59897 0.02661 0.62258 0.03448 " pathEditMode="relative" ptsTypes="aaa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063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4214819"/>
            <a:ext cx="839314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Я приглашаю вас ребята, в зимний лес,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Где много  сказочных чудес,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Где в ледяном дворце живёт сама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Красавица, волшебница – зима!</a:t>
            </a:r>
          </a:p>
          <a:p>
            <a:pPr eaLnBrk="1" hangingPunct="1">
              <a:spcBef>
                <a:spcPct val="50000"/>
              </a:spcBef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42845" y="1142984"/>
          <a:ext cx="8786871" cy="151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1571636"/>
                <a:gridCol w="1643074"/>
                <a:gridCol w="1500198"/>
                <a:gridCol w="1428760"/>
                <a:gridCol w="1357320"/>
              </a:tblGrid>
              <a:tr h="7858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EAD6EE"/>
                          </a:solidFill>
                        </a:rPr>
                        <a:t>      d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EAD6EE"/>
                          </a:solidFill>
                        </a:rPr>
                        <a:t>   6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EAD6EE"/>
                          </a:solidFill>
                        </a:rPr>
                        <a:t>   7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EAD6EE"/>
                          </a:solidFill>
                        </a:rPr>
                        <a:t>   8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EAD6EE"/>
                          </a:solidFill>
                        </a:rPr>
                        <a:t>     9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EAD6EE"/>
                          </a:solidFill>
                        </a:rPr>
                        <a:t>      10</a:t>
                      </a:r>
                      <a:endParaRPr lang="ru-RU" dirty="0">
                        <a:solidFill>
                          <a:srgbClr val="EAD6EE"/>
                        </a:solidFill>
                      </a:endParaRPr>
                    </a:p>
                  </a:txBody>
                  <a:tcPr/>
                </a:tc>
              </a:tr>
              <a:tr h="2769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ru-RU" dirty="0" smtClean="0"/>
                        <a:t>-5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85750"/>
            <a:ext cx="6357982" cy="6429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Чьи это следы 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164307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16" y="235743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428868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357562"/>
            <a:ext cx="36433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28802"/>
          <a:ext cx="1500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1802" y="1928802"/>
          <a:ext cx="1547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43438" y="1928802"/>
          <a:ext cx="1547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143636" y="1928802"/>
          <a:ext cx="15478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72396" y="1928802"/>
          <a:ext cx="13573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2154237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Чьи следы?</a:t>
            </a:r>
            <a:br>
              <a:rPr lang="ru-RU" sz="7200" b="1" dirty="0" smtClean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7158" y="5072074"/>
            <a:ext cx="8501122" cy="114300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Вычисли с устным объяснением.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42+8=        50-7=         89+4=       73-5=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102" name="Picture 6" descr="D:\природа\медведь гризли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428604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D:\природа\белый медведь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801542" cy="287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D:\природа\Американский черный медведь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14290"/>
            <a:ext cx="3143273" cy="3080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3397643" cy="2357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143108" y="557214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57214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557214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1024" y="5572140"/>
            <a:ext cx="64294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медведя разбудить. То он выходит из берлоги голодным и в это время бывает очень опасен. Его называют </a:t>
            </a:r>
            <a:r>
              <a:rPr lang="ru-RU" sz="3200" dirty="0" smtClean="0">
                <a:solidFill>
                  <a:srgbClr val="FF0000"/>
                </a:solidFill>
              </a:rPr>
              <a:t>медведь-шатун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45085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</a:t>
            </a:r>
          </a:p>
        </p:txBody>
      </p:sp>
      <p:pic>
        <p:nvPicPr>
          <p:cNvPr id="9" name="Рисунок 3" descr="000156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2786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дмин\Pictures\360R53CAOUH6E4CADDVS49CA1QJFJTCAWWJYI9CAZFIXORCABS8WD3CA4F15M7CAYHIOLBCAI4S3VFCA8TKJ3UCA4CDA4DCA75XP00CA88U54ECA12TU8VCAEWRNWACATBU5PHCAXGJRXJCAOI02IGCAAL82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307183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УГОСТИМ  МЕДВЕДЯ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56435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Медведь позвал к себе гостей: белку, лису, зайца. В дар ему принесли мёд, малину, морковку. Что подарил медведю заяц?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Белка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+8           -9          +20         +4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Лиса            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+20         -30          +7           -10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мёд- 42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малину-30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морковку-17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14546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14546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68" y="3286124"/>
            <a:ext cx="714380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3306" y="4357694"/>
            <a:ext cx="714380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6" y="4357694"/>
            <a:ext cx="642942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72264" y="4357694"/>
            <a:ext cx="785818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01024" y="435769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2066" y="3286124"/>
            <a:ext cx="571504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3286124"/>
            <a:ext cx="785818" cy="5000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29586" y="3214686"/>
            <a:ext cx="785818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00364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58082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46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9124" y="35718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928926" y="464344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286248" y="464344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786446" y="4714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7286644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5984" y="292893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929586" y="3214686"/>
            <a:ext cx="785818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3108" y="4357694"/>
            <a:ext cx="785818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5214950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?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25" name="Picture 11" descr="zayats_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EAD6EE"/>
                </a:solidFill>
              </a:rPr>
              <a:t>Серая белка зимой не видна среди комков потемневшего снега, лежащего на сучьях деревьев.</a:t>
            </a:r>
            <a:endParaRPr lang="ru-RU" sz="2400" dirty="0">
              <a:solidFill>
                <a:srgbClr val="EAD6EE"/>
              </a:solidFill>
            </a:endParaRPr>
          </a:p>
        </p:txBody>
      </p:sp>
      <p:pic>
        <p:nvPicPr>
          <p:cNvPr id="8195" name="Picture 3" descr="D:\природа\красная бел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00372"/>
            <a:ext cx="4572000" cy="3571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86322"/>
            <a:ext cx="1192325" cy="12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857760"/>
            <a:ext cx="1192325" cy="12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1611"/>
          <p:cNvPicPr>
            <a:picLocks noChangeAspect="1" noChangeArrowheads="1"/>
          </p:cNvPicPr>
          <p:nvPr/>
        </p:nvPicPr>
        <p:blipFill>
          <a:blip r:embed="rId4" cstate="print"/>
          <a:srcRect t="11371" b="18983"/>
          <a:stretch>
            <a:fillRect/>
          </a:stretch>
        </p:blipFill>
        <p:spPr bwMode="auto">
          <a:xfrm>
            <a:off x="1000100" y="1285860"/>
            <a:ext cx="4357718" cy="3571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5643578"/>
            <a:ext cx="74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Передние лапы белки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1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50046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57158" y="500042"/>
            <a:ext cx="4000528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Белка на зиму сделала</a:t>
            </a:r>
          </a:p>
          <a:p>
            <a:pPr>
              <a:buNone/>
            </a:pPr>
            <a:r>
              <a:rPr lang="ru-RU" sz="3200" dirty="0" smtClean="0"/>
              <a:t>припасы. В одно гнездо она спрятала 32 ореха, в другое 40 орехов. За зиму она съела 20 орехов. Сколько орехов у неё осталось?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Какие ещё запасы делает белка на зиму?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9124" y="571480"/>
            <a:ext cx="4143404" cy="55546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 зиме белочка делает съестные припасы. Интересно смотреть, как белка ищет орехи: стукнет лапкой по веткам орешника и смотрит какая больше качается. Значит, на этой ветке орехи. На еду и про запас отбирает самые лучшие плоды. Грибы летом и осенью белка сушит сама. Надкусит грибок – вкусен ли?  Потом наколет на сучок – пусть сохнет до зимы. Бывает, что сотни и даже тысячи грибков белка насушит за лето.</a:t>
            </a:r>
            <a:endParaRPr lang="ru-RU" dirty="0"/>
          </a:p>
        </p:txBody>
      </p:sp>
      <p:pic>
        <p:nvPicPr>
          <p:cNvPr id="5" name="Picture 2" descr="C:\Users\Админ\Pictures\729px-MattiParkkonen_Orav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395690" cy="4451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625</Words>
  <Application>Microsoft Office PowerPoint</Application>
  <PresentationFormat>Экран (4:3)</PresentationFormat>
  <Paragraphs>122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</vt:lpstr>
      <vt:lpstr>Слайд 2</vt:lpstr>
      <vt:lpstr>Чьи это следы ?</vt:lpstr>
      <vt:lpstr>Чьи следы? </vt:lpstr>
      <vt:lpstr> Если медведя разбудить. То он выходит из берлоги голодным и в это время бывает очень опасен. Его называют медведь-шатун</vt:lpstr>
      <vt:lpstr>УГОСТИМ  МЕДВЕДЯ</vt:lpstr>
      <vt:lpstr>Серая белка зимой не видна среди комков потемневшего снега, лежащего на сучьях деревьев.</vt:lpstr>
      <vt:lpstr>Слайд 8</vt:lpstr>
      <vt:lpstr>Слайд 9</vt:lpstr>
      <vt:lpstr>Как называется гнездо белки?</vt:lpstr>
      <vt:lpstr>гайно</vt:lpstr>
      <vt:lpstr>Раздели все фигуры на две группы.</vt:lpstr>
      <vt:lpstr>Вычисли, переставляя, где удобно, слагаемые или заменяя соседние слагаемые их суммой.</vt:lpstr>
      <vt:lpstr>      Морской котик живёт в холодных и умеренных морях, где часто совершает дальние плавания.            Тело у животного вытянутое, обтекаемое, голова относительно маленькая, зубы острые и служат для ловли добычи, ушные отверстия при погружении в воду закрываются. Конечности морского котика превращены в ласты. Хвост короткий.            Питается он рыбой, ракообразными и моллюсками.   </vt:lpstr>
      <vt:lpstr>Задача</vt:lpstr>
      <vt:lpstr>Слайд 16</vt:lpstr>
      <vt:lpstr>Подведём итоги урока.</vt:lpstr>
      <vt:lpstr>Слайд 18</vt:lpstr>
      <vt:lpstr>Стр. 66 № 2, 7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ГАЛИНКА</cp:lastModifiedBy>
  <cp:revision>563</cp:revision>
  <dcterms:created xsi:type="dcterms:W3CDTF">2008-12-09T06:11:59Z</dcterms:created>
  <dcterms:modified xsi:type="dcterms:W3CDTF">2012-01-05T15:07:13Z</dcterms:modified>
</cp:coreProperties>
</file>