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16"/>
  </p:notesMasterIdLst>
  <p:sldIdLst>
    <p:sldId id="266" r:id="rId4"/>
    <p:sldId id="268" r:id="rId5"/>
    <p:sldId id="269" r:id="rId6"/>
    <p:sldId id="257" r:id="rId7"/>
    <p:sldId id="258" r:id="rId8"/>
    <p:sldId id="259" r:id="rId9"/>
    <p:sldId id="260" r:id="rId10"/>
    <p:sldId id="271" r:id="rId11"/>
    <p:sldId id="274" r:id="rId12"/>
    <p:sldId id="270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66FF"/>
    <a:srgbClr val="66FF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92" autoAdjust="0"/>
  </p:normalViewPr>
  <p:slideViewPr>
    <p:cSldViewPr>
      <p:cViewPr varScale="1">
        <p:scale>
          <a:sx n="90" d="100"/>
          <a:sy n="90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06/relationships/legacyDocTextInfo" Target="legacyDocTextInfo.bin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E6F9C2B-1275-4F1E-A2C8-D2C2EDBB6E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8320C-03CA-4A03-AE23-1891CB28B7BC}" type="slidenum">
              <a:rPr lang="ru-RU"/>
              <a:pPr/>
              <a:t>1</a:t>
            </a:fld>
            <a:endParaRPr lang="ru-RU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 же это за материал такой глина? Кто-нибудь может из вас ответить на этот вопрос? Может проходили на уроках или слышали от родителей? А может кому-нибуть приходилось лепить из глины?</a:t>
            </a:r>
          </a:p>
          <a:p>
            <a:r>
              <a:rPr lang="ru-RU" b="1"/>
              <a:t>Ответы детей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69615-3E77-47E5-BA23-E8C65CCF32D7}" type="slidenum">
              <a:rPr lang="ru-RU"/>
              <a:pPr/>
              <a:t>2</a:t>
            </a:fld>
            <a:endParaRPr 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Глина это продукт разрушения горных пород. Вы, наверное, уже знаете, что горы состоят из различных пород. Эти породы со временем разрушаются, измельчаются, вымываются дождём. И через много-много лет оседают в виде глиняных пластов.</a:t>
            </a:r>
          </a:p>
          <a:p>
            <a:r>
              <a:rPr lang="ru-RU"/>
              <a:t>Существуют разные классификации глины. Она может различаться по составу, свойствам, цвету, месту добычи. </a:t>
            </a:r>
          </a:p>
          <a:p>
            <a:r>
              <a:rPr lang="ru-RU"/>
              <a:t>Мы с вами рассмотрим классификацию по цвету глины после обжига. Все изделия из глины обязательно обжигают в специальной печке ˗ это придаёт изделиям прочность и водостойкость. Цвет глины про этом меняется. </a:t>
            </a:r>
          </a:p>
          <a:p>
            <a:r>
              <a:rPr lang="ru-RU"/>
              <a:t>Если глина при этом становится белой, то её называют беложгущей. А если цвет глины после обжига приобретает цвета красных оттенков, от розоватого до бардового, то эту глину называют красножгущей. Но глина это лишь материал.</a:t>
            </a:r>
          </a:p>
          <a:p>
            <a:r>
              <a:rPr lang="ru-RU"/>
              <a:t>Скажите пожалуйста, знаете ли вы как называются изделия из глины.</a:t>
            </a:r>
          </a:p>
          <a:p>
            <a:r>
              <a:rPr lang="ru-RU" b="1"/>
              <a:t>Ответы детей.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0041E-5334-47BC-8987-66B1A6A916E3}" type="slidenum">
              <a:rPr lang="ru-RU"/>
              <a:pPr/>
              <a:t>3</a:t>
            </a:fld>
            <a:endParaRPr 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Все изделия из глины имеют общее название – керамика.</a:t>
            </a:r>
          </a:p>
          <a:p>
            <a:r>
              <a:rPr lang="ru-RU"/>
              <a:t>Керамика делится на 4 основных вида: фарфор, фаянс, терракоту и майолику. Фарфор и фаянс изготавливается из беложгущей глины, а терракота и майолика из красножгущей глины.</a:t>
            </a:r>
          </a:p>
          <a:p>
            <a:r>
              <a:rPr lang="ru-RU"/>
              <a:t>Скажите, пожалуйста, может какие-то виды глины вам уже знакомы? Можете что-нибудь о них рассказать.</a:t>
            </a:r>
          </a:p>
          <a:p>
            <a:r>
              <a:rPr lang="ru-RU" b="1"/>
              <a:t>Ответы детей.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B04A4-CE91-41CF-B8B7-830D892F0E49}" type="slidenum">
              <a:rPr lang="ru-RU"/>
              <a:pPr/>
              <a:t>4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Фарфор изготавливается из беложгущей глины. Изделия получаются очень лёгкие, тонкие, почти прозрачные. Из фарфора изготавливают посуду и различные сувениры. Их расписывают специальными разноцветными красками и покрывают прозрачной глазурью, которая придаёт изделия дополнительную прочность, гладкость и блеск.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F1635-607B-4034-A65F-F4282963163D}" type="slidenum">
              <a:rPr lang="ru-RU"/>
              <a:pPr/>
              <a:t>5</a:t>
            </a:fld>
            <a:endParaRPr 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Фаянс изготавливают так же из беложгущей глины, но они более толстые, и тяжёлые. Из фаянса изготавливают посуду и сантехнику. Изделия также как фарфор расписывают специальными разноцветными красками и покрывают прозрачной глазурью.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4FC5C-AB13-4050-93CF-EA2634EF7645}" type="slidenum">
              <a:rPr lang="ru-RU"/>
              <a:pPr/>
              <a:t>6</a:t>
            </a:fld>
            <a:endParaRPr 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Терракота это изделия из красножгущей глины. Её не расписывают красками и не покрывают глазурью. Поверхность украшают различными налепами и рельефом, процарапывая или выдавливая узоры.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EED7B-163A-4DBB-B0A5-79303CC8F90F}" type="slidenum">
              <a:rPr lang="ru-RU"/>
              <a:pPr/>
              <a:t>7</a:t>
            </a:fld>
            <a:endParaRPr lang="ru-RU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 последний вид керамики – майолика. Её так же как и терракоту изготавливают из красножгущей глины, но при этом всю поверхность покрывают цветной, непрозрачной глазурью. Бывает, что изделие покрывают белой глазурью и расписывают и тогда её можно спутать с фаянсом, но стоит посмотреть на изделие снизу ,там вы обязательно найдёте участки поверхности на которые глазурь не попала. По ним можно увидеть из какой глины выполнено изделие.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87034-CB77-4871-B99A-6027FCB20C2F}" type="slidenum">
              <a:rPr lang="ru-RU"/>
              <a:pPr/>
              <a:t>8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Ребята , сейчас я вам раздам изделия, разных видов керамики. Внимательно посмотрите на них и ответьте, к какому виду керамики они относятся и почему.</a:t>
            </a:r>
          </a:p>
          <a:p>
            <a:r>
              <a:rPr lang="ru-RU"/>
              <a:t>(Дети делятся на четыре группы, им раздаются керамические изделия разных видов.)</a:t>
            </a:r>
          </a:p>
          <a:p>
            <a:r>
              <a:rPr lang="ru-RU" b="1"/>
              <a:t>Ответы детей. Обратить внимание на произношение слов.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C14A5-9E8B-4ED7-B6E8-F71AEFBBB710}" type="slidenum">
              <a:rPr lang="ru-RU"/>
              <a:pPr/>
              <a:t>9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Итак, мы познакомились с глиной и видами керамики. Надеюсь вам и самим захотелось что-нибудь слепить. Предлагаю выполнить наиболее простые изделия - плоскостные фигурки. </a:t>
            </a:r>
            <a:r>
              <a:rPr lang="ru-RU" i="1"/>
              <a:t>(вернуться к конспекту занятия)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B370-2978-4305-A3B3-467296FC9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5D25-1ED6-4D77-95F5-937B9872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1BEE-01E1-4FCD-9D73-0FD0DB3B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1619-4B9C-4217-8809-1F7E03D1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A08C-6801-414F-AC1C-EE94DB622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D148-AE93-49FE-99DB-CF070BB8B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7FD7-62BC-4BF2-8CE5-FC88C76A5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B91E-CE00-4CDB-8F7B-B5419902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AC88-2E3B-4312-ADC6-3F2CA648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B79A-FDDC-49E0-AFF0-E1C7D7D6A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E969-DA3F-4D08-A5F0-C1F7D5B4D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6C58-B685-4D59-8346-290F333C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B071-1D6C-4554-8713-97BFFC0F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9C2A-7A37-4C9A-8A5B-9F154C651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E17D-9153-4FCB-A132-63E763DF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9B0FB5-F4B1-4377-A00D-21E98AE5A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B4608-2428-4F7E-93CC-C50995693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AF0E7-9826-44CF-AF30-B0887CD9F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05B12-83BF-4489-974D-A978FDF6D3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9132-09CF-459E-8B3A-78AB5220E3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7C531-2CBC-41DF-BF96-9CA7FB54B3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A0891-97FA-4100-948B-358BE883B1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8619-AADB-40C0-A3A6-58B976DB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992D2-E852-42C7-A668-4E7A470BF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9E9EB-C0AA-4114-A64D-0B623123B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E27F0-F723-4918-9842-246C6A4E4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2AE7E-7534-4AD3-8137-5C979495B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8305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3A89C2-9465-47D1-8FFB-789325B94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6B9B27-2A55-4BD9-AD38-350920E9F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AF2CD1-566C-44EF-93C1-81F55F2284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0163-7A60-4F14-B8D0-80227350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3735-A8C8-41D3-8E3E-227869A1F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12F0-2E2F-46E6-BFF8-944C5CE9E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F854-A93C-4936-904E-EEDAE776B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4DBF-3851-4072-AC60-2340318D9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2CD6-6D81-47B0-8545-907520707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F88DBD2B-6954-47B4-B6B3-FB146A91D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E8EFC797-B616-4A71-B3B4-E9D8CFF3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565FF7FC-59AD-4F6F-A511-96DAC3D962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1.gstatic.com/images?q=tbn:ANd9GcRFeQhC-xJC3Vog7syitcDN5dNPUJNXGsFPmjZu_tXTvBZl7Nkg" TargetMode="External"/><Relationship Id="rId2" Type="http://schemas.openxmlformats.org/officeDocument/2006/relationships/hyperlink" Target="http://www.znaikak.ru/design/pic/visred/315451063.jpg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447800"/>
            <a:ext cx="4267200" cy="1143000"/>
          </a:xfrm>
        </p:spPr>
        <p:txBody>
          <a:bodyPr/>
          <a:lstStyle/>
          <a:p>
            <a:r>
              <a:rPr lang="ru-RU" sz="4000"/>
              <a:t>Знакомство с глиной</a:t>
            </a:r>
          </a:p>
        </p:txBody>
      </p:sp>
      <p:pic>
        <p:nvPicPr>
          <p:cNvPr id="39945" name="Picture 9" descr="IMG_2973">
            <a:hlinkClick r:id="" action="ppaction://hlinkshowjump?jump=nextslide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533400"/>
            <a:ext cx="2971800" cy="55626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Правильный ответ</a:t>
            </a:r>
          </a:p>
        </p:txBody>
      </p:sp>
      <p:pic>
        <p:nvPicPr>
          <p:cNvPr id="53259" name="Picture 11" descr="сканирование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1828800"/>
            <a:ext cx="1195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3" name="Picture 15" descr="сканирование0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828800"/>
            <a:ext cx="1676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838200" y="4953000"/>
            <a:ext cx="77120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/>
              <a:t>майолика                         фаянс                      терракота                 фарфор 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1447800" y="3505200"/>
            <a:ext cx="6324600" cy="1447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3733800" y="3505200"/>
            <a:ext cx="1905000" cy="1524000"/>
          </a:xfrm>
          <a:prstGeom prst="line">
            <a:avLst/>
          </a:prstGeom>
          <a:noFill/>
          <a:ln w="5715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 flipV="1">
            <a:off x="3962400" y="3505200"/>
            <a:ext cx="2057400" cy="1524000"/>
          </a:xfrm>
          <a:prstGeom prst="line">
            <a:avLst/>
          </a:prstGeom>
          <a:noFill/>
          <a:ln w="57150" cap="sq">
            <a:solidFill>
              <a:srgbClr val="66FF33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1600200" y="3429000"/>
            <a:ext cx="6096000" cy="160020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53273" name="Picture 25" descr="IMG_12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17526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74" name="Picture 26" descr="2601428"/>
          <p:cNvPicPr>
            <a:picLocks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05400" y="1752600"/>
            <a:ext cx="1277938" cy="167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 animBg="1"/>
      <p:bldP spid="53268" grpId="0" animBg="1"/>
      <p:bldP spid="53269" grpId="0" animBg="1"/>
      <p:bldP spid="53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0" y="1447800"/>
            <a:ext cx="3657600" cy="1143000"/>
          </a:xfrm>
        </p:spPr>
        <p:txBody>
          <a:bodyPr/>
          <a:lstStyle/>
          <a:p>
            <a:r>
              <a:rPr lang="ru-RU"/>
              <a:t>Молодцы!</a:t>
            </a:r>
          </a:p>
        </p:txBody>
      </p:sp>
      <p:pic>
        <p:nvPicPr>
          <p:cNvPr id="57352" name="Picture 8" descr="IMG_593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533400"/>
            <a:ext cx="3879850" cy="5715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иллюстрации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/>
              <a:t>1 слайд – работа Ершовой В.А.</a:t>
            </a:r>
          </a:p>
          <a:p>
            <a:r>
              <a:rPr lang="ru-RU" sz="1600"/>
              <a:t>4 слайд - Рональд Персалл Керамика и фарфор. Краткий экскурс в историю антиквариата, Белфакс, отпечатано в Сингапуре, 1998 г.</a:t>
            </a:r>
          </a:p>
          <a:p>
            <a:r>
              <a:rPr lang="ru-RU" sz="1600"/>
              <a:t>5 слайд слева – Рональд Персалл Керамика и фарфор. Краткий экскурс в историю антиквариата, Белфакс, отпечатано в Сингапуре, 1998 г.</a:t>
            </a:r>
          </a:p>
          <a:p>
            <a:r>
              <a:rPr lang="ru-RU" sz="1600"/>
              <a:t>5 слайд справа - </a:t>
            </a:r>
            <a:r>
              <a:rPr lang="ru-RU" sz="1600">
                <a:hlinkClick r:id="rId2"/>
              </a:rPr>
              <a:t>http://www.znaikak.ru/design/pic/visred/315451063.jpg</a:t>
            </a:r>
            <a:endParaRPr lang="ru-RU" sz="1600"/>
          </a:p>
          <a:p>
            <a:r>
              <a:rPr lang="ru-RU" sz="1600"/>
              <a:t>6 слайд - Рональд Персалл Керамика и фарфор. Краткий экскурс в историю антиквариата, Белфакс, отпечатано в Сингапуре, 1998 г.</a:t>
            </a:r>
          </a:p>
          <a:p>
            <a:r>
              <a:rPr lang="ru-RU" sz="1600"/>
              <a:t>7 слайд слева - Рональд Персалл Керамика и фарфор. Краткий экскурс в историю антиквариата, Белфакс, отпечатано в Сингапуре, 1998 г.</a:t>
            </a:r>
          </a:p>
          <a:p>
            <a:r>
              <a:rPr lang="ru-RU" sz="1600"/>
              <a:t>7 слайд справа - </a:t>
            </a:r>
            <a:r>
              <a:rPr lang="ru-RU" sz="1800">
                <a:hlinkClick r:id="rId3"/>
              </a:rPr>
              <a:t>http://t1.gstatic.com/images?q=tbn:ANd9GcRFeQhC-xJC3Vog7syitcDN5dNPUJNXGsFPmjZu_tXTvBZl7Nkg</a:t>
            </a:r>
            <a:endParaRPr lang="ru-RU" sz="1800"/>
          </a:p>
          <a:p>
            <a:r>
              <a:rPr lang="ru-RU" sz="1800"/>
              <a:t>9 слайд – работы Ершовой В.А.</a:t>
            </a:r>
          </a:p>
          <a:p>
            <a:r>
              <a:rPr lang="ru-RU" sz="1800"/>
              <a:t>11 слайд – работа Ершовой В.А.</a:t>
            </a:r>
          </a:p>
          <a:p>
            <a:endParaRPr lang="ru-RU" sz="18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2" name="Organization Chart 6"/>
          <p:cNvGraphicFramePr>
            <a:graphicFrameLocks/>
          </p:cNvGraphicFramePr>
          <p:nvPr>
            <p:ph/>
          </p:nvPr>
        </p:nvGraphicFramePr>
        <p:xfrm>
          <a:off x="685800" y="609600"/>
          <a:ext cx="8305800" cy="5486400"/>
        </p:xfrm>
        <a:graphic>
          <a:graphicData uri="http://schemas.openxmlformats.org/drawingml/2006/compatibility">
            <com:legacyDrawing xmlns:com="http://schemas.openxmlformats.org/drawingml/2006/compatibility" spid="_x0000_s5018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rganization Chart 4"/>
          <p:cNvGraphicFramePr>
            <a:graphicFrameLocks/>
          </p:cNvGraphicFramePr>
          <p:nvPr>
            <p:ph/>
          </p:nvPr>
        </p:nvGraphicFramePr>
        <p:xfrm>
          <a:off x="685800" y="609600"/>
          <a:ext cx="8305800" cy="5486400"/>
        </p:xfrm>
        <a:graphic>
          <a:graphicData uri="http://schemas.openxmlformats.org/drawingml/2006/compatibility">
            <com:legacyDrawing xmlns:com="http://schemas.openxmlformats.org/drawingml/2006/compatibility" spid="_x0000_s52228"/>
          </a:graphicData>
        </a:graphic>
      </p:graphicFrame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1676400" y="2971800"/>
            <a:ext cx="2133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Беложгущая глина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6248400" y="2971800"/>
            <a:ext cx="2362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Красножгущая глина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фарфор</a:t>
            </a:r>
          </a:p>
        </p:txBody>
      </p:sp>
      <p:pic>
        <p:nvPicPr>
          <p:cNvPr id="18441" name="Picture 9" descr="сканирование000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209800"/>
            <a:ext cx="3810000" cy="3630613"/>
          </a:xfrm>
          <a:noFill/>
          <a:ln/>
        </p:spPr>
      </p:pic>
      <p:pic>
        <p:nvPicPr>
          <p:cNvPr id="18446" name="Picture 14" descr="сканирование0012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2209800"/>
            <a:ext cx="4191000" cy="36528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990600"/>
          </a:xfrm>
        </p:spPr>
        <p:txBody>
          <a:bodyPr/>
          <a:lstStyle/>
          <a:p>
            <a:r>
              <a:rPr lang="ru-RU"/>
              <a:t>фаянс</a:t>
            </a:r>
          </a:p>
        </p:txBody>
      </p:sp>
      <p:pic>
        <p:nvPicPr>
          <p:cNvPr id="22535" name="Picture 7" descr="сканирование001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981200"/>
            <a:ext cx="4419600" cy="4132263"/>
          </a:xfrm>
          <a:noFill/>
          <a:ln/>
        </p:spPr>
      </p:pic>
      <p:pic>
        <p:nvPicPr>
          <p:cNvPr id="22536" name="Picture 8" descr="2601428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62600" y="1981200"/>
            <a:ext cx="3136900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990600"/>
          </a:xfrm>
        </p:spPr>
        <p:txBody>
          <a:bodyPr/>
          <a:lstStyle/>
          <a:p>
            <a:r>
              <a:rPr lang="ru-RU"/>
              <a:t>терракота</a:t>
            </a:r>
          </a:p>
        </p:txBody>
      </p:sp>
      <p:pic>
        <p:nvPicPr>
          <p:cNvPr id="24583" name="Picture 7" descr="планшет000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981200"/>
            <a:ext cx="3311525" cy="4114800"/>
          </a:xfrm>
          <a:noFill/>
          <a:ln/>
        </p:spPr>
      </p:pic>
      <p:pic>
        <p:nvPicPr>
          <p:cNvPr id="24584" name="Picture 8" descr="сканирование0004"/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29200" y="1981200"/>
            <a:ext cx="3074988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838200"/>
          </a:xfrm>
        </p:spPr>
        <p:txBody>
          <a:bodyPr/>
          <a:lstStyle/>
          <a:p>
            <a:r>
              <a:rPr lang="ru-RU"/>
              <a:t>майолика</a:t>
            </a:r>
          </a:p>
        </p:txBody>
      </p:sp>
      <p:pic>
        <p:nvPicPr>
          <p:cNvPr id="25605" name="Picture 5" descr="сканирование001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981200"/>
            <a:ext cx="3095625" cy="4114800"/>
          </a:xfrm>
          <a:noFill/>
          <a:ln/>
        </p:spPr>
      </p:pic>
      <p:pic>
        <p:nvPicPr>
          <p:cNvPr id="25610" name="Picture 10" descr="IMG_121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29200" y="1981200"/>
            <a:ext cx="3086100" cy="4114800"/>
          </a:xfrm>
          <a:noFill/>
          <a:ln/>
        </p:spPr>
      </p:pic>
      <p:pic>
        <p:nvPicPr>
          <p:cNvPr id="25611" name="Picture 11" descr="IMG_12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9812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001000" cy="1295400"/>
          </a:xfrm>
        </p:spPr>
        <p:txBody>
          <a:bodyPr/>
          <a:lstStyle/>
          <a:p>
            <a:r>
              <a:rPr lang="ru-RU"/>
              <a:t>Проверим себя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Плоскостные фигурки</a:t>
            </a:r>
          </a:p>
        </p:txBody>
      </p:sp>
      <p:pic>
        <p:nvPicPr>
          <p:cNvPr id="69638" name="Picture 6" descr="IMG_713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1676400"/>
            <a:ext cx="3200400" cy="2400300"/>
          </a:xfrm>
          <a:noFill/>
          <a:ln/>
        </p:spPr>
      </p:pic>
      <p:pic>
        <p:nvPicPr>
          <p:cNvPr id="69642" name="Picture 10" descr="IMG_713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00600" y="1828800"/>
            <a:ext cx="3486150" cy="4648200"/>
          </a:xfrm>
          <a:noFill/>
          <a:ln/>
        </p:spPr>
      </p:pic>
      <p:pic>
        <p:nvPicPr>
          <p:cNvPr id="69644" name="Picture 12" descr="IMG_7642"/>
          <p:cNvPicPr>
            <a:picLocks noChangeAspect="1" noChangeArrowheads="1"/>
          </p:cNvPicPr>
          <p:nvPr>
            <p:ph sz="half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143000" y="4191000"/>
            <a:ext cx="3200400" cy="2400300"/>
          </a:xfrm>
          <a:noFill/>
          <a:ln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1_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_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Оформление по умолчанию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«Татами»">
  <a:themeElements>
    <a:clrScheme name="Шаблон оформления «Татами»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Шаблон оформления «Татами»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Шаблон оформления «Татами»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атами»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атами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'Мимоза'</Template>
  <TotalTime>431</TotalTime>
  <Words>694</Words>
  <Application>Microsoft PowerPoint</Application>
  <PresentationFormat>Экран (4:3)</PresentationFormat>
  <Paragraphs>60</Paragraphs>
  <Slides>12</Slides>
  <Notes>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Palatino Linotype</vt:lpstr>
      <vt:lpstr>Times New Roman</vt:lpstr>
      <vt:lpstr>Monotype Sorts</vt:lpstr>
      <vt:lpstr>1_Office Theme</vt:lpstr>
      <vt:lpstr>Оформление по умолчанию</vt:lpstr>
      <vt:lpstr>Шаблон оформления «Татами»</vt:lpstr>
      <vt:lpstr>Знакомство с глиной</vt:lpstr>
      <vt:lpstr>Слайд 2</vt:lpstr>
      <vt:lpstr>Слайд 3</vt:lpstr>
      <vt:lpstr>фарфор</vt:lpstr>
      <vt:lpstr>фаянс</vt:lpstr>
      <vt:lpstr>терракота</vt:lpstr>
      <vt:lpstr>майолика</vt:lpstr>
      <vt:lpstr>Проверим себя</vt:lpstr>
      <vt:lpstr>Плоскостные фигурки</vt:lpstr>
      <vt:lpstr>Правильный ответ</vt:lpstr>
      <vt:lpstr>Молодцы!</vt:lpstr>
      <vt:lpstr>иллюстрации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Вера</dc:creator>
  <cp:lastModifiedBy>Tata</cp:lastModifiedBy>
  <cp:revision>12</cp:revision>
  <cp:lastPrinted>1601-01-01T00:00:00Z</cp:lastPrinted>
  <dcterms:created xsi:type="dcterms:W3CDTF">2010-01-17T13:53:25Z</dcterms:created>
  <dcterms:modified xsi:type="dcterms:W3CDTF">2012-05-14T19:42:10Z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